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58A107-3BE4-4295-B979-DC30E3B8B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6F449C-0578-493A-AC3E-917977F8F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DA154-D4D0-462C-9D5D-618B9AB58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749C81-01A7-4A2A-8C4B-3A2C62D2C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B100DA-DCF2-4E2C-BD6A-21A445338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53027B-7B5F-481A-A0B1-1F5D46E3D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4615B7-9296-4B6F-968F-72BF90983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2C9CA8-9D9B-4442-9722-94E27767B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9CD638-28E1-48D4-8666-343085D77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58569-D6D3-4279-A5B8-725F8B1F8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2D024-7262-48FF-A8D6-AC0B8FC0D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4105207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2148494" y="1998746"/>
            <a:ext cx="7903844" cy="7442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600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  <a:spcBef>
                <a:spcPts val="1"/>
              </a:spcBef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培训机构需求组织分析报</a:t>
            </a:r>
            <a:r>
              <a:rPr sz="5100" spc="6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  <p:grpSp>
        <p:nvGrpSpPr>
          <p:cNvPr id="8" name="group 2"/>
          <p:cNvGrpSpPr/>
          <p:nvPr/>
        </p:nvGrpSpPr>
        <p:grpSpPr>
          <a:xfrm rot="21600000">
            <a:off x="4327499" y="3861171"/>
            <a:ext cx="3536998" cy="750101"/>
            <a:chExt cx="3536998" cy="750101"/>
          </a:xfrm>
        </p:grpSpPr>
        <p:sp>
          <p:nvSpPr>
            <p:cNvPr id="3" name="path"/>
            <p:cNvSpPr/>
            <p:nvPr/>
          </p:nvSpPr>
          <p:spPr>
            <a:xfrm>
              <a:off x="14287" y="14287"/>
              <a:ext cx="3508423" cy="721526"/>
            </a:xfrm>
            <a:custGeom>
              <a:rect l="0" t="0" r="0" b="0"/>
              <a:pathLst>
                <a:path w="5525" h="1136">
                  <a:moveTo>
                    <a:pt x="0" y="142"/>
                  </a:moveTo>
                  <a:cubicBezTo>
                    <a:pt x="0" y="63"/>
                    <a:pt x="63" y="0"/>
                    <a:pt x="142" y="0"/>
                  </a:cubicBezTo>
                  <a:lnTo>
                    <a:pt x="142" y="0"/>
                  </a:lnTo>
                  <a:lnTo>
                    <a:pt x="5383" y="0"/>
                  </a:lnTo>
                  <a:lnTo>
                    <a:pt x="5383" y="0"/>
                  </a:lnTo>
                  <a:lnTo>
                    <a:pt x="5383" y="0"/>
                  </a:lnTo>
                  <a:cubicBezTo>
                    <a:pt x="5461" y="0"/>
                    <a:pt x="5525" y="63"/>
                    <a:pt x="5525" y="142"/>
                  </a:cubicBezTo>
                  <a:lnTo>
                    <a:pt x="5525" y="142"/>
                  </a:lnTo>
                  <a:cubicBezTo>
                    <a:pt x="5525" y="142"/>
                    <a:pt x="5525" y="142"/>
                    <a:pt x="5525" y="142"/>
                  </a:cubicBezTo>
                  <a:lnTo>
                    <a:pt x="5525" y="142"/>
                  </a:lnTo>
                  <a:lnTo>
                    <a:pt x="5525" y="994"/>
                  </a:lnTo>
                  <a:lnTo>
                    <a:pt x="5525" y="994"/>
                  </a:lnTo>
                  <a:lnTo>
                    <a:pt x="5525" y="994"/>
                  </a:lnTo>
                  <a:cubicBezTo>
                    <a:pt x="5525" y="1072"/>
                    <a:pt x="5461" y="1136"/>
                    <a:pt x="5383" y="1136"/>
                  </a:cubicBezTo>
                  <a:lnTo>
                    <a:pt x="5383" y="1136"/>
                  </a:lnTo>
                  <a:lnTo>
                    <a:pt x="142" y="1136"/>
                  </a:lnTo>
                  <a:lnTo>
                    <a:pt x="142" y="1136"/>
                  </a:lnTo>
                  <a:lnTo>
                    <a:pt x="142" y="1136"/>
                  </a:lnTo>
                  <a:cubicBezTo>
                    <a:pt x="63" y="1136"/>
                    <a:pt x="0" y="1072"/>
                    <a:pt x="0" y="99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FFC1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path"/>
            <p:cNvSpPr/>
            <p:nvPr/>
          </p:nvSpPr>
          <p:spPr>
            <a:xfrm>
              <a:off x="0" y="0"/>
              <a:ext cx="3536998" cy="750101"/>
            </a:xfrm>
            <a:custGeom>
              <a:rect l="0" t="0" r="0" b="0"/>
              <a:pathLst>
                <a:path w="5570" h="1181">
                  <a:moveTo>
                    <a:pt x="22" y="164"/>
                  </a:moveTo>
                  <a:cubicBezTo>
                    <a:pt x="22" y="86"/>
                    <a:pt x="86" y="22"/>
                    <a:pt x="164" y="22"/>
                  </a:cubicBezTo>
                  <a:lnTo>
                    <a:pt x="164" y="22"/>
                  </a:lnTo>
                  <a:lnTo>
                    <a:pt x="5405" y="22"/>
                  </a:lnTo>
                  <a:moveTo>
                    <a:pt x="5405" y="22"/>
                  </a:moveTo>
                  <a:cubicBezTo>
                    <a:pt x="5483" y="22"/>
                    <a:pt x="5547" y="86"/>
                    <a:pt x="5547" y="164"/>
                  </a:cubicBezTo>
                  <a:moveTo>
                    <a:pt x="5547" y="164"/>
                  </a:moveTo>
                  <a:lnTo>
                    <a:pt x="5547" y="1016"/>
                  </a:lnTo>
                  <a:moveTo>
                    <a:pt x="5547" y="1016"/>
                  </a:moveTo>
                  <a:cubicBezTo>
                    <a:pt x="5547" y="1095"/>
                    <a:pt x="5483" y="1158"/>
                    <a:pt x="5405" y="1158"/>
                  </a:cubicBezTo>
                  <a:lnTo>
                    <a:pt x="5405" y="1158"/>
                  </a:lnTo>
                  <a:lnTo>
                    <a:pt x="164" y="1158"/>
                  </a:lnTo>
                  <a:moveTo>
                    <a:pt x="164" y="1158"/>
                  </a:moveTo>
                  <a:cubicBezTo>
                    <a:pt x="86" y="1158"/>
                    <a:pt x="22" y="1095"/>
                    <a:pt x="22" y="1016"/>
                  </a:cubicBezTo>
                  <a:lnTo>
                    <a:pt x="22" y="164"/>
                  </a:lnTo>
                  <a:close/>
                </a:path>
              </a:pathLst>
            </a:custGeom>
            <a:noFill/>
            <a:ln w="2857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group 4"/>
          <p:cNvGrpSpPr/>
          <p:nvPr/>
        </p:nvGrpSpPr>
        <p:grpSpPr>
          <a:xfrm rot="21600000">
            <a:off x="4327499" y="4776770"/>
            <a:ext cx="3536998" cy="750101"/>
            <a:chExt cx="3536998" cy="750101"/>
          </a:xfrm>
        </p:grpSpPr>
        <p:sp>
          <p:nvSpPr>
            <p:cNvPr id="5" name="path"/>
            <p:cNvSpPr/>
            <p:nvPr/>
          </p:nvSpPr>
          <p:spPr>
            <a:xfrm>
              <a:off x="14287" y="14287"/>
              <a:ext cx="3508423" cy="721526"/>
            </a:xfrm>
            <a:custGeom>
              <a:rect l="0" t="0" r="0" b="0"/>
              <a:pathLst>
                <a:path w="5525" h="1136">
                  <a:moveTo>
                    <a:pt x="0" y="142"/>
                  </a:moveTo>
                  <a:cubicBezTo>
                    <a:pt x="0" y="63"/>
                    <a:pt x="63" y="0"/>
                    <a:pt x="142" y="0"/>
                  </a:cubicBezTo>
                  <a:lnTo>
                    <a:pt x="142" y="0"/>
                  </a:lnTo>
                  <a:lnTo>
                    <a:pt x="5383" y="0"/>
                  </a:lnTo>
                  <a:lnTo>
                    <a:pt x="5383" y="0"/>
                  </a:lnTo>
                  <a:lnTo>
                    <a:pt x="5383" y="0"/>
                  </a:lnTo>
                  <a:cubicBezTo>
                    <a:pt x="5461" y="0"/>
                    <a:pt x="5525" y="63"/>
                    <a:pt x="5525" y="142"/>
                  </a:cubicBezTo>
                  <a:lnTo>
                    <a:pt x="5525" y="142"/>
                  </a:lnTo>
                  <a:cubicBezTo>
                    <a:pt x="5525" y="142"/>
                    <a:pt x="5525" y="142"/>
                    <a:pt x="5525" y="142"/>
                  </a:cubicBezTo>
                  <a:lnTo>
                    <a:pt x="5525" y="142"/>
                  </a:lnTo>
                  <a:lnTo>
                    <a:pt x="5525" y="994"/>
                  </a:lnTo>
                  <a:lnTo>
                    <a:pt x="5525" y="994"/>
                  </a:lnTo>
                  <a:lnTo>
                    <a:pt x="5525" y="994"/>
                  </a:lnTo>
                  <a:cubicBezTo>
                    <a:pt x="5525" y="1072"/>
                    <a:pt x="5461" y="1136"/>
                    <a:pt x="5383" y="1136"/>
                  </a:cubicBezTo>
                  <a:lnTo>
                    <a:pt x="5383" y="1136"/>
                  </a:lnTo>
                  <a:lnTo>
                    <a:pt x="142" y="1136"/>
                  </a:lnTo>
                  <a:lnTo>
                    <a:pt x="142" y="1136"/>
                  </a:lnTo>
                  <a:lnTo>
                    <a:pt x="142" y="1136"/>
                  </a:lnTo>
                  <a:cubicBezTo>
                    <a:pt x="63" y="1136"/>
                    <a:pt x="0" y="1072"/>
                    <a:pt x="0" y="99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FFC1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path"/>
            <p:cNvSpPr/>
            <p:nvPr/>
          </p:nvSpPr>
          <p:spPr>
            <a:xfrm>
              <a:off x="0" y="0"/>
              <a:ext cx="3536998" cy="750101"/>
            </a:xfrm>
            <a:custGeom>
              <a:rect l="0" t="0" r="0" b="0"/>
              <a:pathLst>
                <a:path w="5570" h="1181">
                  <a:moveTo>
                    <a:pt x="22" y="164"/>
                  </a:moveTo>
                  <a:cubicBezTo>
                    <a:pt x="22" y="86"/>
                    <a:pt x="86" y="22"/>
                    <a:pt x="164" y="22"/>
                  </a:cubicBezTo>
                  <a:lnTo>
                    <a:pt x="164" y="22"/>
                  </a:lnTo>
                  <a:lnTo>
                    <a:pt x="5405" y="22"/>
                  </a:lnTo>
                  <a:moveTo>
                    <a:pt x="5405" y="22"/>
                  </a:moveTo>
                  <a:cubicBezTo>
                    <a:pt x="5483" y="22"/>
                    <a:pt x="5547" y="86"/>
                    <a:pt x="5547" y="164"/>
                  </a:cubicBezTo>
                  <a:moveTo>
                    <a:pt x="5547" y="164"/>
                  </a:moveTo>
                  <a:lnTo>
                    <a:pt x="5547" y="1016"/>
                  </a:lnTo>
                  <a:moveTo>
                    <a:pt x="5547" y="1016"/>
                  </a:moveTo>
                  <a:cubicBezTo>
                    <a:pt x="5547" y="1095"/>
                    <a:pt x="5483" y="1158"/>
                    <a:pt x="5405" y="1158"/>
                  </a:cubicBezTo>
                  <a:lnTo>
                    <a:pt x="5405" y="1158"/>
                  </a:lnTo>
                  <a:lnTo>
                    <a:pt x="164" y="1158"/>
                  </a:lnTo>
                  <a:moveTo>
                    <a:pt x="164" y="1158"/>
                  </a:moveTo>
                  <a:cubicBezTo>
                    <a:pt x="86" y="1158"/>
                    <a:pt x="22" y="1095"/>
                    <a:pt x="22" y="1016"/>
                  </a:cubicBezTo>
                  <a:lnTo>
                    <a:pt x="22" y="164"/>
                  </a:lnTo>
                  <a:close/>
                </a:path>
              </a:pathLst>
            </a:custGeom>
            <a:noFill/>
            <a:ln w="28575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140758" y="0"/>
            <a:ext cx="2809138" cy="4792410"/>
            <a:chExt cx="2809138" cy="479241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09138" cy="4792410"/>
            </a:xfrm>
            <a:prstGeom prst="rect">
              <a:avLst/>
            </a:prstGeom>
          </p:spPr>
        </p:pic>
        <p:sp>
          <p:nvSpPr>
            <p:cNvPr id="9" name="textbox 9"/>
            <p:cNvSpPr/>
            <p:nvPr/>
          </p:nvSpPr>
          <p:spPr>
            <a:xfrm>
              <a:off x="-12700" y="-12700"/>
              <a:ext cx="2834639" cy="490474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8351"/>
                </a:lnSpc>
              </a:pPr>
              <a:endParaRPr lang="Arial" altLang="Arial" sz="100"/>
            </a:p>
            <a:p>
              <a:pPr marL="700201" algn="l" rtl="0" eaLnBrk="0">
                <a:lnSpc>
                  <a:spcPct val="88000"/>
                </a:lnSpc>
                <a:tabLst>
                  <a:tab pos="888364"/>
                </a:tabLst>
              </a:pPr>
              <a:r>
                <a:rPr sz="13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sz="1300" spc="3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CATALOG</a:t>
              </a:r>
              <a:r>
                <a:rPr sz="1300" spc="1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</a:t>
              </a:r>
              <a:r>
                <a:rPr sz="1300" spc="0">
                  <a:solidFill>
                    <a:srgbClr val="FFFFFF">
                      <a:alpha val="4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   </a:t>
              </a:r>
              <a:endParaRPr lang="Microsoft YaHei" altLang="Microsoft YaHei" sz="1300"/>
            </a:p>
            <a:p>
              <a:pPr algn="l" rtl="0" eaLnBrk="0">
                <a:lnSpc>
                  <a:spcPct val="14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400"/>
            </a:p>
            <a:p>
              <a:pPr algn="l" rtl="0" eaLnBrk="0">
                <a:lnSpc>
                  <a:spcPct val="12800"/>
                </a:lnSpc>
              </a:pPr>
              <a:endParaRPr lang="Arial" altLang="Arial" sz="100"/>
            </a:p>
            <a:p>
              <a:pPr marL="729782" algn="l" rtl="0" eaLnBrk="0">
                <a:lnSpc>
                  <a:spcPct val="89000"/>
                </a:lnSpc>
              </a:pPr>
              <a:r>
                <a:rPr sz="5700" spc="-130">
                  <a:ln w="158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  <a:endParaRPr lang="Microsoft YaHei" altLang="Microsoft YaHei" sz="5700"/>
            </a:p>
          </p:txBody>
        </p:sp>
        <p:sp>
          <p:nvSpPr>
            <p:cNvPr id="10" name="path"/>
            <p:cNvSpPr/>
            <p:nvPr/>
          </p:nvSpPr>
          <p:spPr>
            <a:xfrm>
              <a:off x="2052979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677976" y="2897445"/>
              <a:ext cx="9525" cy="130950"/>
            </a:xfrm>
            <a:custGeom>
              <a:rect l="0" t="0" r="0" b="0"/>
              <a:pathLst>
                <a:path w="15" h="206">
                  <a:moveTo>
                    <a:pt x="7" y="0"/>
                  </a:moveTo>
                  <a:lnTo>
                    <a:pt x="7" y="206"/>
                  </a:lnTo>
                </a:path>
              </a:pathLst>
            </a:custGeom>
            <a:noFill/>
            <a:ln w="952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" name="textbox 12"/>
          <p:cNvSpPr/>
          <p:nvPr/>
        </p:nvSpPr>
        <p:spPr>
          <a:xfrm>
            <a:off x="5472398" y="1581309"/>
            <a:ext cx="3565525" cy="31013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55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2"/>
              </a:spcBef>
            </a:pPr>
            <a:r>
              <a:rPr sz="2400" spc="-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机构市场需求分析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9"/>
              </a:spcBef>
            </a:pPr>
            <a:r>
              <a:rPr sz="2400" spc="-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机构组织结构分析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5"/>
              </a:spcBef>
            </a:pPr>
            <a:r>
              <a:rPr sz="2400" spc="-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机构运营模式分析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机构市场竞争力分析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algn="l" rtl="0" eaLnBrk="0">
              <a:lnSpc>
                <a:spcPct val="6106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AF79D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与建议</a:t>
            </a:r>
            <a:endParaRPr lang="Microsoft YaHei" altLang="Microsoft YaHei" sz="24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79573" y="0"/>
            <a:ext cx="1412426" cy="191536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4869453"/>
            <a:ext cx="790788" cy="181300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98474" y="0"/>
            <a:ext cx="668837" cy="224977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1545" y="2352183"/>
            <a:ext cx="259567" cy="153852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66682" y="5912670"/>
            <a:ext cx="531251" cy="53124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9"/>
          <p:cNvSpPr/>
          <p:nvPr/>
        </p:nvSpPr>
        <p:spPr>
          <a:xfrm>
            <a:off x="5577754" y="3351286"/>
            <a:ext cx="1062355" cy="6045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3000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  <a:spcBef>
                <a:spcPts val="1"/>
              </a:spcBef>
            </a:pPr>
            <a:r>
              <a:rPr sz="4200" spc="-1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Microsoft YaHei" altLang="Microsoft YaHei" sz="4200"/>
          </a:p>
        </p:txBody>
      </p:sp>
      <p:sp>
        <p:nvSpPr>
          <p:cNvPr id="20" name="textbox 20"/>
          <p:cNvSpPr/>
          <p:nvPr/>
        </p:nvSpPr>
        <p:spPr>
          <a:xfrm>
            <a:off x="5658867" y="1833811"/>
            <a:ext cx="901700" cy="774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5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</p:txBody>
      </p:sp>
      <p:sp>
        <p:nvSpPr>
          <p:cNvPr id="21" name="path"/>
          <p:cNvSpPr/>
          <p:nvPr/>
        </p:nvSpPr>
        <p:spPr>
          <a:xfrm>
            <a:off x="3315454" y="3033791"/>
            <a:ext cx="5663418" cy="19050"/>
          </a:xfrm>
          <a:custGeom>
            <a:rect l="0" t="0" r="0" b="0"/>
            <a:pathLst>
              <a:path w="8918" h="30">
                <a:moveTo>
                  <a:pt x="0" y="15"/>
                </a:moveTo>
                <a:lnTo>
                  <a:pt x="8918" y="15"/>
                </a:lnTo>
              </a:path>
            </a:pathLst>
          </a:custGeom>
          <a:noFill/>
          <a:ln w="19050" cap="flat">
            <a:solidFill>
              <a:srgbClr val="72349D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2404" y="1168477"/>
            <a:ext cx="11247191" cy="4906431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4868062" y="4327020"/>
            <a:ext cx="6024245" cy="8286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867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在当前的教育培训市场中，培训机构面临着激烈的竞争和不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变化的市场需求。</a:t>
            </a:r>
            <a:endParaRPr lang="Microsoft YaHei" altLang="Microsoft YaHei" sz="1300"/>
          </a:p>
          <a:p>
            <a:pPr marL="166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为了更好地适应市场需求和提升竞争力，对培训机构的需求组织进行分析显得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尤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algn="l" rtl="0" eaLnBrk="0">
              <a:lnSpc>
                <a:spcPct val="7601"/>
              </a:lnSpc>
            </a:pPr>
            <a:endParaRPr lang="Arial" altLang="Arial" sz="100"/>
          </a:p>
          <a:p>
            <a:pPr marL="16643" algn="l" rtl="0" eaLnBrk="0">
              <a:lnSpc>
                <a:spcPts val="1451"/>
              </a:lnSpc>
            </a:pPr>
            <a:r>
              <a:rPr sz="12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为重要</a:t>
            </a:r>
            <a:r>
              <a:rPr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5" name="textbox 25"/>
          <p:cNvSpPr/>
          <p:nvPr/>
        </p:nvSpPr>
        <p:spPr>
          <a:xfrm>
            <a:off x="4872006" y="2344182"/>
            <a:ext cx="6020434" cy="5207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62"/>
              </a:lnSpc>
            </a:pPr>
            <a:endParaRPr lang="Arial" altLang="Arial" sz="100"/>
          </a:p>
          <a:p>
            <a:pPr marL="17157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随着社会经济的快速发展，教育培训行业逐渐成为人们关注的焦点。培训机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为教育培训行业的重要组成部分，其市场需求和组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织结构也日益受到关注。</a:t>
            </a:r>
            <a:endParaRPr lang="Microsoft YaHei" altLang="Microsoft YaHei" sz="1300"/>
          </a:p>
        </p:txBody>
      </p:sp>
      <p:sp>
        <p:nvSpPr>
          <p:cNvPr id="26" name="textbox 26"/>
          <p:cNvSpPr/>
          <p:nvPr/>
        </p:nvSpPr>
        <p:spPr>
          <a:xfrm>
            <a:off x="442263" y="318468"/>
            <a:ext cx="2313304" cy="5010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4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3590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绍</a:t>
            </a:r>
            <a:endParaRPr lang="Microsoft YaHei" altLang="Microsoft YaHei" sz="300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7" name="rect"/>
          <p:cNvSpPr/>
          <p:nvPr/>
        </p:nvSpPr>
        <p:spPr>
          <a:xfrm>
            <a:off x="2499430" y="6236294"/>
            <a:ext cx="9220163" cy="67345"/>
          </a:xfrm>
          <a:prstGeom prst="rect">
            <a:avLst/>
          </a:prstGeom>
          <a:solidFill>
            <a:srgbClr val="BC95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83810" y="6200640"/>
            <a:ext cx="1854195" cy="158718"/>
            <a:chExt cx="1854195" cy="158718"/>
          </a:xfrm>
        </p:grpSpPr>
        <p:sp>
          <p:nvSpPr>
            <p:cNvPr id="48" name="path"/>
            <p:cNvSpPr/>
            <p:nvPr/>
          </p:nvSpPr>
          <p:spPr>
            <a:xfrm>
              <a:off x="0" y="0"/>
              <a:ext cx="1050784" cy="158718"/>
            </a:xfrm>
            <a:custGeom>
              <a:rect l="0" t="0" r="0" b="0"/>
              <a:pathLst>
                <a:path w="1653" h="249">
                  <a:moveTo>
                    <a:pt x="0" y="56"/>
                  </a:moveTo>
                  <a:lnTo>
                    <a:pt x="1165" y="56"/>
                  </a:lnTo>
                  <a:lnTo>
                    <a:pt x="1165" y="162"/>
                  </a:lnTo>
                  <a:lnTo>
                    <a:pt x="0" y="162"/>
                  </a:lnTo>
                  <a:lnTo>
                    <a:pt x="0" y="56"/>
                  </a:lnTo>
                  <a:close/>
                </a:path>
                <a:path w="1653" h="249">
                  <a:moveTo>
                    <a:pt x="1404" y="124"/>
                  </a:moveTo>
                  <a:cubicBezTo>
                    <a:pt x="1404" y="55"/>
                    <a:pt x="1460" y="0"/>
                    <a:pt x="1529" y="0"/>
                  </a:cubicBezTo>
                  <a:lnTo>
                    <a:pt x="1529" y="0"/>
                  </a:lnTo>
                  <a:lnTo>
                    <a:pt x="1529" y="0"/>
                  </a:lnTo>
                  <a:lnTo>
                    <a:pt x="1529" y="0"/>
                  </a:lnTo>
                  <a:cubicBezTo>
                    <a:pt x="1598" y="0"/>
                    <a:pt x="1654" y="55"/>
                    <a:pt x="1654" y="124"/>
                  </a:cubicBezTo>
                  <a:lnTo>
                    <a:pt x="1654" y="124"/>
                  </a:lnTo>
                  <a:cubicBezTo>
                    <a:pt x="1654" y="124"/>
                    <a:pt x="1654" y="124"/>
                    <a:pt x="1654" y="124"/>
                  </a:cubicBezTo>
                  <a:lnTo>
                    <a:pt x="1654" y="124"/>
                  </a:lnTo>
                  <a:lnTo>
                    <a:pt x="1654" y="124"/>
                  </a:lnTo>
                  <a:lnTo>
                    <a:pt x="1654" y="124"/>
                  </a:lnTo>
                  <a:cubicBezTo>
                    <a:pt x="1654" y="193"/>
                    <a:pt x="1598" y="249"/>
                    <a:pt x="1529" y="249"/>
                  </a:cubicBezTo>
                  <a:lnTo>
                    <a:pt x="1529" y="249"/>
                  </a:lnTo>
                  <a:lnTo>
                    <a:pt x="1529" y="249"/>
                  </a:lnTo>
                  <a:lnTo>
                    <a:pt x="1529" y="249"/>
                  </a:lnTo>
                  <a:cubicBezTo>
                    <a:pt x="1460" y="249"/>
                    <a:pt x="1404" y="193"/>
                    <a:pt x="1404" y="124"/>
                  </a:cubicBezTo>
                  <a:lnTo>
                    <a:pt x="1404" y="124"/>
                  </a:lnTo>
                  <a:close/>
                </a:path>
              </a:pathLst>
            </a:custGeom>
            <a:solidFill>
              <a:srgbClr val="BC95E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1123388" y="6612"/>
              <a:ext cx="147382" cy="147381"/>
            </a:xfrm>
            <a:custGeom>
              <a:rect l="0" t="0" r="0" b="0"/>
              <a:pathLst>
                <a:path w="231" h="231">
                  <a:moveTo>
                    <a:pt x="0" y="116"/>
                  </a:moveTo>
                  <a:cubicBezTo>
                    <a:pt x="0" y="51"/>
                    <a:pt x="51" y="0"/>
                    <a:pt x="116" y="0"/>
                  </a:cubicBez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cubicBezTo>
                    <a:pt x="180" y="0"/>
                    <a:pt x="232" y="51"/>
                    <a:pt x="232" y="116"/>
                  </a:cubicBezTo>
                  <a:lnTo>
                    <a:pt x="232" y="116"/>
                  </a:lnTo>
                  <a:cubicBezTo>
                    <a:pt x="232" y="116"/>
                    <a:pt x="232" y="116"/>
                    <a:pt x="232" y="116"/>
                  </a:cubicBezTo>
                  <a:lnTo>
                    <a:pt x="232" y="116"/>
                  </a:lnTo>
                  <a:lnTo>
                    <a:pt x="232" y="116"/>
                  </a:lnTo>
                  <a:lnTo>
                    <a:pt x="232" y="116"/>
                  </a:lnTo>
                  <a:cubicBezTo>
                    <a:pt x="232" y="180"/>
                    <a:pt x="180" y="232"/>
                    <a:pt x="116" y="232"/>
                  </a:cubicBezTo>
                  <a:lnTo>
                    <a:pt x="116" y="232"/>
                  </a:lnTo>
                  <a:lnTo>
                    <a:pt x="116" y="232"/>
                  </a:lnTo>
                  <a:lnTo>
                    <a:pt x="116" y="232"/>
                  </a:lnTo>
                  <a:cubicBezTo>
                    <a:pt x="51" y="232"/>
                    <a:pt x="0" y="180"/>
                    <a:pt x="0" y="116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BC95E8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1343374" y="13222"/>
              <a:ext cx="136045" cy="136044"/>
            </a:xfrm>
            <a:custGeom>
              <a:rect l="0" t="0" r="0" b="0"/>
              <a:pathLst>
                <a:path w="214" h="214">
                  <a:moveTo>
                    <a:pt x="0" y="107"/>
                  </a:moveTo>
                  <a:cubicBezTo>
                    <a:pt x="0" y="47"/>
                    <a:pt x="47" y="0"/>
                    <a:pt x="107" y="0"/>
                  </a:cubicBez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cubicBezTo>
                    <a:pt x="166" y="0"/>
                    <a:pt x="214" y="47"/>
                    <a:pt x="214" y="107"/>
                  </a:cubicBezTo>
                  <a:lnTo>
                    <a:pt x="214" y="107"/>
                  </a:lnTo>
                  <a:cubicBezTo>
                    <a:pt x="214" y="107"/>
                    <a:pt x="214" y="107"/>
                    <a:pt x="214" y="107"/>
                  </a:cubicBezTo>
                  <a:lnTo>
                    <a:pt x="214" y="107"/>
                  </a:lnTo>
                  <a:lnTo>
                    <a:pt x="214" y="107"/>
                  </a:lnTo>
                  <a:lnTo>
                    <a:pt x="214" y="107"/>
                  </a:lnTo>
                  <a:cubicBezTo>
                    <a:pt x="214" y="166"/>
                    <a:pt x="166" y="214"/>
                    <a:pt x="107" y="214"/>
                  </a:cubicBezTo>
                  <a:lnTo>
                    <a:pt x="107" y="214"/>
                  </a:lnTo>
                  <a:lnTo>
                    <a:pt x="107" y="214"/>
                  </a:lnTo>
                  <a:lnTo>
                    <a:pt x="107" y="214"/>
                  </a:lnTo>
                  <a:cubicBezTo>
                    <a:pt x="47" y="214"/>
                    <a:pt x="0" y="166"/>
                    <a:pt x="0" y="107"/>
                  </a:cubicBezTo>
                  <a:lnTo>
                    <a:pt x="0" y="107"/>
                  </a:lnTo>
                  <a:close/>
                </a:path>
              </a:pathLst>
            </a:custGeom>
            <a:solidFill>
              <a:srgbClr val="BC95E8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1543512" y="19835"/>
              <a:ext cx="124707" cy="124708"/>
            </a:xfrm>
            <a:custGeom>
              <a:rect l="0" t="0" r="0" b="0"/>
              <a:pathLst>
                <a:path w="196" h="196">
                  <a:moveTo>
                    <a:pt x="0" y="98"/>
                  </a:moveTo>
                  <a:cubicBezTo>
                    <a:pt x="0" y="43"/>
                    <a:pt x="43" y="0"/>
                    <a:pt x="98" y="0"/>
                  </a:cubicBez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cubicBezTo>
                    <a:pt x="152" y="0"/>
                    <a:pt x="196" y="43"/>
                    <a:pt x="196" y="98"/>
                  </a:cubicBezTo>
                  <a:lnTo>
                    <a:pt x="196" y="98"/>
                  </a:lnTo>
                  <a:cubicBezTo>
                    <a:pt x="196" y="98"/>
                    <a:pt x="196" y="98"/>
                    <a:pt x="196" y="98"/>
                  </a:cubicBezTo>
                  <a:lnTo>
                    <a:pt x="196" y="98"/>
                  </a:lnTo>
                  <a:lnTo>
                    <a:pt x="196" y="98"/>
                  </a:lnTo>
                  <a:lnTo>
                    <a:pt x="196" y="98"/>
                  </a:lnTo>
                  <a:cubicBezTo>
                    <a:pt x="196" y="152"/>
                    <a:pt x="152" y="196"/>
                    <a:pt x="98" y="196"/>
                  </a:cubicBezTo>
                  <a:lnTo>
                    <a:pt x="98" y="196"/>
                  </a:lnTo>
                  <a:cubicBezTo>
                    <a:pt x="43" y="196"/>
                    <a:pt x="0" y="152"/>
                    <a:pt x="0" y="98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BC95E8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1740824" y="14253"/>
              <a:ext cx="113371" cy="113370"/>
            </a:xfrm>
            <a:custGeom>
              <a:rect l="0" t="0" r="0" b="0"/>
              <a:pathLst>
                <a:path w="178" h="178">
                  <a:moveTo>
                    <a:pt x="0" y="89"/>
                  </a:moveTo>
                  <a:cubicBezTo>
                    <a:pt x="0" y="39"/>
                    <a:pt x="39" y="0"/>
                    <a:pt x="89" y="0"/>
                  </a:cubicBez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ubicBezTo>
                    <a:pt x="138" y="0"/>
                    <a:pt x="178" y="39"/>
                    <a:pt x="178" y="89"/>
                  </a:cubicBezTo>
                  <a:lnTo>
                    <a:pt x="178" y="89"/>
                  </a:lnTo>
                  <a:cubicBezTo>
                    <a:pt x="178" y="89"/>
                    <a:pt x="178" y="89"/>
                    <a:pt x="178" y="89"/>
                  </a:cubicBezTo>
                  <a:lnTo>
                    <a:pt x="178" y="89"/>
                  </a:lnTo>
                  <a:lnTo>
                    <a:pt x="178" y="89"/>
                  </a:lnTo>
                  <a:lnTo>
                    <a:pt x="178" y="89"/>
                  </a:lnTo>
                  <a:cubicBezTo>
                    <a:pt x="178" y="138"/>
                    <a:pt x="138" y="178"/>
                    <a:pt x="89" y="178"/>
                  </a:cubicBezTo>
                  <a:lnTo>
                    <a:pt x="89" y="178"/>
                  </a:lnTo>
                  <a:lnTo>
                    <a:pt x="89" y="178"/>
                  </a:lnTo>
                  <a:lnTo>
                    <a:pt x="89" y="178"/>
                  </a:lnTo>
                  <a:cubicBezTo>
                    <a:pt x="39" y="178"/>
                    <a:pt x="0" y="138"/>
                    <a:pt x="0" y="89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BC95E8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4" cy="4906431"/>
          </a:xfrm>
          <a:prstGeom prst="rect">
            <a:avLst/>
          </a:prstGeom>
        </p:spPr>
      </p:pic>
      <p:sp>
        <p:nvSpPr>
          <p:cNvPr id="55" name="textbox 55"/>
          <p:cNvSpPr/>
          <p:nvPr/>
        </p:nvSpPr>
        <p:spPr>
          <a:xfrm>
            <a:off x="802489" y="4279718"/>
            <a:ext cx="6501129" cy="14992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44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2300"/>
          </a:p>
          <a:p>
            <a:pPr algn="l" rtl="0" eaLnBrk="0">
              <a:lnSpc>
                <a:spcPct val="108000"/>
              </a:lnSpc>
            </a:pPr>
            <a:endParaRPr lang="Arial" altLang="Arial" sz="700"/>
          </a:p>
          <a:p>
            <a:pPr marL="13023" indent="190" algn="l" rtl="0" eaLnBrk="0">
              <a:lnSpc>
                <a:spcPct val="151000"/>
              </a:lnSpc>
              <a:spcBef>
                <a:spcPts val="5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对培训机构需求组织的分析，有助于提高培训机构的市场竞争力，促进教 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育培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训行业的健康发展。同时，对于相关政策制定和学术研究也具有一定的参 </a:t>
            </a:r>
            <a:r>
              <a:rPr sz="15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考价值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56" name="textbox 56"/>
          <p:cNvSpPr/>
          <p:nvPr/>
        </p:nvSpPr>
        <p:spPr>
          <a:xfrm>
            <a:off x="876725" y="1746863"/>
            <a:ext cx="6501129" cy="11366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75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endParaRPr lang="Microsoft YaHei" altLang="Microsoft YaHei" sz="23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3214" algn="l" rtl="0" eaLnBrk="0">
              <a:lnSpc>
                <a:spcPct val="151000"/>
              </a:lnSpc>
              <a:spcBef>
                <a:spcPts val="4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对培训机构的需求组织进行分析，了解市场需求和组织结构现状，探究其 </a:t>
            </a:r>
            <a:r>
              <a:rPr sz="15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发展规律和趋势，为培训机构的发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展提供决策依据。</a:t>
            </a:r>
            <a:endParaRPr lang="Microsoft YaHei" altLang="Microsoft YaHei" sz="1500"/>
          </a:p>
        </p:txBody>
      </p:sp>
      <p:sp>
        <p:nvSpPr>
          <p:cNvPr id="57" name="textbox 57"/>
          <p:cNvSpPr/>
          <p:nvPr/>
        </p:nvSpPr>
        <p:spPr>
          <a:xfrm>
            <a:off x="442263" y="318468"/>
            <a:ext cx="3456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78509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目的与意义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8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AF79DE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AF79D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0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AF79D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AF79D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3" name="textbox 83"/>
          <p:cNvSpPr/>
          <p:nvPr/>
        </p:nvSpPr>
        <p:spPr>
          <a:xfrm>
            <a:off x="3421217" y="3349685"/>
            <a:ext cx="5353050" cy="6070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899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42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培训机构市</a:t>
            </a:r>
            <a:r>
              <a:rPr sz="42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场需求分析</a:t>
            </a:r>
            <a:endParaRPr lang="Microsoft YaHei" altLang="Microsoft YaHei" sz="4200"/>
          </a:p>
        </p:txBody>
      </p:sp>
      <p:sp>
        <p:nvSpPr>
          <p:cNvPr id="84" name="textbox 84"/>
          <p:cNvSpPr/>
          <p:nvPr/>
        </p:nvSpPr>
        <p:spPr>
          <a:xfrm>
            <a:off x="5658867" y="1836745"/>
            <a:ext cx="901700" cy="7721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</p:txBody>
      </p:sp>
      <p:sp>
        <p:nvSpPr>
          <p:cNvPr id="85" name="path"/>
          <p:cNvSpPr/>
          <p:nvPr/>
        </p:nvSpPr>
        <p:spPr>
          <a:xfrm>
            <a:off x="3315454" y="3033791"/>
            <a:ext cx="5663418" cy="19050"/>
          </a:xfrm>
          <a:custGeom>
            <a:rect l="0" t="0" r="0" b="0"/>
            <a:pathLst>
              <a:path w="8918" h="30">
                <a:moveTo>
                  <a:pt x="0" y="15"/>
                </a:moveTo>
                <a:lnTo>
                  <a:pt x="8918" y="15"/>
                </a:lnTo>
              </a:path>
            </a:pathLst>
          </a:custGeom>
          <a:noFill/>
          <a:ln w="19050" cap="flat">
            <a:solidFill>
              <a:srgbClr val="72349D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7" name="picture 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38597" y="2055083"/>
            <a:ext cx="2490786" cy="2803293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74796" y="2055083"/>
            <a:ext cx="2479806" cy="2803293"/>
          </a:xfrm>
          <a:prstGeom prst="rect">
            <a:avLst/>
          </a:prstGeom>
        </p:spPr>
      </p:pic>
      <p:sp>
        <p:nvSpPr>
          <p:cNvPr id="89" name="textbox 89"/>
          <p:cNvSpPr/>
          <p:nvPr/>
        </p:nvSpPr>
        <p:spPr>
          <a:xfrm>
            <a:off x="856147" y="2093514"/>
            <a:ext cx="2390775" cy="12458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886"/>
              </a:lnSpc>
            </a:pPr>
            <a:endParaRPr lang="Arial" altLang="Arial" sz="100"/>
          </a:p>
          <a:p>
            <a:pPr marL="144222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个人需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4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个人在职场或生活中遇到技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</a:t>
            </a:r>
            <a:endParaRPr lang="Microsoft YaHei" altLang="Microsoft YaHei" sz="1300"/>
          </a:p>
          <a:p>
            <a:pPr marL="13385" algn="l" rtl="0" eaLnBrk="0">
              <a:lnSpc>
                <a:spcPct val="85000"/>
              </a:lnSpc>
              <a:spcBef>
                <a:spcPts val="97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或知识不足的情况，需要通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</a:t>
            </a:r>
            <a:endParaRPr lang="Microsoft YaHei" altLang="Microsoft YaHei" sz="1300"/>
          </a:p>
          <a:p>
            <a:pPr algn="r" rtl="0" eaLnBrk="0">
              <a:lnSpc>
                <a:spcPts val="2425"/>
              </a:lnSpc>
            </a:pPr>
            <a:r>
              <a:rPr sz="13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培训提升自身能力。</a:t>
            </a:r>
            <a:endParaRPr lang="Microsoft YaHei" altLang="Microsoft YaHei" sz="1300"/>
          </a:p>
        </p:txBody>
      </p:sp>
      <p:sp>
        <p:nvSpPr>
          <p:cNvPr id="90" name="textbox 90"/>
          <p:cNvSpPr/>
          <p:nvPr/>
        </p:nvSpPr>
        <p:spPr>
          <a:xfrm>
            <a:off x="9096048" y="2126890"/>
            <a:ext cx="2252345" cy="12299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37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政府需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500"/>
          </a:p>
          <a:p>
            <a:pPr algn="l" rtl="0" eaLnBrk="0">
              <a:lnSpc>
                <a:spcPct val="131000"/>
              </a:lnSpc>
            </a:pPr>
            <a:endParaRPr lang="Arial" altLang="Arial" sz="300"/>
          </a:p>
          <a:p>
            <a:pPr marL="13241" indent="-342" algn="l" rtl="0" eaLnBrk="0">
              <a:lnSpc>
                <a:spcPct val="15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政府为了推动特定行业或领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域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的发展，会制定相关政策并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委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托培训机构进行培训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91" name="textbox 91"/>
          <p:cNvSpPr/>
          <p:nvPr/>
        </p:nvSpPr>
        <p:spPr>
          <a:xfrm>
            <a:off x="8068254" y="5190990"/>
            <a:ext cx="2390775" cy="8115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310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社会团体、公益组织等为了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</a:t>
            </a:r>
            <a:endParaRPr lang="Microsoft YaHei" altLang="Microsoft YaHei" sz="1300"/>
          </a:p>
          <a:p>
            <a:pPr marL="12700" algn="l" rtl="0" eaLnBrk="0">
              <a:lnSpc>
                <a:spcPct val="86000"/>
              </a:lnSpc>
              <a:spcBef>
                <a:spcPts val="960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现特定目标，会组织相关培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</a:t>
            </a:r>
            <a:endParaRPr lang="Microsoft YaHei" altLang="Microsoft YaHei" sz="1300"/>
          </a:p>
          <a:p>
            <a:pPr algn="r" rtl="0" eaLnBrk="0">
              <a:lnSpc>
                <a:spcPts val="2423"/>
              </a:lnSpc>
            </a:pPr>
            <a:r>
              <a:rPr sz="12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</a:t>
            </a:r>
            <a:r>
              <a:rPr sz="12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92" name="textbox 92"/>
          <p:cNvSpPr/>
          <p:nvPr/>
        </p:nvSpPr>
        <p:spPr>
          <a:xfrm>
            <a:off x="2020077" y="5232050"/>
            <a:ext cx="2291714" cy="784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818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企业为了提高员工技能水平、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</a:t>
            </a:r>
            <a:endParaRPr lang="Microsoft YaHei" altLang="Microsoft YaHei" sz="1200"/>
          </a:p>
          <a:p>
            <a:pPr marL="14643" indent="2914" algn="l" rtl="0" eaLnBrk="0">
              <a:lnSpc>
                <a:spcPct val="163000"/>
              </a:lnSpc>
              <a:spcBef>
                <a:spcPts val="13"/>
              </a:spcBef>
            </a:pPr>
            <a:r>
              <a:rPr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强企业竞争力，会组织内部</a:t>
            </a:r>
            <a:r>
              <a:rPr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</a:t>
            </a:r>
            <a:r>
              <a:rPr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 </a:t>
            </a:r>
            <a:r>
              <a:rPr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或委托培训机构进行培训</a:t>
            </a:r>
            <a:r>
              <a:rPr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93" name="textbox 93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1050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来源</a:t>
            </a:r>
            <a:endParaRPr lang="Microsoft YaHei" altLang="Microsoft YaHei" sz="3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9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4" name="textbox 114"/>
          <p:cNvSpPr/>
          <p:nvPr/>
        </p:nvSpPr>
        <p:spPr>
          <a:xfrm>
            <a:off x="9497574" y="4751557"/>
            <a:ext cx="822960" cy="243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30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社会需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500"/>
          </a:p>
        </p:txBody>
      </p:sp>
      <p:sp>
        <p:nvSpPr>
          <p:cNvPr id="115" name="textbox 115"/>
          <p:cNvSpPr/>
          <p:nvPr/>
        </p:nvSpPr>
        <p:spPr>
          <a:xfrm>
            <a:off x="2022068" y="4751957"/>
            <a:ext cx="82296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3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企业需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889000" y="1333500"/>
            <a:ext cx="2465519" cy="3206265"/>
            <a:chExt cx="2465519" cy="3206265"/>
          </a:xfrm>
        </p:grpSpPr>
        <p:pic>
          <p:nvPicPr>
            <p:cNvPr id="117" name="picture 1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1001046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360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3568700" y="1333500"/>
            <a:ext cx="2465519" cy="3206265"/>
            <a:chExt cx="2465519" cy="3206265"/>
          </a:xfrm>
        </p:grpSpPr>
        <p:pic>
          <p:nvPicPr>
            <p:cNvPr id="119" name="picture 1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120" name="textbox 120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9543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3600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6248400" y="1333500"/>
            <a:ext cx="2465519" cy="3206265"/>
            <a:chExt cx="2465519" cy="3206265"/>
          </a:xfrm>
        </p:grpSpPr>
        <p:pic>
          <p:nvPicPr>
            <p:cNvPr id="121" name="picture 1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8039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360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8928100" y="1333500"/>
            <a:ext cx="2465519" cy="3206265"/>
            <a:chExt cx="2465519" cy="3206265"/>
          </a:xfrm>
        </p:grpSpPr>
        <p:pic>
          <p:nvPicPr>
            <p:cNvPr id="123" name="picture 1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6537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</a:t>
              </a:r>
              <a:endParaRPr lang="Microsoft YaHei" altLang="Microsoft YaHei" sz="3600"/>
            </a:p>
          </p:txBody>
        </p:sp>
      </p:grpSp>
      <p:sp>
        <p:nvSpPr>
          <p:cNvPr id="125" name="textbox 125"/>
          <p:cNvSpPr/>
          <p:nvPr/>
        </p:nvSpPr>
        <p:spPr>
          <a:xfrm>
            <a:off x="9034864" y="4775817"/>
            <a:ext cx="2252345" cy="125920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376"/>
              </a:lnSpc>
            </a:pPr>
            <a:endParaRPr lang="Arial" altLang="Arial" sz="100"/>
          </a:p>
          <a:p>
            <a:pPr marL="302645" algn="l" rtl="0" eaLnBrk="0">
              <a:lnSpc>
                <a:spcPct val="95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职业资格认证培</a:t>
            </a:r>
            <a:r>
              <a:rPr sz="15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针对特定职业或岗位的资格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</a:t>
            </a:r>
            <a:endParaRPr lang="Microsoft YaHei" altLang="Microsoft YaHei" sz="1300"/>
          </a:p>
          <a:p>
            <a:pPr marL="13386" algn="l" rtl="0" eaLnBrk="0">
              <a:lnSpc>
                <a:spcPct val="86000"/>
              </a:lnSpc>
              <a:spcBef>
                <a:spcPts val="798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证培训，如会计师、律师、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endParaRPr lang="Microsoft YaHei" altLang="Microsoft YaHei" sz="1300"/>
          </a:p>
          <a:p>
            <a:pPr marL="611917" algn="l" rtl="0" eaLnBrk="0">
              <a:lnSpc>
                <a:spcPts val="2262"/>
              </a:lnSpc>
            </a:pPr>
            <a:r>
              <a:rPr sz="1300" spc="-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理咨询师等。</a:t>
            </a:r>
            <a:endParaRPr lang="Microsoft YaHei" altLang="Microsoft YaHei" sz="1300"/>
          </a:p>
        </p:txBody>
      </p:sp>
      <p:sp>
        <p:nvSpPr>
          <p:cNvPr id="126" name="textbox 126"/>
          <p:cNvSpPr/>
          <p:nvPr/>
        </p:nvSpPr>
        <p:spPr>
          <a:xfrm>
            <a:off x="6270943" y="4775817"/>
            <a:ext cx="2390139" cy="9880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97"/>
              </a:lnSpc>
            </a:pPr>
            <a:endParaRPr lang="Arial" altLang="Arial" sz="100"/>
          </a:p>
          <a:p>
            <a:pPr marL="760378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语言培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2"/>
              </a:spcBef>
            </a:pP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针对外语学习的培训，如英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300"/>
          </a:p>
          <a:p>
            <a:pPr algn="l" rtl="0" eaLnBrk="0">
              <a:lnSpc>
                <a:spcPct val="111000"/>
              </a:lnSpc>
            </a:pPr>
            <a:endParaRPr lang="Arial" altLang="Arial" sz="600"/>
          </a:p>
          <a:p>
            <a:pPr marL="636777" algn="l" rtl="0" eaLnBrk="0">
              <a:lnSpc>
                <a:spcPct val="94000"/>
              </a:lnSpc>
              <a:spcBef>
                <a:spcPts val="2"/>
              </a:spcBef>
            </a:pPr>
            <a:r>
              <a:rPr sz="1300" spc="-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日语、法语等</a:t>
            </a:r>
            <a:r>
              <a:rPr sz="13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27" name="textbox 127"/>
          <p:cNvSpPr/>
          <p:nvPr/>
        </p:nvSpPr>
        <p:spPr>
          <a:xfrm>
            <a:off x="3600291" y="4775817"/>
            <a:ext cx="2383789" cy="9880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597"/>
              </a:lnSpc>
            </a:pPr>
            <a:endParaRPr lang="Arial" altLang="Arial" sz="100"/>
          </a:p>
          <a:p>
            <a:pPr marL="786538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管理培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</a:t>
            </a:r>
            <a:endParaRPr lang="Microsoft YaHei" altLang="Microsoft YaHei" sz="1500"/>
          </a:p>
          <a:p>
            <a:pPr algn="l" rtl="0" eaLnBrk="0">
              <a:lnSpc>
                <a:spcPct val="109000"/>
              </a:lnSpc>
            </a:pPr>
            <a:endParaRPr lang="Arial" altLang="Arial" sz="1000"/>
          </a:p>
          <a:p>
            <a:pPr marL="12700" indent="78180" algn="l" rtl="0" eaLnBrk="0">
              <a:lnSpc>
                <a:spcPct val="146000"/>
              </a:lnSpc>
              <a:spcBef>
                <a:spcPts val="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针对管理理论、领导力等方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的培训，提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高管理水平和能力。</a:t>
            </a:r>
            <a:endParaRPr lang="Microsoft YaHei" altLang="Microsoft YaHei" sz="1300"/>
          </a:p>
        </p:txBody>
      </p:sp>
      <p:sp>
        <p:nvSpPr>
          <p:cNvPr id="128" name="textbox 128"/>
          <p:cNvSpPr/>
          <p:nvPr/>
        </p:nvSpPr>
        <p:spPr>
          <a:xfrm>
            <a:off x="1000275" y="4775817"/>
            <a:ext cx="2218689" cy="9880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934"/>
              </a:lnSpc>
            </a:pPr>
            <a:endParaRPr lang="Arial" altLang="Arial" sz="100"/>
          </a:p>
          <a:p>
            <a:pPr marL="679516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技能培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训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6"/>
              </a:spcBef>
            </a:pPr>
            <a:r>
              <a:rPr sz="13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针对特定技能或技术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培训，</a:t>
            </a:r>
            <a:endParaRPr lang="Microsoft YaHei" altLang="Microsoft YaHei" sz="1300"/>
          </a:p>
          <a:p>
            <a:pPr algn="l" rtl="0" eaLnBrk="0">
              <a:lnSpc>
                <a:spcPct val="111000"/>
              </a:lnSpc>
            </a:pPr>
            <a:endParaRPr lang="Arial" altLang="Arial" sz="600"/>
          </a:p>
          <a:p>
            <a:pPr marL="184321" algn="l" rtl="0" eaLnBrk="0">
              <a:lnSpc>
                <a:spcPct val="94000"/>
              </a:lnSpc>
              <a:spcBef>
                <a:spcPts val="2"/>
              </a:spcBef>
            </a:pPr>
            <a:r>
              <a:rPr sz="13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如编程、设计、营销</a:t>
            </a: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29" name="textbox 129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050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Microsoft YaHei" altLang="Microsoft YaHei" sz="3000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0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5450" y="1879600"/>
            <a:ext cx="10845800" cy="4430183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3662209" y="4762515"/>
            <a:ext cx="2072004" cy="10871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801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随着社会和经济的发展</a:t>
            </a:r>
            <a:r>
              <a:rPr sz="15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98805" algn="l" rtl="0" eaLnBrk="0">
              <a:lnSpc>
                <a:spcPct val="91000"/>
              </a:lnSpc>
              <a:spcBef>
                <a:spcPts val="45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需求也在不断变化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300"/>
          </a:p>
          <a:p>
            <a:pPr marL="670114" algn="l" rtl="0" eaLnBrk="0">
              <a:lnSpc>
                <a:spcPct val="97000"/>
              </a:lnSpc>
              <a:spcBef>
                <a:spcPts val="2"/>
              </a:spcBef>
            </a:pPr>
            <a:r>
              <a:rPr sz="1400" spc="-1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和更新。</a:t>
            </a:r>
            <a:endParaRPr lang="Microsoft YaHei" altLang="Microsoft YaHei" sz="1400"/>
          </a:p>
        </p:txBody>
      </p:sp>
      <p:sp>
        <p:nvSpPr>
          <p:cNvPr id="153" name="textbox 153"/>
          <p:cNvSpPr/>
          <p:nvPr/>
        </p:nvSpPr>
        <p:spPr>
          <a:xfrm>
            <a:off x="1502620" y="3741795"/>
            <a:ext cx="9237980" cy="2654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65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多样性</a:t>
            </a:r>
            <a:r>
              <a:rPr sz="17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动态性</a:t>
            </a:r>
            <a:r>
              <a:rPr sz="17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专业化</a:t>
            </a:r>
            <a:r>
              <a:rPr sz="17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17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</a:t>
            </a:r>
            <a:endParaRPr lang="Microsoft YaHei" altLang="Microsoft YaHei" sz="1700"/>
          </a:p>
        </p:txBody>
      </p:sp>
      <p:sp>
        <p:nvSpPr>
          <p:cNvPr id="154" name="textbox 154"/>
          <p:cNvSpPr/>
          <p:nvPr/>
        </p:nvSpPr>
        <p:spPr>
          <a:xfrm>
            <a:off x="9436214" y="4762896"/>
            <a:ext cx="1930400" cy="10864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330"/>
              </a:lnSpc>
            </a:pPr>
            <a:endParaRPr lang="Arial" altLang="Arial" sz="100"/>
          </a:p>
          <a:p>
            <a:pPr marL="13272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同学员的学习需求和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12700" algn="l" rtl="0" eaLnBrk="0">
              <a:lnSpc>
                <a:spcPct val="90000"/>
              </a:lnSpc>
              <a:spcBef>
                <a:spcPts val="450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点不同，需要个性化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algn="l" rtl="0" eaLnBrk="0">
              <a:lnSpc>
                <a:spcPct val="119000"/>
              </a:lnSpc>
            </a:pPr>
            <a:endParaRPr lang="Arial" altLang="Arial" sz="300"/>
          </a:p>
          <a:p>
            <a:pPr marL="403797" algn="l" rtl="0" eaLnBrk="0">
              <a:lnSpc>
                <a:spcPct val="97000"/>
              </a:lnSpc>
              <a:spcBef>
                <a:spcPts val="2"/>
              </a:spcBef>
            </a:pPr>
            <a:r>
              <a:rPr sz="1400" spc="-6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的培训服务</a:t>
            </a:r>
            <a:r>
              <a:rPr sz="14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55" name="textbox 155"/>
          <p:cNvSpPr/>
          <p:nvPr/>
        </p:nvSpPr>
        <p:spPr>
          <a:xfrm>
            <a:off x="874868" y="4762706"/>
            <a:ext cx="1929764" cy="10883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40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同人群对培训的需求</a:t>
            </a:r>
            <a:endParaRPr lang="Microsoft YaHei" altLang="Microsoft YaHei" sz="15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12700" algn="l" rtl="0" eaLnBrk="0">
              <a:lnSpc>
                <a:spcPct val="90000"/>
              </a:lnSpc>
              <a:spcBef>
                <a:spcPts val="450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同，涉及的领域和内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299212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13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容也各不相同。</a:t>
            </a:r>
            <a:endParaRPr lang="Microsoft YaHei" altLang="Microsoft YaHei" sz="1500"/>
          </a:p>
        </p:txBody>
      </p:sp>
      <p:sp>
        <p:nvSpPr>
          <p:cNvPr id="156" name="textbox 156"/>
          <p:cNvSpPr/>
          <p:nvPr/>
        </p:nvSpPr>
        <p:spPr>
          <a:xfrm>
            <a:off x="6586349" y="4762515"/>
            <a:ext cx="1928495" cy="10883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772"/>
              </a:lnSpc>
            </a:pPr>
            <a:endParaRPr lang="Arial" altLang="Arial" sz="100"/>
          </a:p>
          <a:p>
            <a:pPr marL="22034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随着行业和技术的不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6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，对培训的专业化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300"/>
          </a:p>
          <a:p>
            <a:pPr marL="106997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1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程度要求越来越高</a:t>
            </a:r>
            <a:r>
              <a:rPr sz="1500" spc="-6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57" name="textbox 157"/>
          <p:cNvSpPr/>
          <p:nvPr/>
        </p:nvSpPr>
        <p:spPr>
          <a:xfrm>
            <a:off x="442263" y="318468"/>
            <a:ext cx="3075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050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培训需求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9" name="textbox 179"/>
          <p:cNvSpPr/>
          <p:nvPr/>
        </p:nvSpPr>
        <p:spPr>
          <a:xfrm>
            <a:off x="3421217" y="3349152"/>
            <a:ext cx="5353050" cy="6096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40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4200" spc="-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培训机构组</a:t>
            </a:r>
            <a:r>
              <a:rPr sz="42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织结构分析</a:t>
            </a:r>
            <a:endParaRPr lang="Microsoft YaHei" altLang="Microsoft YaHei" sz="4200"/>
          </a:p>
        </p:txBody>
      </p:sp>
      <p:sp>
        <p:nvSpPr>
          <p:cNvPr id="180" name="textbox 180"/>
          <p:cNvSpPr/>
          <p:nvPr/>
        </p:nvSpPr>
        <p:spPr>
          <a:xfrm>
            <a:off x="5658867" y="1836745"/>
            <a:ext cx="901700" cy="7721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</p:txBody>
      </p:sp>
      <p:sp>
        <p:nvSpPr>
          <p:cNvPr id="181" name="path"/>
          <p:cNvSpPr/>
          <p:nvPr/>
        </p:nvSpPr>
        <p:spPr>
          <a:xfrm>
            <a:off x="3315454" y="3033791"/>
            <a:ext cx="5663418" cy="19050"/>
          </a:xfrm>
          <a:custGeom>
            <a:rect l="0" t="0" r="0" b="0"/>
            <a:pathLst>
              <a:path w="8918" h="30">
                <a:moveTo>
                  <a:pt x="0" y="15"/>
                </a:moveTo>
                <a:lnTo>
                  <a:pt x="8918" y="15"/>
                </a:lnTo>
              </a:path>
            </a:pathLst>
          </a:custGeom>
          <a:noFill/>
          <a:ln w="19050" cap="flat">
            <a:solidFill>
              <a:srgbClr val="72349D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83" name="picture 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784330"/>
            <a:ext cx="3497685" cy="3774098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3853565" y="1300997"/>
            <a:ext cx="3657601" cy="2370382"/>
            <a:chExt cx="3657601" cy="2370382"/>
          </a:xfrm>
        </p:grpSpPr>
        <p:grpSp>
          <p:nvGrpSpPr>
            <p:cNvPr id="30" name="group 30"/>
            <p:cNvGrpSpPr/>
            <p:nvPr/>
          </p:nvGrpSpPr>
          <p:grpSpPr>
            <a:xfrm rot="21600000">
              <a:off x="0" y="0"/>
              <a:ext cx="3657601" cy="2370382"/>
              <a:chExt cx="3657601" cy="2370382"/>
            </a:xfrm>
          </p:grpSpPr>
          <p:sp>
            <p:nvSpPr>
              <p:cNvPr id="184" name="path"/>
              <p:cNvSpPr/>
              <p:nvPr/>
            </p:nvSpPr>
            <p:spPr>
              <a:xfrm>
                <a:off x="0" y="380687"/>
                <a:ext cx="3657601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95E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5" name="path"/>
              <p:cNvSpPr/>
              <p:nvPr/>
            </p:nvSpPr>
            <p:spPr>
              <a:xfrm>
                <a:off x="0" y="0"/>
                <a:ext cx="3657601" cy="719328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59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BC95E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6" name="textbox 186"/>
            <p:cNvSpPr/>
            <p:nvPr/>
          </p:nvSpPr>
          <p:spPr>
            <a:xfrm>
              <a:off x="315016" y="217390"/>
              <a:ext cx="3070860" cy="151003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040"/>
                </a:lnSpc>
              </a:pPr>
              <a:endParaRPr lang="Arial" altLang="Arial" sz="100"/>
            </a:p>
            <a:p>
              <a:pPr marL="25766" algn="l" rtl="0" eaLnBrk="0">
                <a:lnSpc>
                  <a:spcPct val="92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线型组织结构</a:t>
              </a:r>
              <a:endParaRPr lang="Microsoft YaHei" altLang="Microsoft YaHei" sz="16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2700" indent="1333" algn="l" rtl="0" eaLnBrk="0">
                <a:lnSpc>
                  <a:spcPct val="122000"/>
                </a:lnSpc>
                <a:spcBef>
                  <a:spcPts val="1"/>
                </a:spcBef>
              </a:pP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组织结构形式简单明了，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权力集中，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决策迅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速，但不利于发挥组织成员的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积极性和创造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7873179" y="1300997"/>
            <a:ext cx="3657600" cy="2370382"/>
            <a:chExt cx="3657600" cy="2370382"/>
          </a:xfrm>
        </p:grpSpPr>
        <p:grpSp>
          <p:nvGrpSpPr>
            <p:cNvPr id="34" name="group 34"/>
            <p:cNvGrpSpPr/>
            <p:nvPr/>
          </p:nvGrpSpPr>
          <p:grpSpPr>
            <a:xfrm rot="21600000">
              <a:off x="0" y="0"/>
              <a:ext cx="3657600" cy="2370382"/>
              <a:chExt cx="3657600" cy="2370382"/>
            </a:xfrm>
          </p:grpSpPr>
          <p:sp>
            <p:nvSpPr>
              <p:cNvPr id="187" name="path"/>
              <p:cNvSpPr/>
              <p:nvPr/>
            </p:nvSpPr>
            <p:spPr>
              <a:xfrm>
                <a:off x="0" y="380687"/>
                <a:ext cx="3657600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95E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8" name="path"/>
              <p:cNvSpPr/>
              <p:nvPr/>
            </p:nvSpPr>
            <p:spPr>
              <a:xfrm>
                <a:off x="0" y="0"/>
                <a:ext cx="3657600" cy="719328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60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BC95E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9" name="textbox 189"/>
            <p:cNvSpPr/>
            <p:nvPr/>
          </p:nvSpPr>
          <p:spPr>
            <a:xfrm>
              <a:off x="315015" y="217390"/>
              <a:ext cx="3225164" cy="12357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040"/>
                </a:lnSpc>
              </a:pPr>
              <a:endParaRPr lang="Arial" altLang="Arial" sz="100"/>
            </a:p>
            <a:p>
              <a:pPr marL="24951" algn="l" rtl="0" eaLnBrk="0">
                <a:lnSpc>
                  <a:spcPct val="92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能型组织结构</a:t>
              </a:r>
              <a:endParaRPr lang="Microsoft YaHei" altLang="Microsoft YaHei" sz="1600"/>
            </a:p>
            <a:p>
              <a:pPr algn="l" rtl="0" eaLnBrk="0">
                <a:lnSpc>
                  <a:spcPct val="121000"/>
                </a:lnSpc>
              </a:pPr>
              <a:endParaRPr lang="Arial" altLang="Arial" sz="1000"/>
            </a:p>
            <a:p>
              <a:pPr algn="l" rtl="0" eaLnBrk="0">
                <a:lnSpc>
                  <a:spcPct val="122000"/>
                </a:lnSpc>
              </a:pPr>
              <a:endParaRPr lang="Arial" altLang="Arial" sz="1000"/>
            </a:p>
            <a:p>
              <a:pPr algn="l" rtl="0" eaLnBrk="0">
                <a:lnSpc>
                  <a:spcPct val="127000"/>
                </a:lnSpc>
              </a:pPr>
              <a:endParaRPr lang="Arial" altLang="Arial" sz="300"/>
            </a:p>
            <a:p>
              <a:pPr marL="14985" indent="-2285" algn="l" rtl="0" eaLnBrk="0">
                <a:lnSpc>
                  <a:spcPct val="122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按职能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划分部门，有利于发挥专业优   </a:t>
              </a: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势，但可能导致多头领导和协调困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难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3853565" y="3895299"/>
            <a:ext cx="3657601" cy="2307632"/>
            <a:chExt cx="3657601" cy="2307632"/>
          </a:xfrm>
        </p:grpSpPr>
        <p:grpSp>
          <p:nvGrpSpPr>
            <p:cNvPr id="38" name="group 38"/>
            <p:cNvGrpSpPr/>
            <p:nvPr/>
          </p:nvGrpSpPr>
          <p:grpSpPr>
            <a:xfrm rot="21600000">
              <a:off x="0" y="0"/>
              <a:ext cx="3657601" cy="2307632"/>
              <a:chExt cx="3657601" cy="2307632"/>
            </a:xfrm>
          </p:grpSpPr>
          <p:sp>
            <p:nvSpPr>
              <p:cNvPr id="190" name="path"/>
              <p:cNvSpPr/>
              <p:nvPr/>
            </p:nvSpPr>
            <p:spPr>
              <a:xfrm>
                <a:off x="0" y="317936"/>
                <a:ext cx="3657601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95E8">
                  <a:alpha val="8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1" name="path"/>
              <p:cNvSpPr/>
              <p:nvPr/>
            </p:nvSpPr>
            <p:spPr>
              <a:xfrm>
                <a:off x="0" y="0"/>
                <a:ext cx="3657601" cy="719327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59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BC95E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92" name="textbox 192"/>
            <p:cNvSpPr/>
            <p:nvPr/>
          </p:nvSpPr>
          <p:spPr>
            <a:xfrm>
              <a:off x="313873" y="217390"/>
              <a:ext cx="3072129" cy="150939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040"/>
                </a:lnSpc>
              </a:pPr>
              <a:endParaRPr lang="Arial" altLang="Arial" sz="100"/>
            </a:p>
            <a:p>
              <a:pPr marL="24869" algn="l" rtl="0" eaLnBrk="0">
                <a:lnSpc>
                  <a:spcPct val="92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矩阵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型组织结构</a:t>
              </a:r>
              <a:endParaRPr lang="Microsoft YaHei" altLang="Microsoft YaHei" sz="16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0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761" algn="l" rtl="0" eaLnBrk="0">
                <a:lnSpc>
                  <a:spcPct val="122000"/>
                </a:lnSpc>
                <a:spcBef>
                  <a:spcPts val="2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直线型和职能型的特点，加强了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横向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联系和协调，但可能导致权力分 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散和决策缓慢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7873179" y="3895299"/>
            <a:ext cx="3657600" cy="2307632"/>
            <a:chExt cx="3657600" cy="2307632"/>
          </a:xfrm>
        </p:grpSpPr>
        <p:grpSp>
          <p:nvGrpSpPr>
            <p:cNvPr id="42" name="group 42"/>
            <p:cNvGrpSpPr/>
            <p:nvPr/>
          </p:nvGrpSpPr>
          <p:grpSpPr>
            <a:xfrm rot="21600000">
              <a:off x="0" y="0"/>
              <a:ext cx="3657600" cy="2307632"/>
              <a:chExt cx="3657600" cy="2307632"/>
            </a:xfrm>
          </p:grpSpPr>
          <p:sp>
            <p:nvSpPr>
              <p:cNvPr id="193" name="path"/>
              <p:cNvSpPr/>
              <p:nvPr/>
            </p:nvSpPr>
            <p:spPr>
              <a:xfrm>
                <a:off x="0" y="317936"/>
                <a:ext cx="3657600" cy="1989695"/>
              </a:xfrm>
              <a:custGeom>
                <a:rect l="0" t="0" r="0" b="0"/>
                <a:pathLst>
                  <a:path w="5760" h="3133">
                    <a:moveTo>
                      <a:pt x="0" y="0"/>
                    </a:moveTo>
                    <a:lnTo>
                      <a:pt x="5760" y="0"/>
                    </a:lnTo>
                    <a:lnTo>
                      <a:pt x="5760" y="3133"/>
                    </a:lnTo>
                    <a:lnTo>
                      <a:pt x="0" y="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95E8">
                  <a:alpha val="78823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4" name="path"/>
              <p:cNvSpPr/>
              <p:nvPr/>
            </p:nvSpPr>
            <p:spPr>
              <a:xfrm>
                <a:off x="0" y="0"/>
                <a:ext cx="3657600" cy="719327"/>
              </a:xfrm>
              <a:custGeom>
                <a:rect l="0" t="0" r="0" b="0"/>
                <a:pathLst>
                  <a:path w="5760" h="1132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lnTo>
                      <a:pt x="188" y="0"/>
                    </a:lnTo>
                    <a:lnTo>
                      <a:pt x="5571" y="0"/>
                    </a:lnTo>
                    <a:lnTo>
                      <a:pt x="5571" y="0"/>
                    </a:lnTo>
                    <a:lnTo>
                      <a:pt x="5571" y="0"/>
                    </a:lnTo>
                    <a:cubicBezTo>
                      <a:pt x="5675" y="0"/>
                      <a:pt x="5760" y="84"/>
                      <a:pt x="5760" y="188"/>
                    </a:cubicBezTo>
                    <a:lnTo>
                      <a:pt x="5760" y="188"/>
                    </a:lnTo>
                    <a:cubicBezTo>
                      <a:pt x="5760" y="188"/>
                      <a:pt x="5760" y="188"/>
                      <a:pt x="5760" y="188"/>
                    </a:cubicBezTo>
                    <a:lnTo>
                      <a:pt x="5760" y="188"/>
                    </a:lnTo>
                    <a:lnTo>
                      <a:pt x="5760" y="943"/>
                    </a:lnTo>
                    <a:lnTo>
                      <a:pt x="5760" y="943"/>
                    </a:lnTo>
                    <a:lnTo>
                      <a:pt x="5760" y="943"/>
                    </a:lnTo>
                    <a:cubicBezTo>
                      <a:pt x="5760" y="1048"/>
                      <a:pt x="5675" y="1132"/>
                      <a:pt x="5571" y="1132"/>
                    </a:cubicBezTo>
                    <a:lnTo>
                      <a:pt x="5571" y="1132"/>
                    </a:lnTo>
                    <a:lnTo>
                      <a:pt x="188" y="1132"/>
                    </a:lnTo>
                    <a:lnTo>
                      <a:pt x="188" y="1132"/>
                    </a:lnTo>
                    <a:cubicBezTo>
                      <a:pt x="84" y="1132"/>
                      <a:pt x="0" y="1048"/>
                      <a:pt x="0" y="943"/>
                    </a:cubicBez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BC95E8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95" name="textbox 195"/>
            <p:cNvSpPr/>
            <p:nvPr/>
          </p:nvSpPr>
          <p:spPr>
            <a:xfrm>
              <a:off x="314634" y="217390"/>
              <a:ext cx="3071495" cy="151320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040"/>
                </a:lnSpc>
              </a:pPr>
              <a:endParaRPr lang="Arial" altLang="Arial" sz="100"/>
            </a:p>
            <a:p>
              <a:pPr marL="26351" algn="l" rtl="0" eaLnBrk="0">
                <a:lnSpc>
                  <a:spcPct val="92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业部型组织结构</a:t>
              </a:r>
              <a:endParaRPr lang="Microsoft YaHei" altLang="Microsoft YaHei" sz="1600"/>
            </a:p>
            <a:p>
              <a:pPr algn="l" rtl="0" eaLnBrk="0">
                <a:lnSpc>
                  <a:spcPct val="123000"/>
                </a:lnSpc>
              </a:pPr>
              <a:endParaRPr lang="Arial" altLang="Arial" sz="1000"/>
            </a:p>
            <a:p>
              <a:pPr algn="l" rtl="0" eaLnBrk="0">
                <a:lnSpc>
                  <a:spcPct val="124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381" algn="l" rtl="0" eaLnBrk="0">
                <a:lnSpc>
                  <a:spcPct val="12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按产品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或地区划分部门，有利于组织 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灵活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性和创新，但可能导致资源重复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和浪费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sp>
        <p:nvSpPr>
          <p:cNvPr id="196" name="textbox 196"/>
          <p:cNvSpPr/>
          <p:nvPr/>
        </p:nvSpPr>
        <p:spPr>
          <a:xfrm>
            <a:off x="442263" y="318468"/>
            <a:ext cx="3075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7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0415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构类型</a:t>
            </a:r>
            <a:endParaRPr lang="Microsoft YaHei" altLang="Microsoft YaHei" sz="3000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9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89936" y="1498289"/>
            <a:ext cx="3861421" cy="3861421"/>
          </a:xfrm>
          <a:prstGeom prst="rect">
            <a:avLst/>
          </a:prstGeom>
        </p:spPr>
      </p:pic>
      <p:sp>
        <p:nvSpPr>
          <p:cNvPr id="219" name="textbox 219"/>
          <p:cNvSpPr/>
          <p:nvPr/>
        </p:nvSpPr>
        <p:spPr>
          <a:xfrm>
            <a:off x="359545" y="4399243"/>
            <a:ext cx="3795395" cy="11087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81"/>
              </a:lnSpc>
            </a:pPr>
            <a:endParaRPr lang="Arial" altLang="Arial" sz="100"/>
          </a:p>
          <a:p>
            <a:pPr marL="895466" algn="l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规范化与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准化</a:t>
            </a:r>
            <a:endParaRPr lang="Microsoft YaHei" altLang="Microsoft YaHei" sz="2300"/>
          </a:p>
          <a:p>
            <a:pPr algn="l" rtl="0" eaLnBrk="0">
              <a:lnSpc>
                <a:spcPct val="100000"/>
              </a:lnSpc>
            </a:pPr>
            <a:endParaRPr lang="Arial" altLang="Arial" sz="1300"/>
          </a:p>
          <a:p>
            <a:pPr marL="2487484" indent="-2474784" algn="l" rtl="0" eaLnBrk="0">
              <a:lnSpc>
                <a:spcPct val="127000"/>
              </a:lnSpc>
              <a:spcBef>
                <a:spcPts val="7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应促进规范化管理，同时鼓励创新   </a:t>
            </a:r>
            <a:r>
              <a:rPr sz="14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和个性化发展</a:t>
            </a:r>
            <a:r>
              <a:rPr sz="14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220" name="textbox 220"/>
          <p:cNvSpPr/>
          <p:nvPr/>
        </p:nvSpPr>
        <p:spPr>
          <a:xfrm>
            <a:off x="380133" y="1628609"/>
            <a:ext cx="3795395" cy="11055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3952"/>
              </a:lnSpc>
            </a:pPr>
            <a:endParaRPr lang="Arial" altLang="Arial" sz="100"/>
          </a:p>
          <a:p>
            <a:pPr marL="898123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稳定性与灵活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lang="Microsoft YaHei" altLang="Microsoft YaHei" sz="2300"/>
          </a:p>
          <a:p>
            <a:pPr algn="l" rtl="0" eaLnBrk="0">
              <a:lnSpc>
                <a:spcPct val="101000"/>
              </a:lnSpc>
            </a:pPr>
            <a:endParaRPr lang="Arial" altLang="Arial" sz="1300"/>
          </a:p>
          <a:p>
            <a:pPr marL="3059937" indent="-3047237" algn="l" rtl="0" eaLnBrk="0">
              <a:lnSpc>
                <a:spcPct val="131000"/>
              </a:lnSpc>
              <a:spcBef>
                <a:spcPts val="3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应既能保持稳定，又能适应外部环   </a:t>
            </a:r>
            <a:r>
              <a:rPr sz="13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境变化</a:t>
            </a:r>
            <a:r>
              <a:rPr sz="13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221" name="textbox 221"/>
          <p:cNvSpPr/>
          <p:nvPr/>
        </p:nvSpPr>
        <p:spPr>
          <a:xfrm>
            <a:off x="8131476" y="1628314"/>
            <a:ext cx="3642995" cy="11087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957"/>
              </a:lnSpc>
            </a:pPr>
            <a:endParaRPr lang="Arial" altLang="Arial" sz="100"/>
          </a:p>
          <a:p>
            <a:pPr marL="1000535" algn="l" rtl="0" eaLnBrk="0">
              <a:lnSpc>
                <a:spcPct val="92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分权与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1300"/>
          </a:p>
          <a:p>
            <a:pPr marL="13080" indent="-380" algn="l" rtl="0" eaLnBrk="0">
              <a:lnSpc>
                <a:spcPct val="122000"/>
              </a:lnSpc>
              <a:spcBef>
                <a:spcPts val="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权力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的分配应根据组织的规模、业务复杂性 </a:t>
            </a:r>
            <a:r>
              <a:rPr sz="15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和管理效率进行平衡</a:t>
            </a: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22" name="textbox 222"/>
          <p:cNvSpPr/>
          <p:nvPr/>
        </p:nvSpPr>
        <p:spPr>
          <a:xfrm>
            <a:off x="8131285" y="4401606"/>
            <a:ext cx="3643629" cy="11074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439"/>
              </a:lnSpc>
            </a:pPr>
            <a:endParaRPr lang="Arial" altLang="Arial" sz="100"/>
          </a:p>
          <a:p>
            <a:pPr marL="1003384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协调与控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endParaRPr lang="Microsoft YaHei" altLang="Microsoft YaHei" sz="2300"/>
          </a:p>
          <a:p>
            <a:pPr algn="l" rtl="0" eaLnBrk="0">
              <a:lnSpc>
                <a:spcPct val="108000"/>
              </a:lnSpc>
            </a:pPr>
            <a:endParaRPr lang="Arial" altLang="Arial" sz="1200"/>
          </a:p>
          <a:p>
            <a:pPr marL="12700" indent="2285" algn="l" rtl="0" eaLnBrk="0">
              <a:lnSpc>
                <a:spcPct val="123000"/>
              </a:lnSpc>
              <a:spcBef>
                <a:spcPts val="2"/>
              </a:spcBef>
            </a:pPr>
            <a:r>
              <a:rPr sz="15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组织结构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应有利于内部协调和控制，提高整 </a:t>
            </a:r>
            <a:r>
              <a:rPr sz="15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体运营效率</a:t>
            </a:r>
            <a:r>
              <a:rPr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23" name="textbox 223"/>
          <p:cNvSpPr/>
          <p:nvPr/>
        </p:nvSpPr>
        <p:spPr>
          <a:xfrm>
            <a:off x="442263" y="318468"/>
            <a:ext cx="3075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0415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构特点</a:t>
            </a:r>
            <a:endParaRPr lang="Microsoft YaHei" altLang="Microsoft YaHei" sz="300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2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0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1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3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4" name="path"/>
          <p:cNvSpPr/>
          <p:nvPr/>
        </p:nvSpPr>
        <p:spPr>
          <a:xfrm>
            <a:off x="7180954" y="1688045"/>
            <a:ext cx="682752" cy="682752"/>
          </a:xfrm>
          <a:custGeom>
            <a:rect l="0" t="0" r="0" b="0"/>
            <a:pathLst>
              <a:path w="1075" h="1075">
                <a:moveTo>
                  <a:pt x="0" y="537"/>
                </a:moveTo>
                <a:cubicBezTo>
                  <a:pt x="0" y="240"/>
                  <a:pt x="240" y="0"/>
                  <a:pt x="537" y="0"/>
                </a:cubicBezTo>
                <a:lnTo>
                  <a:pt x="537" y="0"/>
                </a:lnTo>
                <a:lnTo>
                  <a:pt x="537" y="0"/>
                </a:lnTo>
                <a:lnTo>
                  <a:pt x="537" y="0"/>
                </a:lnTo>
                <a:cubicBezTo>
                  <a:pt x="834" y="0"/>
                  <a:pt x="1075" y="240"/>
                  <a:pt x="1075" y="537"/>
                </a:cubicBezTo>
                <a:lnTo>
                  <a:pt x="1075" y="537"/>
                </a:lnTo>
                <a:cubicBezTo>
                  <a:pt x="1075" y="537"/>
                  <a:pt x="1075" y="537"/>
                  <a:pt x="1075" y="537"/>
                </a:cubicBezTo>
                <a:lnTo>
                  <a:pt x="1075" y="537"/>
                </a:lnTo>
                <a:lnTo>
                  <a:pt x="1075" y="537"/>
                </a:lnTo>
                <a:lnTo>
                  <a:pt x="1075" y="537"/>
                </a:lnTo>
                <a:cubicBezTo>
                  <a:pt x="1075" y="834"/>
                  <a:pt x="834" y="1075"/>
                  <a:pt x="537" y="1075"/>
                </a:cubicBezTo>
                <a:lnTo>
                  <a:pt x="537" y="1075"/>
                </a:lnTo>
                <a:lnTo>
                  <a:pt x="537" y="1075"/>
                </a:lnTo>
                <a:lnTo>
                  <a:pt x="537" y="1075"/>
                </a:lnTo>
                <a:cubicBezTo>
                  <a:pt x="240" y="1075"/>
                  <a:pt x="0" y="834"/>
                  <a:pt x="0" y="537"/>
                </a:cubicBezTo>
                <a:lnTo>
                  <a:pt x="0" y="537"/>
                </a:lnTo>
                <a:close/>
              </a:path>
            </a:pathLst>
          </a:custGeom>
          <a:solidFill>
            <a:srgbClr val="BC95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5" name="path"/>
          <p:cNvSpPr/>
          <p:nvPr/>
        </p:nvSpPr>
        <p:spPr>
          <a:xfrm>
            <a:off x="4429411" y="1744053"/>
            <a:ext cx="682752" cy="682752"/>
          </a:xfrm>
          <a:custGeom>
            <a:rect l="0" t="0" r="0" b="0"/>
            <a:pathLst>
              <a:path w="1075" h="1075">
                <a:moveTo>
                  <a:pt x="0" y="537"/>
                </a:moveTo>
                <a:cubicBezTo>
                  <a:pt x="0" y="240"/>
                  <a:pt x="240" y="0"/>
                  <a:pt x="537" y="0"/>
                </a:cubicBezTo>
                <a:lnTo>
                  <a:pt x="537" y="0"/>
                </a:lnTo>
                <a:lnTo>
                  <a:pt x="537" y="0"/>
                </a:lnTo>
                <a:lnTo>
                  <a:pt x="537" y="0"/>
                </a:lnTo>
                <a:cubicBezTo>
                  <a:pt x="834" y="0"/>
                  <a:pt x="1075" y="240"/>
                  <a:pt x="1075" y="537"/>
                </a:cubicBezTo>
                <a:lnTo>
                  <a:pt x="1075" y="537"/>
                </a:lnTo>
                <a:cubicBezTo>
                  <a:pt x="1075" y="537"/>
                  <a:pt x="1075" y="537"/>
                  <a:pt x="1075" y="537"/>
                </a:cubicBezTo>
                <a:lnTo>
                  <a:pt x="1075" y="537"/>
                </a:lnTo>
                <a:lnTo>
                  <a:pt x="1075" y="537"/>
                </a:lnTo>
                <a:lnTo>
                  <a:pt x="1075" y="537"/>
                </a:lnTo>
                <a:cubicBezTo>
                  <a:pt x="1075" y="834"/>
                  <a:pt x="834" y="1075"/>
                  <a:pt x="537" y="1075"/>
                </a:cubicBezTo>
                <a:lnTo>
                  <a:pt x="537" y="1075"/>
                </a:lnTo>
                <a:lnTo>
                  <a:pt x="537" y="1075"/>
                </a:lnTo>
                <a:lnTo>
                  <a:pt x="537" y="1075"/>
                </a:lnTo>
                <a:cubicBezTo>
                  <a:pt x="240" y="1075"/>
                  <a:pt x="0" y="834"/>
                  <a:pt x="0" y="537"/>
                </a:cubicBezTo>
                <a:lnTo>
                  <a:pt x="0" y="537"/>
                </a:lnTo>
                <a:close/>
              </a:path>
            </a:pathLst>
          </a:custGeom>
          <a:solidFill>
            <a:srgbClr val="BC95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6" name="path"/>
          <p:cNvSpPr/>
          <p:nvPr/>
        </p:nvSpPr>
        <p:spPr>
          <a:xfrm>
            <a:off x="4408822" y="4436915"/>
            <a:ext cx="682752" cy="682751"/>
          </a:xfrm>
          <a:custGeom>
            <a:rect l="0" t="0" r="0" b="0"/>
            <a:pathLst>
              <a:path w="1075" h="1075">
                <a:moveTo>
                  <a:pt x="0" y="537"/>
                </a:moveTo>
                <a:cubicBezTo>
                  <a:pt x="0" y="240"/>
                  <a:pt x="240" y="0"/>
                  <a:pt x="537" y="0"/>
                </a:cubicBezTo>
                <a:lnTo>
                  <a:pt x="537" y="0"/>
                </a:lnTo>
                <a:lnTo>
                  <a:pt x="537" y="0"/>
                </a:lnTo>
                <a:lnTo>
                  <a:pt x="537" y="0"/>
                </a:lnTo>
                <a:cubicBezTo>
                  <a:pt x="834" y="0"/>
                  <a:pt x="1075" y="240"/>
                  <a:pt x="1075" y="537"/>
                </a:cubicBezTo>
                <a:lnTo>
                  <a:pt x="1075" y="537"/>
                </a:lnTo>
                <a:cubicBezTo>
                  <a:pt x="1075" y="537"/>
                  <a:pt x="1075" y="537"/>
                  <a:pt x="1075" y="537"/>
                </a:cubicBezTo>
                <a:lnTo>
                  <a:pt x="1075" y="537"/>
                </a:lnTo>
                <a:lnTo>
                  <a:pt x="1075" y="537"/>
                </a:lnTo>
                <a:lnTo>
                  <a:pt x="1075" y="537"/>
                </a:lnTo>
                <a:cubicBezTo>
                  <a:pt x="1075" y="834"/>
                  <a:pt x="834" y="1075"/>
                  <a:pt x="537" y="1075"/>
                </a:cubicBezTo>
                <a:lnTo>
                  <a:pt x="537" y="1075"/>
                </a:lnTo>
                <a:lnTo>
                  <a:pt x="537" y="1075"/>
                </a:lnTo>
                <a:lnTo>
                  <a:pt x="537" y="1075"/>
                </a:lnTo>
                <a:cubicBezTo>
                  <a:pt x="240" y="1075"/>
                  <a:pt x="0" y="834"/>
                  <a:pt x="0" y="537"/>
                </a:cubicBezTo>
                <a:lnTo>
                  <a:pt x="0" y="537"/>
                </a:lnTo>
                <a:close/>
              </a:path>
            </a:pathLst>
          </a:custGeom>
          <a:solidFill>
            <a:srgbClr val="BC95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7" name="path"/>
          <p:cNvSpPr/>
          <p:nvPr/>
        </p:nvSpPr>
        <p:spPr>
          <a:xfrm>
            <a:off x="7180954" y="4436915"/>
            <a:ext cx="682752" cy="682751"/>
          </a:xfrm>
          <a:custGeom>
            <a:rect l="0" t="0" r="0" b="0"/>
            <a:pathLst>
              <a:path w="1075" h="1075">
                <a:moveTo>
                  <a:pt x="0" y="537"/>
                </a:moveTo>
                <a:cubicBezTo>
                  <a:pt x="0" y="240"/>
                  <a:pt x="240" y="0"/>
                  <a:pt x="537" y="0"/>
                </a:cubicBezTo>
                <a:lnTo>
                  <a:pt x="537" y="0"/>
                </a:lnTo>
                <a:lnTo>
                  <a:pt x="537" y="0"/>
                </a:lnTo>
                <a:lnTo>
                  <a:pt x="537" y="0"/>
                </a:lnTo>
                <a:cubicBezTo>
                  <a:pt x="834" y="0"/>
                  <a:pt x="1075" y="240"/>
                  <a:pt x="1075" y="537"/>
                </a:cubicBezTo>
                <a:lnTo>
                  <a:pt x="1075" y="537"/>
                </a:lnTo>
                <a:cubicBezTo>
                  <a:pt x="1075" y="537"/>
                  <a:pt x="1075" y="537"/>
                  <a:pt x="1075" y="537"/>
                </a:cubicBezTo>
                <a:lnTo>
                  <a:pt x="1075" y="537"/>
                </a:lnTo>
                <a:lnTo>
                  <a:pt x="1075" y="537"/>
                </a:lnTo>
                <a:lnTo>
                  <a:pt x="1075" y="537"/>
                </a:lnTo>
                <a:cubicBezTo>
                  <a:pt x="1075" y="834"/>
                  <a:pt x="834" y="1075"/>
                  <a:pt x="537" y="1075"/>
                </a:cubicBezTo>
                <a:lnTo>
                  <a:pt x="537" y="1075"/>
                </a:lnTo>
                <a:lnTo>
                  <a:pt x="537" y="1075"/>
                </a:lnTo>
                <a:lnTo>
                  <a:pt x="537" y="1075"/>
                </a:lnTo>
                <a:cubicBezTo>
                  <a:pt x="240" y="1075"/>
                  <a:pt x="0" y="834"/>
                  <a:pt x="0" y="537"/>
                </a:cubicBezTo>
                <a:lnTo>
                  <a:pt x="0" y="537"/>
                </a:lnTo>
                <a:close/>
              </a:path>
            </a:pathLst>
          </a:custGeom>
          <a:solidFill>
            <a:srgbClr val="BC95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4F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49" name="picture 2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22408" y="1165015"/>
            <a:ext cx="3769587" cy="5168748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539109" y="1390902"/>
            <a:ext cx="3535394" cy="975360"/>
            <a:chExt cx="3535394" cy="975360"/>
          </a:xfrm>
        </p:grpSpPr>
        <p:sp>
          <p:nvSpPr>
            <p:cNvPr id="250" name="path"/>
            <p:cNvSpPr/>
            <p:nvPr/>
          </p:nvSpPr>
          <p:spPr>
            <a:xfrm>
              <a:off x="0" y="0"/>
              <a:ext cx="3535394" cy="975360"/>
            </a:xfrm>
            <a:custGeom>
              <a:rect l="0" t="0" r="0" b="0"/>
              <a:pathLst>
                <a:path w="5567" h="1536">
                  <a:moveTo>
                    <a:pt x="803" y="3"/>
                  </a:moveTo>
                  <a:lnTo>
                    <a:pt x="4799" y="3"/>
                  </a:lnTo>
                  <a:lnTo>
                    <a:pt x="4799" y="1532"/>
                  </a:lnTo>
                  <a:lnTo>
                    <a:pt x="803" y="1532"/>
                  </a:lnTo>
                  <a:lnTo>
                    <a:pt x="803" y="3"/>
                  </a:lnTo>
                  <a:close/>
                </a:path>
                <a:path w="5567" h="1536">
                  <a:moveTo>
                    <a:pt x="0" y="768"/>
                  </a:moveTo>
                  <a:cubicBezTo>
                    <a:pt x="0" y="343"/>
                    <a:pt x="343" y="0"/>
                    <a:pt x="768" y="0"/>
                  </a:cubicBezTo>
                  <a:lnTo>
                    <a:pt x="768" y="0"/>
                  </a:lnTo>
                  <a:lnTo>
                    <a:pt x="767" y="0"/>
                  </a:lnTo>
                  <a:lnTo>
                    <a:pt x="767" y="0"/>
                  </a:lnTo>
                  <a:cubicBezTo>
                    <a:pt x="1192" y="0"/>
                    <a:pt x="1535" y="343"/>
                    <a:pt x="1536" y="767"/>
                  </a:cubicBezTo>
                  <a:lnTo>
                    <a:pt x="1536" y="767"/>
                  </a:lnTo>
                  <a:cubicBezTo>
                    <a:pt x="1536" y="767"/>
                    <a:pt x="1536" y="768"/>
                    <a:pt x="1536" y="768"/>
                  </a:cubicBezTo>
                  <a:lnTo>
                    <a:pt x="1536" y="768"/>
                  </a:lnTo>
                  <a:lnTo>
                    <a:pt x="1535" y="767"/>
                  </a:lnTo>
                  <a:lnTo>
                    <a:pt x="1535" y="767"/>
                  </a:lnTo>
                  <a:cubicBezTo>
                    <a:pt x="1535" y="1192"/>
                    <a:pt x="1192" y="1535"/>
                    <a:pt x="768" y="1536"/>
                  </a:cubicBezTo>
                  <a:lnTo>
                    <a:pt x="768" y="1536"/>
                  </a:lnTo>
                  <a:lnTo>
                    <a:pt x="768" y="1536"/>
                  </a:lnTo>
                  <a:lnTo>
                    <a:pt x="768" y="1536"/>
                  </a:lnTo>
                  <a:cubicBezTo>
                    <a:pt x="343" y="1536"/>
                    <a:pt x="0" y="1192"/>
                    <a:pt x="0" y="768"/>
                  </a:cubicBezTo>
                  <a:lnTo>
                    <a:pt x="0" y="768"/>
                  </a:lnTo>
                  <a:close/>
                </a:path>
                <a:path w="5567" h="1536">
                  <a:moveTo>
                    <a:pt x="4031" y="768"/>
                  </a:moveTo>
                  <a:cubicBezTo>
                    <a:pt x="4031" y="343"/>
                    <a:pt x="4375" y="0"/>
                    <a:pt x="4799" y="0"/>
                  </a:cubicBezTo>
                  <a:lnTo>
                    <a:pt x="4799" y="0"/>
                  </a:lnTo>
                  <a:lnTo>
                    <a:pt x="4799" y="0"/>
                  </a:lnTo>
                  <a:lnTo>
                    <a:pt x="4799" y="0"/>
                  </a:lnTo>
                  <a:cubicBezTo>
                    <a:pt x="5223" y="0"/>
                    <a:pt x="5567" y="343"/>
                    <a:pt x="5567" y="767"/>
                  </a:cubicBezTo>
                  <a:lnTo>
                    <a:pt x="5567" y="767"/>
                  </a:lnTo>
                  <a:cubicBezTo>
                    <a:pt x="5567" y="767"/>
                    <a:pt x="5567" y="768"/>
                    <a:pt x="5567" y="768"/>
                  </a:cubicBezTo>
                  <a:lnTo>
                    <a:pt x="5567" y="768"/>
                  </a:lnTo>
                  <a:lnTo>
                    <a:pt x="5567" y="767"/>
                  </a:lnTo>
                  <a:lnTo>
                    <a:pt x="5567" y="767"/>
                  </a:lnTo>
                  <a:cubicBezTo>
                    <a:pt x="5567" y="1192"/>
                    <a:pt x="5223" y="1535"/>
                    <a:pt x="4799" y="1536"/>
                  </a:cubicBezTo>
                  <a:lnTo>
                    <a:pt x="4799" y="1536"/>
                  </a:lnTo>
                  <a:cubicBezTo>
                    <a:pt x="4375" y="1536"/>
                    <a:pt x="4031" y="1192"/>
                    <a:pt x="4031" y="768"/>
                  </a:cubicBezTo>
                  <a:lnTo>
                    <a:pt x="4031" y="768"/>
                  </a:lnTo>
                  <a:close/>
                </a:path>
              </a:pathLst>
            </a:custGeom>
            <a:solidFill>
              <a:srgbClr val="BC95E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textbox 251"/>
            <p:cNvSpPr/>
            <p:nvPr/>
          </p:nvSpPr>
          <p:spPr>
            <a:xfrm>
              <a:off x="-12700" y="-12700"/>
              <a:ext cx="3561079" cy="10223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2000"/>
                </a:lnSpc>
              </a:pPr>
              <a:endParaRPr lang="Arial" altLang="Arial" sz="1000"/>
            </a:p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algn="l" rtl="0" eaLnBrk="0">
                <a:lnSpc>
                  <a:spcPct val="7565"/>
                </a:lnSpc>
              </a:pPr>
              <a:endParaRPr lang="Arial" altLang="Arial" sz="100"/>
            </a:p>
            <a:p>
              <a:pPr marL="799674" algn="l" rtl="0" eaLnBrk="0">
                <a:lnSpc>
                  <a:spcPct val="92000"/>
                </a:lnSpc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直线型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组织结构的优势</a:t>
              </a:r>
              <a:endParaRPr lang="Microsoft YaHei" altLang="Microsoft YaHei" sz="1600"/>
            </a:p>
          </p:txBody>
        </p:sp>
      </p:grpSp>
      <p:sp>
        <p:nvSpPr>
          <p:cNvPr id="252" name="textbox 252"/>
          <p:cNvSpPr/>
          <p:nvPr/>
        </p:nvSpPr>
        <p:spPr>
          <a:xfrm>
            <a:off x="539109" y="3939030"/>
            <a:ext cx="3535679" cy="996950"/>
          </a:xfrm>
          <a:prstGeom prst="rect">
            <a:avLst/>
          </a:prstGeom>
          <a:solidFill>
            <a:srgbClr val="BC95E8">
              <a:alpha val="97647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794191" algn="l" rtl="0" eaLnBrk="0">
              <a:lnSpc>
                <a:spcPct val="92000"/>
              </a:lnSpc>
              <a:spcBef>
                <a:spcPts val="1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矩阵型组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织结构的优势</a:t>
            </a:r>
            <a:endParaRPr lang="Microsoft YaHei" altLang="Microsoft YaHei" sz="1600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4343437" y="1390902"/>
            <a:ext cx="3535393" cy="975360"/>
            <a:chExt cx="3535393" cy="975360"/>
          </a:xfrm>
        </p:grpSpPr>
        <p:sp>
          <p:nvSpPr>
            <p:cNvPr id="253" name="path"/>
            <p:cNvSpPr/>
            <p:nvPr/>
          </p:nvSpPr>
          <p:spPr>
            <a:xfrm>
              <a:off x="0" y="0"/>
              <a:ext cx="3535393" cy="975360"/>
            </a:xfrm>
            <a:custGeom>
              <a:rect l="0" t="0" r="0" b="0"/>
              <a:pathLst>
                <a:path w="5567" h="1536">
                  <a:moveTo>
                    <a:pt x="804" y="1"/>
                  </a:moveTo>
                  <a:lnTo>
                    <a:pt x="4800" y="1"/>
                  </a:lnTo>
                  <a:lnTo>
                    <a:pt x="4800" y="1531"/>
                  </a:lnTo>
                  <a:lnTo>
                    <a:pt x="804" y="1531"/>
                  </a:lnTo>
                  <a:lnTo>
                    <a:pt x="804" y="1"/>
                  </a:lnTo>
                  <a:close/>
                </a:path>
                <a:path w="5567" h="1536">
                  <a:moveTo>
                    <a:pt x="0" y="768"/>
                  </a:moveTo>
                  <a:cubicBezTo>
                    <a:pt x="0" y="343"/>
                    <a:pt x="343" y="0"/>
                    <a:pt x="767" y="0"/>
                  </a:cubicBezTo>
                  <a:lnTo>
                    <a:pt x="767" y="0"/>
                  </a:lnTo>
                  <a:lnTo>
                    <a:pt x="767" y="0"/>
                  </a:lnTo>
                  <a:lnTo>
                    <a:pt x="767" y="0"/>
                  </a:lnTo>
                  <a:cubicBezTo>
                    <a:pt x="1192" y="0"/>
                    <a:pt x="1535" y="343"/>
                    <a:pt x="1535" y="767"/>
                  </a:cubicBezTo>
                  <a:lnTo>
                    <a:pt x="1535" y="767"/>
                  </a:lnTo>
                  <a:cubicBezTo>
                    <a:pt x="1535" y="767"/>
                    <a:pt x="1535" y="768"/>
                    <a:pt x="1535" y="768"/>
                  </a:cubicBezTo>
                  <a:lnTo>
                    <a:pt x="1535" y="768"/>
                  </a:lnTo>
                  <a:lnTo>
                    <a:pt x="1535" y="767"/>
                  </a:lnTo>
                  <a:lnTo>
                    <a:pt x="1535" y="767"/>
                  </a:lnTo>
                  <a:cubicBezTo>
                    <a:pt x="1535" y="1192"/>
                    <a:pt x="1192" y="1535"/>
                    <a:pt x="767" y="1536"/>
                  </a:cubicBezTo>
                  <a:lnTo>
                    <a:pt x="767" y="1536"/>
                  </a:lnTo>
                  <a:cubicBezTo>
                    <a:pt x="343" y="1536"/>
                    <a:pt x="0" y="1192"/>
                    <a:pt x="0" y="768"/>
                  </a:cubicBezTo>
                  <a:lnTo>
                    <a:pt x="0" y="768"/>
                  </a:lnTo>
                  <a:close/>
                </a:path>
                <a:path w="5567" h="1536">
                  <a:moveTo>
                    <a:pt x="4031" y="768"/>
                  </a:moveTo>
                  <a:cubicBezTo>
                    <a:pt x="4031" y="343"/>
                    <a:pt x="4375" y="0"/>
                    <a:pt x="4799" y="0"/>
                  </a:cubicBezTo>
                  <a:lnTo>
                    <a:pt x="4799" y="0"/>
                  </a:lnTo>
                  <a:lnTo>
                    <a:pt x="4799" y="0"/>
                  </a:lnTo>
                  <a:lnTo>
                    <a:pt x="4799" y="0"/>
                  </a:lnTo>
                  <a:cubicBezTo>
                    <a:pt x="5223" y="0"/>
                    <a:pt x="5567" y="343"/>
                    <a:pt x="5567" y="767"/>
                  </a:cubicBezTo>
                  <a:lnTo>
                    <a:pt x="5567" y="767"/>
                  </a:lnTo>
                  <a:cubicBezTo>
                    <a:pt x="5567" y="767"/>
                    <a:pt x="5567" y="768"/>
                    <a:pt x="5567" y="768"/>
                  </a:cubicBezTo>
                  <a:lnTo>
                    <a:pt x="5567" y="768"/>
                  </a:lnTo>
                  <a:lnTo>
                    <a:pt x="5567" y="767"/>
                  </a:lnTo>
                  <a:lnTo>
                    <a:pt x="5567" y="767"/>
                  </a:lnTo>
                  <a:cubicBezTo>
                    <a:pt x="5567" y="1192"/>
                    <a:pt x="5223" y="1535"/>
                    <a:pt x="4799" y="1536"/>
                  </a:cubicBezTo>
                  <a:lnTo>
                    <a:pt x="4799" y="1536"/>
                  </a:lnTo>
                  <a:lnTo>
                    <a:pt x="4799" y="1536"/>
                  </a:lnTo>
                  <a:lnTo>
                    <a:pt x="4799" y="1536"/>
                  </a:lnTo>
                  <a:cubicBezTo>
                    <a:pt x="4375" y="1536"/>
                    <a:pt x="4031" y="1192"/>
                    <a:pt x="4031" y="768"/>
                  </a:cubicBezTo>
                  <a:lnTo>
                    <a:pt x="4031" y="768"/>
                  </a:lnTo>
                  <a:close/>
                </a:path>
              </a:pathLst>
            </a:custGeom>
            <a:solidFill>
              <a:srgbClr val="BC95E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4" name="textbox 254"/>
            <p:cNvSpPr/>
            <p:nvPr/>
          </p:nvSpPr>
          <p:spPr>
            <a:xfrm>
              <a:off x="-12700" y="-12700"/>
              <a:ext cx="3561079" cy="10223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2000"/>
                </a:lnSpc>
              </a:pPr>
              <a:endParaRPr lang="Arial" altLang="Arial" sz="1000"/>
            </a:p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marL="796782" algn="l" rtl="0" eaLnBrk="0">
                <a:lnSpc>
                  <a:spcPct val="92000"/>
                </a:lnSpc>
                <a:spcBef>
                  <a:spcPts val="1"/>
                </a:spcBef>
              </a:pPr>
              <a:r>
                <a:rPr sz="1600" spc="1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职能型</a:t>
              </a:r>
              <a:r>
                <a:rPr sz="1600" spc="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组织结构的优势</a:t>
              </a:r>
              <a:endParaRPr lang="Microsoft YaHei" altLang="Microsoft YaHei" sz="1600"/>
            </a:p>
          </p:txBody>
        </p:sp>
      </p:grpSp>
      <p:sp>
        <p:nvSpPr>
          <p:cNvPr id="255" name="textbox 255"/>
          <p:cNvSpPr/>
          <p:nvPr/>
        </p:nvSpPr>
        <p:spPr>
          <a:xfrm>
            <a:off x="4343437" y="3939030"/>
            <a:ext cx="3535679" cy="996950"/>
          </a:xfrm>
          <a:prstGeom prst="rect">
            <a:avLst/>
          </a:prstGeom>
          <a:solidFill>
            <a:srgbClr val="BC95E8"/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30000"/>
              </a:lnSpc>
            </a:pPr>
            <a:endParaRPr lang="Arial" altLang="Arial" sz="10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marL="683121" algn="l" rtl="0" eaLnBrk="0">
              <a:lnSpc>
                <a:spcPct val="92000"/>
              </a:lnSpc>
              <a:spcBef>
                <a:spcPts val="1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事业部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型组织结构的优势</a:t>
            </a:r>
            <a:endParaRPr lang="Microsoft YaHei" altLang="Microsoft YaHei" sz="1600"/>
          </a:p>
        </p:txBody>
      </p:sp>
      <p:sp>
        <p:nvSpPr>
          <p:cNvPr id="256" name="textbox 256"/>
          <p:cNvSpPr/>
          <p:nvPr/>
        </p:nvSpPr>
        <p:spPr>
          <a:xfrm>
            <a:off x="713052" y="5243962"/>
            <a:ext cx="3110864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4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加强横向联系和协调、促进资源共享。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劣</a:t>
            </a:r>
            <a:endParaRPr lang="Microsoft YaHei" altLang="Microsoft YaHei" sz="1300"/>
          </a:p>
          <a:p>
            <a:pPr marL="14243" indent="2228" algn="l" rtl="0" eaLnBrk="0">
              <a:lnSpc>
                <a:spcPct val="160000"/>
              </a:lnSpc>
              <a:spcBef>
                <a:spcPts val="2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势：可能导致权力分散、决策缓慢、管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复杂化。</a:t>
            </a:r>
            <a:endParaRPr lang="Microsoft YaHei" altLang="Microsoft YaHei" sz="1300"/>
          </a:p>
        </p:txBody>
      </p:sp>
      <p:sp>
        <p:nvSpPr>
          <p:cNvPr id="257" name="textbox 257"/>
          <p:cNvSpPr/>
          <p:nvPr/>
        </p:nvSpPr>
        <p:spPr>
          <a:xfrm>
            <a:off x="713395" y="2684498"/>
            <a:ext cx="3110864" cy="829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697"/>
              </a:lnSpc>
            </a:pPr>
            <a:endParaRPr lang="Arial" altLang="Arial" sz="100"/>
          </a:p>
          <a:p>
            <a:pPr marL="14585" algn="l" rtl="0" eaLnBrk="0">
              <a:lnSpc>
                <a:spcPct val="85000"/>
              </a:lnSpc>
            </a:pP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决策迅速、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权力集中、结构简单。劣势：</a:t>
            </a:r>
            <a:endParaRPr lang="Microsoft YaHei" altLang="Microsoft YaHei" sz="1300"/>
          </a:p>
          <a:p>
            <a:pPr marL="14585" indent="-1885" algn="l" rtl="0" eaLnBrk="0">
              <a:lnSpc>
                <a:spcPct val="160000"/>
              </a:lnSpc>
              <a:spcBef>
                <a:spcPts val="3"/>
              </a:spcBef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不利于发挥成员积极性和创造性、对外</a:t>
            </a:r>
            <a:r>
              <a:rPr sz="13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变化反应</a:t>
            </a:r>
            <a:r>
              <a:rPr sz="13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敏感。</a:t>
            </a:r>
            <a:endParaRPr lang="Microsoft YaHei" altLang="Microsoft YaHei" sz="1300"/>
          </a:p>
        </p:txBody>
      </p:sp>
      <p:sp>
        <p:nvSpPr>
          <p:cNvPr id="258" name="textbox 258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0415"/>
              </a:tabLst>
            </a:pPr>
            <a:r>
              <a:rPr sz="3000" spc="0"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AF79D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构优劣势分析</a:t>
            </a:r>
            <a:endParaRPr lang="Microsoft YaHei" altLang="Microsoft YaHei" sz="300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5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AF79D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AF79D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F79D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AF79D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AF79D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79" name="textbox 279"/>
          <p:cNvSpPr/>
          <p:nvPr/>
        </p:nvSpPr>
        <p:spPr>
          <a:xfrm>
            <a:off x="4519268" y="5243962"/>
            <a:ext cx="3248025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447"/>
              </a:lnSpc>
            </a:pPr>
            <a:endParaRPr lang="Arial" altLang="Arial" sz="100"/>
          </a:p>
          <a:p>
            <a:pPr marL="12871" algn="l" rtl="0" eaLnBrk="0">
              <a:lnSpc>
                <a:spcPct val="86000"/>
              </a:lnSpc>
            </a:pP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灵活适应市场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变化、激发组织创新能力。</a:t>
            </a:r>
            <a:endParaRPr lang="Microsoft YaHei" altLang="Microsoft YaHei" sz="1300"/>
          </a:p>
          <a:p>
            <a:pPr marL="12700" algn="l" rtl="0" eaLnBrk="0">
              <a:lnSpc>
                <a:spcPts val="2430"/>
              </a:lnSpc>
            </a:pPr>
            <a:r>
              <a:rPr sz="13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劣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势：可能导致资源重复、管理成本增加。</a:t>
            </a:r>
            <a:endParaRPr lang="Microsoft YaHei" altLang="Microsoft YaHei" sz="1300"/>
          </a:p>
        </p:txBody>
      </p:sp>
      <p:sp>
        <p:nvSpPr>
          <p:cNvPr id="280" name="textbox 280"/>
          <p:cNvSpPr/>
          <p:nvPr/>
        </p:nvSpPr>
        <p:spPr>
          <a:xfrm>
            <a:off x="4518753" y="2683470"/>
            <a:ext cx="3109595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22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发挥专业优势、提高工作效率。劣势：</a:t>
            </a:r>
            <a:r>
              <a:rPr sz="13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</a:t>
            </a:r>
            <a:endParaRPr lang="Microsoft YaHei" altLang="Microsoft YaHei" sz="1300"/>
          </a:p>
          <a:p>
            <a:pPr marL="13729" algn="l" rtl="0" eaLnBrk="0">
              <a:lnSpc>
                <a:spcPts val="2429"/>
              </a:lnSpc>
            </a:pPr>
            <a:r>
              <a:rPr sz="13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能导致多头领导、协</a:t>
            </a:r>
            <a:r>
              <a:rPr sz="13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</a:t>
            </a:r>
            <a:r>
              <a:rPr sz="13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困难。</a:t>
            </a:r>
            <a:endParaRPr lang="Microsoft YaHei" altLang="Microsoft YaHei" sz="13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https://d.book118.com/198041052073006045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2024-09-26T03:00:42.980</cp:lastPrinted>
  <dcterms:created xsi:type="dcterms:W3CDTF">2024-09-25T19:00:43Z</dcterms:created>
  <dcterms:modified xsi:type="dcterms:W3CDTF">2024-09-25T19:00:44Z</dcterms:modified>
</cp:coreProperties>
</file>