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7" r:id="rId26"/>
  </p:sldIdLst>
  <p:sldSz cx="11522075" cy="6480175"/>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 Target="slides/slide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 Target="../slides/slide11.xml" TargetMode="Internal" /><Relationship Id="rId2" Type="http://schemas.openxmlformats.org/officeDocument/2006/relationships/slide" Target="../slides/slide5.xml" TargetMode="Internal" /><Relationship Id="rId3" Type="http://schemas.openxmlformats.org/officeDocument/2006/relationships/slide" Target="../slides/slide3.xml" TargetMode="Internal" /><Relationship Id="rId4"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 Target="../slides/slide11.xml" TargetMode="Internal" /><Relationship Id="rId2" Type="http://schemas.openxmlformats.org/officeDocument/2006/relationships/slide" Target="../slides/slide5.xml" TargetMode="Internal" /><Relationship Id="rId3" Type="http://schemas.openxmlformats.org/officeDocument/2006/relationships/slide" Target="../slides/slide3.xml" TargetMode="Internal" /><Relationship Id="rId4"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 Target="../slides/slide11.xml" TargetMode="Internal" /><Relationship Id="rId2" Type="http://schemas.openxmlformats.org/officeDocument/2006/relationships/slide" Target="../slides/slide5.xml" TargetMode="Internal" /><Relationship Id="rId3" Type="http://schemas.openxmlformats.org/officeDocument/2006/relationships/slide" Target="../slides/slide3.xml" TargetMode="Internal" /><Relationship Id="rId4"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 Target="../slides/slide11.xml" TargetMode="Internal" /><Relationship Id="rId2" Type="http://schemas.openxmlformats.org/officeDocument/2006/relationships/slide" Target="../slides/slide5.xml" TargetMode="Internal" /><Relationship Id="rId3" Type="http://schemas.openxmlformats.org/officeDocument/2006/relationships/slide" Target="../slides/slide3.xml" TargetMode="Internal" /><Relationship Id="rId4"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 Target="../slides/slide11.xml" TargetMode="Internal" /><Relationship Id="rId2" Type="http://schemas.openxmlformats.org/officeDocument/2006/relationships/slide" Target="../slides/slide5.xml" TargetMode="Internal" /><Relationship Id="rId3" Type="http://schemas.openxmlformats.org/officeDocument/2006/relationships/slide" Target="../slides/slide3.xml" TargetMode="Internal" /><Relationship Id="rId4"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E82B9A-13DD-4BBC-A9EA-0E92C65748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5B0D6C-DE66-4D1E-A0F3-42FD512BDF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F84F2E-2E44-4BFD-B427-C80AB45DF8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387C8C-7408-429E-8847-8511D63370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82013E-0457-4A83-AD57-00E6898DA4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E2E867-659E-4BFB-BC45-AA9D855601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5CB890-E391-45E7-95E7-765D94AAA6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B8C246-4015-4BEF-A899-E8BF3BF59D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2792AB-C8B8-4D23-A1C9-4793B90FAF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42CCA2-2852-4652-B90A-E579805212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BEFF41-2BD3-4801-A737-46D59E9BF6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Tree>
    <p:extLst>
      <p:ext uri="{BB962C8B-B14F-4D97-AF65-F5344CB8AC3E}">
        <p14:creationId xmlns:p14="http://schemas.microsoft.com/office/powerpoint/2010/main" val="3909379736"/>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blipFill dpi="0" rotWithShape="1">
          <a:blip r:embed="rId1">
            <a:lum/>
          </a:blip>
          <a:stretch>
            <a:fillRect t="-6000" b="-6000"/>
          </a:stretch>
        </a:blipFill>
        <a:effectLst/>
      </p:bgPr>
    </p:bg>
    <p:spTree>
      <p:nvGrpSpPr>
        <p:cNvPr id="1" name=""/>
        <p:cNvGrpSpPr/>
        <p:nvPr/>
      </p:nvGrpSpPr>
      <p:grpSpPr>
        <a:xfrm>
          <a:off x="0" y="0"/>
          <a:ext cx="0" cy="0"/>
        </a:xfrm>
      </p:grpSpPr>
      <p:sp>
        <p:nvSpPr>
          <p:cNvPr id="22" name="标题 1"/>
          <p:cNvSpPr>
            <a:spLocks noGrp="1"/>
          </p:cNvSpPr>
          <p:nvPr>
            <p:ph type="ctrTitle"/>
          </p:nvPr>
        </p:nvSpPr>
        <p:spPr>
          <a:xfrm>
            <a:off x="1944613" y="4768862"/>
            <a:ext cx="7772400" cy="919497"/>
          </a:xfrm>
          <a:prstGeom prst="rect">
            <a:avLst/>
          </a:prstGeom>
        </p:spPr>
        <p:txBody>
          <a:bodyPr>
            <a:noAutofit/>
          </a:bodyPr>
          <a:lstStyle>
            <a:lvl1pPr>
              <a:defRPr sz="4800" b="1">
                <a:solidFill>
                  <a:schemeClr val="tx1"/>
                </a:solidFill>
                <a:latin typeface="黑体" pitchFamily="2" charset="-122"/>
                <a:ea typeface="黑体" pitchFamily="2" charset="-122"/>
              </a:defRPr>
            </a:lvl1pPr>
          </a:lstStyle>
          <a:p>
            <a:r>
              <a:rPr lang="zh-CN" altLang="en-US" smtClean="0"/>
              <a:t>单击此处编辑母版标题样式</a:t>
            </a:r>
            <a:endParaRPr lang="zh-CN" altLang="en-US"/>
          </a:p>
        </p:txBody>
      </p:sp>
    </p:spTree>
    <p:extLst>
      <p:ext uri="{BB962C8B-B14F-4D97-AF65-F5344CB8AC3E}">
        <p14:creationId xmlns:p14="http://schemas.microsoft.com/office/powerpoint/2010/main" val="3161196167"/>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ppt_y</p:attrName>
                                        </p:attrNameLst>
                                      </p:cBhvr>
                                      <p:tavLst>
                                        <p:tav tm="0">
                                          <p:val>
                                            <p:strVal val="#ppt_y+#ppt_h*1.125000"/>
                                          </p:val>
                                        </p:tav>
                                        <p:tav tm="100000">
                                          <p:val>
                                            <p:strVal val="#ppt_y"/>
                                          </p:val>
                                        </p:tav>
                                      </p:tavLst>
                                    </p:anim>
                                    <p:animEffect transition="in" filter="wipe(up)">
                                      <p:cBhvr>
                                        <p:cTn id="8"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标题和内容">
    <p:spTree>
      <p:nvGrpSpPr>
        <p:cNvPr id="1" name=""/>
        <p:cNvGrpSpPr/>
        <p:nvPr/>
      </p:nvGrpSpPr>
      <p:grpSpPr>
        <a:xfrm>
          <a:off x="0" y="0"/>
          <a:ext cx="0" cy="0"/>
        </a:xfrm>
      </p:grpSpPr>
      <p:sp>
        <p:nvSpPr>
          <p:cNvPr id="7" name="五边形 6">
            <a:hlinkClick action="ppaction://hlinksldjump?num=39"/>
          </p:cNvPr>
          <p:cNvSpPr/>
          <p:nvPr userDrawn="1"/>
        </p:nvSpPr>
        <p:spPr>
          <a:xfrm>
            <a:off x="8866488" y="175423"/>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随堂训练　</a:t>
            </a:r>
            <a:endParaRPr lang="zh-CN" altLang="en-US" sz="2400">
              <a:solidFill>
                <a:schemeClr val="accent4">
                  <a:lumMod val="20000"/>
                  <a:lumOff val="80000"/>
                </a:schemeClr>
              </a:solidFill>
            </a:endParaRPr>
          </a:p>
        </p:txBody>
      </p:sp>
      <p:sp>
        <p:nvSpPr>
          <p:cNvPr id="8" name="五边形 7">
            <a:hlinkClick r:id="rId1" action="ppaction://hlinksldjump"/>
          </p:cNvPr>
          <p:cNvSpPr/>
          <p:nvPr userDrawn="1"/>
        </p:nvSpPr>
        <p:spPr>
          <a:xfrm>
            <a:off x="6633967"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a:t>
            </a:r>
            <a:endParaRPr lang="zh-CN" altLang="en-US" sz="2400">
              <a:solidFill>
                <a:schemeClr val="accent4">
                  <a:lumMod val="20000"/>
                  <a:lumOff val="80000"/>
                </a:schemeClr>
              </a:solidFill>
            </a:endParaRPr>
          </a:p>
        </p:txBody>
      </p:sp>
      <p:sp>
        <p:nvSpPr>
          <p:cNvPr id="9" name="五边形 8">
            <a:hlinkClick r:id="rId2" action="ppaction://hlinksldjump"/>
          </p:cNvPr>
          <p:cNvSpPr/>
          <p:nvPr userDrawn="1"/>
        </p:nvSpPr>
        <p:spPr>
          <a:xfrm>
            <a:off x="4401719"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0" name="五边形 9">
            <a:hlinkClick r:id="rId3" action="ppaction://hlinksldjump"/>
          </p:cNvPr>
          <p:cNvSpPr/>
          <p:nvPr userDrawn="1"/>
        </p:nvSpPr>
        <p:spPr>
          <a:xfrm>
            <a:off x="2169198"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extLst>
      <p:ext uri="{BB962C8B-B14F-4D97-AF65-F5344CB8AC3E}">
        <p14:creationId xmlns:p14="http://schemas.microsoft.com/office/powerpoint/2010/main" val="3752469556"/>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12" name="五边形 11">
            <a:hlinkClick action="ppaction://hlinksldjump?num=39"/>
          </p:cNvPr>
          <p:cNvSpPr/>
          <p:nvPr userDrawn="1"/>
        </p:nvSpPr>
        <p:spPr>
          <a:xfrm>
            <a:off x="8866488" y="175423"/>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随堂训练　</a:t>
            </a:r>
            <a:endParaRPr lang="zh-CN" altLang="en-US" sz="2400">
              <a:solidFill>
                <a:schemeClr val="accent4">
                  <a:lumMod val="20000"/>
                  <a:lumOff val="80000"/>
                </a:schemeClr>
              </a:solidFill>
            </a:endParaRPr>
          </a:p>
        </p:txBody>
      </p:sp>
      <p:sp>
        <p:nvSpPr>
          <p:cNvPr id="13" name="五边形 12">
            <a:hlinkClick r:id="rId1" action="ppaction://hlinksldjump"/>
          </p:cNvPr>
          <p:cNvSpPr/>
          <p:nvPr userDrawn="1"/>
        </p:nvSpPr>
        <p:spPr>
          <a:xfrm>
            <a:off x="6633967"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a:t>
            </a:r>
            <a:endParaRPr lang="zh-CN" altLang="en-US" sz="2400">
              <a:solidFill>
                <a:schemeClr val="accent4">
                  <a:lumMod val="20000"/>
                  <a:lumOff val="80000"/>
                </a:schemeClr>
              </a:solidFill>
            </a:endParaRPr>
          </a:p>
        </p:txBody>
      </p:sp>
      <p:sp>
        <p:nvSpPr>
          <p:cNvPr id="14" name="五边形 13">
            <a:hlinkClick r:id="rId2" action="ppaction://hlinksldjump"/>
          </p:cNvPr>
          <p:cNvSpPr/>
          <p:nvPr userDrawn="1"/>
        </p:nvSpPr>
        <p:spPr>
          <a:xfrm>
            <a:off x="4401719"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5" name="五边形 14">
            <a:hlinkClick r:id="rId3" action="ppaction://hlinksldjump"/>
          </p:cNvPr>
          <p:cNvSpPr/>
          <p:nvPr userDrawn="1"/>
        </p:nvSpPr>
        <p:spPr>
          <a:xfrm>
            <a:off x="2169198" y="175424"/>
            <a:ext cx="2511446" cy="574519"/>
          </a:xfrm>
          <a:prstGeom prst="homePlate">
            <a:avLst/>
          </a:prstGeom>
          <a:solidFill>
            <a:srgbClr val="D85C00"/>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extLst>
      <p:ext uri="{BB962C8B-B14F-4D97-AF65-F5344CB8AC3E}">
        <p14:creationId xmlns:p14="http://schemas.microsoft.com/office/powerpoint/2010/main" val="3841037021"/>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12" name="五边形 11">
            <a:hlinkClick action="ppaction://hlinksldjump?num=39"/>
          </p:cNvPr>
          <p:cNvSpPr/>
          <p:nvPr userDrawn="1"/>
        </p:nvSpPr>
        <p:spPr>
          <a:xfrm>
            <a:off x="8866488" y="175423"/>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随堂训练　</a:t>
            </a:r>
            <a:endParaRPr lang="zh-CN" altLang="en-US" sz="2400">
              <a:solidFill>
                <a:schemeClr val="accent4">
                  <a:lumMod val="20000"/>
                  <a:lumOff val="80000"/>
                </a:schemeClr>
              </a:solidFill>
            </a:endParaRPr>
          </a:p>
        </p:txBody>
      </p:sp>
      <p:sp>
        <p:nvSpPr>
          <p:cNvPr id="13" name="五边形 12">
            <a:hlinkClick r:id="rId1" action="ppaction://hlinksldjump"/>
          </p:cNvPr>
          <p:cNvSpPr/>
          <p:nvPr userDrawn="1"/>
        </p:nvSpPr>
        <p:spPr>
          <a:xfrm>
            <a:off x="6633967"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a:t>
            </a:r>
            <a:endParaRPr lang="zh-CN" altLang="en-US" sz="2400">
              <a:solidFill>
                <a:schemeClr val="accent4">
                  <a:lumMod val="20000"/>
                  <a:lumOff val="80000"/>
                </a:schemeClr>
              </a:solidFill>
            </a:endParaRPr>
          </a:p>
        </p:txBody>
      </p:sp>
      <p:sp>
        <p:nvSpPr>
          <p:cNvPr id="14" name="五边形 13">
            <a:hlinkClick r:id="rId2" action="ppaction://hlinksldjump"/>
          </p:cNvPr>
          <p:cNvSpPr/>
          <p:nvPr userDrawn="1"/>
        </p:nvSpPr>
        <p:spPr>
          <a:xfrm>
            <a:off x="4401719" y="175424"/>
            <a:ext cx="2511446" cy="574519"/>
          </a:xfrm>
          <a:prstGeom prst="homePlate">
            <a:avLst/>
          </a:prstGeom>
          <a:solidFill>
            <a:srgbClr val="D85C00"/>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5" name="五边形 14">
            <a:hlinkClick r:id="rId3" action="ppaction://hlinksldjump"/>
          </p:cNvPr>
          <p:cNvSpPr/>
          <p:nvPr userDrawn="1"/>
        </p:nvSpPr>
        <p:spPr>
          <a:xfrm>
            <a:off x="2169198"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extLst>
      <p:ext uri="{BB962C8B-B14F-4D97-AF65-F5344CB8AC3E}">
        <p14:creationId xmlns:p14="http://schemas.microsoft.com/office/powerpoint/2010/main" val="171289420"/>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12" name="五边形 11">
            <a:hlinkClick action="ppaction://hlinksldjump?num=39"/>
          </p:cNvPr>
          <p:cNvSpPr/>
          <p:nvPr userDrawn="1"/>
        </p:nvSpPr>
        <p:spPr>
          <a:xfrm>
            <a:off x="8866488" y="175423"/>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随堂训练　</a:t>
            </a:r>
            <a:endParaRPr lang="zh-CN" altLang="en-US" sz="2400">
              <a:solidFill>
                <a:schemeClr val="accent4">
                  <a:lumMod val="20000"/>
                  <a:lumOff val="80000"/>
                </a:schemeClr>
              </a:solidFill>
            </a:endParaRPr>
          </a:p>
        </p:txBody>
      </p:sp>
      <p:sp>
        <p:nvSpPr>
          <p:cNvPr id="13" name="五边形 12">
            <a:hlinkClick r:id="rId1" action="ppaction://hlinksldjump"/>
          </p:cNvPr>
          <p:cNvSpPr/>
          <p:nvPr userDrawn="1"/>
        </p:nvSpPr>
        <p:spPr>
          <a:xfrm>
            <a:off x="6633967" y="175424"/>
            <a:ext cx="2511446" cy="574519"/>
          </a:xfrm>
          <a:prstGeom prst="homePlate">
            <a:avLst/>
          </a:prstGeom>
          <a:solidFill>
            <a:srgbClr val="D85C00"/>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a:t>
            </a:r>
            <a:endParaRPr lang="zh-CN" altLang="en-US" sz="2400">
              <a:solidFill>
                <a:schemeClr val="accent4">
                  <a:lumMod val="20000"/>
                  <a:lumOff val="80000"/>
                </a:schemeClr>
              </a:solidFill>
            </a:endParaRPr>
          </a:p>
        </p:txBody>
      </p:sp>
      <p:sp>
        <p:nvSpPr>
          <p:cNvPr id="14" name="五边形 13">
            <a:hlinkClick r:id="rId2" action="ppaction://hlinksldjump"/>
          </p:cNvPr>
          <p:cNvSpPr/>
          <p:nvPr userDrawn="1"/>
        </p:nvSpPr>
        <p:spPr>
          <a:xfrm>
            <a:off x="4401719"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5" name="五边形 14">
            <a:hlinkClick r:id="rId3" action="ppaction://hlinksldjump"/>
          </p:cNvPr>
          <p:cNvSpPr/>
          <p:nvPr userDrawn="1"/>
        </p:nvSpPr>
        <p:spPr>
          <a:xfrm>
            <a:off x="2169198"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extLst>
      <p:ext uri="{BB962C8B-B14F-4D97-AF65-F5344CB8AC3E}">
        <p14:creationId xmlns:p14="http://schemas.microsoft.com/office/powerpoint/2010/main" val="3355369223"/>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12" name="五边形 11">
            <a:hlinkClick action="ppaction://hlinksldjump?num=39"/>
          </p:cNvPr>
          <p:cNvSpPr/>
          <p:nvPr userDrawn="1"/>
        </p:nvSpPr>
        <p:spPr>
          <a:xfrm>
            <a:off x="8866488" y="175423"/>
            <a:ext cx="2511446" cy="574519"/>
          </a:xfrm>
          <a:prstGeom prst="homePlate">
            <a:avLst/>
          </a:prstGeom>
          <a:solidFill>
            <a:srgbClr val="D85C00"/>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随堂训练　</a:t>
            </a:r>
            <a:endParaRPr lang="zh-CN" altLang="en-US" sz="2400">
              <a:solidFill>
                <a:schemeClr val="accent4">
                  <a:lumMod val="20000"/>
                  <a:lumOff val="80000"/>
                </a:schemeClr>
              </a:solidFill>
            </a:endParaRPr>
          </a:p>
        </p:txBody>
      </p:sp>
      <p:sp>
        <p:nvSpPr>
          <p:cNvPr id="13" name="五边形 12">
            <a:hlinkClick r:id="rId1" action="ppaction://hlinksldjump"/>
          </p:cNvPr>
          <p:cNvSpPr/>
          <p:nvPr userDrawn="1"/>
        </p:nvSpPr>
        <p:spPr>
          <a:xfrm>
            <a:off x="6633967"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a:t>
            </a:r>
            <a:endParaRPr lang="zh-CN" altLang="en-US" sz="2400">
              <a:solidFill>
                <a:schemeClr val="accent4">
                  <a:lumMod val="20000"/>
                  <a:lumOff val="80000"/>
                </a:schemeClr>
              </a:solidFill>
            </a:endParaRPr>
          </a:p>
        </p:txBody>
      </p:sp>
      <p:sp>
        <p:nvSpPr>
          <p:cNvPr id="14" name="五边形 13">
            <a:hlinkClick r:id="rId2" action="ppaction://hlinksldjump"/>
          </p:cNvPr>
          <p:cNvSpPr/>
          <p:nvPr userDrawn="1"/>
        </p:nvSpPr>
        <p:spPr>
          <a:xfrm>
            <a:off x="4401719"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5" name="五边形 14">
            <a:hlinkClick r:id="rId3" action="ppaction://hlinksldjump"/>
          </p:cNvPr>
          <p:cNvSpPr/>
          <p:nvPr userDrawn="1"/>
        </p:nvSpPr>
        <p:spPr>
          <a:xfrm>
            <a:off x="2169198"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extLst>
      <p:ext uri="{BB962C8B-B14F-4D97-AF65-F5344CB8AC3E}">
        <p14:creationId xmlns:p14="http://schemas.microsoft.com/office/powerpoint/2010/main" val="486955911"/>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image" Target="../media/image2.jpeg" /><Relationship Id="rId9" Type="http://schemas.openxmlformats.org/officeDocument/2006/relationships/image" Target="../media/image3.jpe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grpSp>
        <p:nvGrpSpPr>
          <p:cNvPr id="2" name="组合 1"/>
          <p:cNvGrpSpPr/>
          <p:nvPr userDrawn="1"/>
        </p:nvGrpSpPr>
        <p:grpSpPr>
          <a:xfrm>
            <a:off x="-4945" y="-3856"/>
            <a:ext cx="11527019" cy="6484032"/>
            <a:chOff x="-4945" y="-3856"/>
            <a:chExt cx="11527019" cy="6484032"/>
          </a:xfrm>
        </p:grpSpPr>
        <p:pic>
          <p:nvPicPr>
            <p:cNvPr id="5" name="图片 4"/>
            <p:cNvPicPr>
              <a:picLocks noChangeAspect="1"/>
            </p:cNvPicPr>
            <p:nvPr userDrawn="1"/>
          </p:nvPicPr>
          <p:blipFill>
            <a:blip r:embed="rId8">
              <a:extLst>
                <a:ext uri="{28A0092B-C50C-407E-A947-70E740481C1C}">
                  <a14:useLocalDpi xmlns:a14="http://schemas.microsoft.com/office/drawing/2010/main" val="0"/>
                </a:ext>
              </a:extLst>
            </a:blip>
            <a:stretch>
              <a:fillRect/>
            </a:stretch>
          </p:blipFill>
          <p:spPr>
            <a:xfrm>
              <a:off x="-4945" y="-3856"/>
              <a:ext cx="11527019" cy="776723"/>
            </a:xfrm>
            <a:prstGeom prst="rect">
              <a:avLst/>
            </a:prstGeom>
          </p:spPr>
        </p:pic>
        <p:pic>
          <p:nvPicPr>
            <p:cNvPr id="6" name="图片 5"/>
            <p:cNvPicPr>
              <a:picLocks noChangeAspect="1"/>
            </p:cNvPicPr>
            <p:nvPr userDrawn="1"/>
          </p:nvPicPr>
          <p:blipFill>
            <a:blip r:embed="rId9">
              <a:extLst>
                <a:ext uri="{28A0092B-C50C-407E-A947-70E740481C1C}">
                  <a14:useLocalDpi xmlns:a14="http://schemas.microsoft.com/office/drawing/2010/main" val="0"/>
                </a:ext>
              </a:extLst>
            </a:blip>
            <a:stretch>
              <a:fillRect/>
            </a:stretch>
          </p:blipFill>
          <p:spPr>
            <a:xfrm>
              <a:off x="0" y="6041348"/>
              <a:ext cx="11522074" cy="438828"/>
            </a:xfrm>
            <a:prstGeom prst="rect">
              <a:avLst/>
            </a:prstGeom>
          </p:spPr>
        </p:pic>
      </p:grpSp>
    </p:spTree>
    <p:extLst>
      <p:ext uri="{BB962C8B-B14F-4D97-AF65-F5344CB8AC3E}">
        <p14:creationId xmlns:p14="http://schemas.microsoft.com/office/powerpoint/2010/main" val="1345586147"/>
      </p:ext>
    </p:extLst>
  </p:cSld>
  <p:clrMap bg1="lt1" tx1="dk1" bg2="lt2" tx2="dk2" accent1="accent1" accent2="accent2" accent3="accent3" accent4="accent4" accent5="accent5" accent6="accent6" hlink="hlink" folHlink="folHlink"/>
  <p:sldLayoutIdLst>
    <p:sldLayoutId id="2147483660" r:id="rId1"/>
    <p:sldLayoutId id="2147483699" r:id="rId2"/>
    <p:sldLayoutId id="2147483700" r:id="rId3"/>
    <p:sldLayoutId id="2147483701" r:id="rId4"/>
    <p:sldLayoutId id="2147483702" r:id="rId5"/>
    <p:sldLayoutId id="2147483703" r:id="rId6"/>
    <p:sldLayoutId id="2147483704" r:id="rId7"/>
  </p:sldLayoutIdLst>
  <p:transition/>
  <p:timing/>
  <p:txStyles>
    <p:titleStyle>
      <a:lvl1pPr algn="ctr" rtl="0" eaLnBrk="1" fontAlgn="base" hangingPunct="1">
        <a:spcBef>
          <a:spcPct val="0"/>
        </a:spcBef>
        <a:spcAft>
          <a:spcPct val="0"/>
        </a:spcAft>
        <a:defRPr sz="4158" kern="1200">
          <a:solidFill>
            <a:schemeClr val="tx1"/>
          </a:solidFill>
          <a:latin typeface="+mj-lt"/>
          <a:ea typeface="+mj-ea"/>
          <a:cs typeface="+mj-cs"/>
        </a:defRPr>
      </a:lvl1pPr>
      <a:lvl2pPr algn="ctr" rtl="0" eaLnBrk="1" fontAlgn="base" hangingPunct="1">
        <a:spcBef>
          <a:spcPct val="0"/>
        </a:spcBef>
        <a:spcAft>
          <a:spcPct val="0"/>
        </a:spcAft>
        <a:defRPr sz="4158">
          <a:solidFill>
            <a:schemeClr val="tx1"/>
          </a:solidFill>
          <a:latin typeface="Arial"/>
          <a:ea typeface="黑体" pitchFamily="2" charset="-122"/>
        </a:defRPr>
      </a:lvl2pPr>
      <a:lvl3pPr algn="ctr" rtl="0" eaLnBrk="1" fontAlgn="base" hangingPunct="1">
        <a:spcBef>
          <a:spcPct val="0"/>
        </a:spcBef>
        <a:spcAft>
          <a:spcPct val="0"/>
        </a:spcAft>
        <a:defRPr sz="4158">
          <a:solidFill>
            <a:schemeClr val="tx1"/>
          </a:solidFill>
          <a:latin typeface="Arial"/>
          <a:ea typeface="黑体" pitchFamily="2" charset="-122"/>
        </a:defRPr>
      </a:lvl3pPr>
      <a:lvl4pPr algn="ctr" rtl="0" eaLnBrk="1" fontAlgn="base" hangingPunct="1">
        <a:spcBef>
          <a:spcPct val="0"/>
        </a:spcBef>
        <a:spcAft>
          <a:spcPct val="0"/>
        </a:spcAft>
        <a:defRPr sz="4158">
          <a:solidFill>
            <a:schemeClr val="tx1"/>
          </a:solidFill>
          <a:latin typeface="Arial"/>
          <a:ea typeface="黑体" pitchFamily="2" charset="-122"/>
        </a:defRPr>
      </a:lvl4pPr>
      <a:lvl5pPr algn="ctr" rtl="0" eaLnBrk="1" fontAlgn="base" hangingPunct="1">
        <a:spcBef>
          <a:spcPct val="0"/>
        </a:spcBef>
        <a:spcAft>
          <a:spcPct val="0"/>
        </a:spcAft>
        <a:defRPr sz="4158">
          <a:solidFill>
            <a:schemeClr val="tx1"/>
          </a:solidFill>
          <a:latin typeface="Arial"/>
          <a:ea typeface="黑体" pitchFamily="2" charset="-122"/>
        </a:defRPr>
      </a:lvl5pPr>
      <a:lvl6pPr marL="432008" algn="ctr" rtl="0" eaLnBrk="1" fontAlgn="base" hangingPunct="1">
        <a:spcBef>
          <a:spcPct val="0"/>
        </a:spcBef>
        <a:spcAft>
          <a:spcPct val="0"/>
        </a:spcAft>
        <a:defRPr sz="4158">
          <a:solidFill>
            <a:schemeClr val="tx1"/>
          </a:solidFill>
          <a:latin typeface="Arial"/>
          <a:ea typeface="黑体" pitchFamily="2" charset="-122"/>
        </a:defRPr>
      </a:lvl6pPr>
      <a:lvl7pPr marL="864017" algn="ctr" rtl="0" eaLnBrk="1" fontAlgn="base" hangingPunct="1">
        <a:spcBef>
          <a:spcPct val="0"/>
        </a:spcBef>
        <a:spcAft>
          <a:spcPct val="0"/>
        </a:spcAft>
        <a:defRPr sz="4158">
          <a:solidFill>
            <a:schemeClr val="tx1"/>
          </a:solidFill>
          <a:latin typeface="Arial"/>
          <a:ea typeface="黑体" pitchFamily="2" charset="-122"/>
        </a:defRPr>
      </a:lvl7pPr>
      <a:lvl8pPr marL="1296025" algn="ctr" rtl="0" eaLnBrk="1" fontAlgn="base" hangingPunct="1">
        <a:spcBef>
          <a:spcPct val="0"/>
        </a:spcBef>
        <a:spcAft>
          <a:spcPct val="0"/>
        </a:spcAft>
        <a:defRPr sz="4158">
          <a:solidFill>
            <a:schemeClr val="tx1"/>
          </a:solidFill>
          <a:latin typeface="Arial"/>
          <a:ea typeface="黑体" pitchFamily="2" charset="-122"/>
        </a:defRPr>
      </a:lvl8pPr>
      <a:lvl9pPr marL="1728033" algn="ctr" rtl="0" eaLnBrk="1" fontAlgn="base" hangingPunct="1">
        <a:spcBef>
          <a:spcPct val="0"/>
        </a:spcBef>
        <a:spcAft>
          <a:spcPct val="0"/>
        </a:spcAft>
        <a:defRPr sz="4158">
          <a:solidFill>
            <a:schemeClr val="tx1"/>
          </a:solidFill>
          <a:latin typeface="Arial"/>
          <a:ea typeface="黑体" pitchFamily="2" charset="-122"/>
        </a:defRPr>
      </a:lvl9pPr>
    </p:titleStyle>
    <p:bodyStyle>
      <a:lvl1pPr marL="324006" indent="-324006" algn="l" rtl="0" eaLnBrk="1" fontAlgn="base" hangingPunct="1">
        <a:spcBef>
          <a:spcPct val="20000"/>
        </a:spcBef>
        <a:spcAft>
          <a:spcPct val="0"/>
        </a:spcAft>
        <a:buFont typeface="Arial"/>
        <a:buChar char="•"/>
        <a:defRPr sz="3024" kern="1200">
          <a:solidFill>
            <a:schemeClr val="tx1"/>
          </a:solidFill>
          <a:latin typeface="+mn-lt"/>
          <a:ea typeface="+mn-ea"/>
          <a:cs typeface="+mn-cs"/>
        </a:defRPr>
      </a:lvl1pPr>
      <a:lvl2pPr marL="702013" indent="-270005" algn="l" rtl="0" eaLnBrk="1" fontAlgn="base" hangingPunct="1">
        <a:spcBef>
          <a:spcPct val="20000"/>
        </a:spcBef>
        <a:spcAft>
          <a:spcPct val="0"/>
        </a:spcAft>
        <a:buFont typeface="Arial"/>
        <a:buChar char="–"/>
        <a:defRPr sz="2646" kern="1200">
          <a:solidFill>
            <a:schemeClr val="tx1"/>
          </a:solidFill>
          <a:latin typeface="+mn-lt"/>
          <a:ea typeface="+mn-ea"/>
          <a:cs typeface="+mn-cs"/>
        </a:defRPr>
      </a:lvl2pPr>
      <a:lvl3pPr marL="1080021" indent="-216004" algn="l" rtl="0" eaLnBrk="1" fontAlgn="base" hangingPunct="1">
        <a:spcBef>
          <a:spcPct val="20000"/>
        </a:spcBef>
        <a:spcAft>
          <a:spcPct val="0"/>
        </a:spcAft>
        <a:buFont typeface="Arial"/>
        <a:buChar char="•"/>
        <a:defRPr sz="2268" kern="1200">
          <a:solidFill>
            <a:schemeClr val="tx1"/>
          </a:solidFill>
          <a:latin typeface="+mn-lt"/>
          <a:ea typeface="+mn-ea"/>
          <a:cs typeface="+mn-cs"/>
        </a:defRPr>
      </a:lvl3pPr>
      <a:lvl4pPr marL="1512029" indent="-216004" algn="l" rtl="0" eaLnBrk="1" fontAlgn="base" hangingPunct="1">
        <a:spcBef>
          <a:spcPct val="20000"/>
        </a:spcBef>
        <a:spcAft>
          <a:spcPct val="0"/>
        </a:spcAft>
        <a:buFont typeface="Arial"/>
        <a:buChar char="–"/>
        <a:defRPr sz="1890" kern="1200">
          <a:solidFill>
            <a:schemeClr val="tx1"/>
          </a:solidFill>
          <a:latin typeface="+mn-lt"/>
          <a:ea typeface="+mn-ea"/>
          <a:cs typeface="+mn-cs"/>
        </a:defRPr>
      </a:lvl4pPr>
      <a:lvl5pPr marL="1944037" indent="-216004" algn="l" rtl="0" eaLnBrk="1" fontAlgn="base" hangingPunct="1">
        <a:spcBef>
          <a:spcPct val="20000"/>
        </a:spcBef>
        <a:spcAft>
          <a:spcPct val="0"/>
        </a:spcAft>
        <a:buFont typeface="Arial"/>
        <a:buChar char="»"/>
        <a:defRPr sz="1890" kern="1200">
          <a:solidFill>
            <a:schemeClr val="tx1"/>
          </a:solidFill>
          <a:latin typeface="+mn-lt"/>
          <a:ea typeface="+mn-ea"/>
          <a:cs typeface="+mn-cs"/>
        </a:defRPr>
      </a:lvl5pPr>
      <a:lvl6pPr marL="2376046" indent="-216004" algn="l" defTabSz="864017" rtl="0" eaLnBrk="1" latinLnBrk="0" hangingPunct="1">
        <a:spcBef>
          <a:spcPct val="20000"/>
        </a:spcBef>
        <a:buFont typeface="Arial" pitchFamily="34" charset="0"/>
        <a:buChar char="•"/>
        <a:defRPr sz="1890" kern="1200">
          <a:solidFill>
            <a:schemeClr val="tx1"/>
          </a:solidFill>
          <a:latin typeface="+mn-lt"/>
          <a:ea typeface="+mn-ea"/>
          <a:cs typeface="+mn-cs"/>
        </a:defRPr>
      </a:lvl6pPr>
      <a:lvl7pPr marL="2808054" indent="-216004" algn="l" defTabSz="864017" rtl="0" eaLnBrk="1" latinLnBrk="0" hangingPunct="1">
        <a:spcBef>
          <a:spcPct val="20000"/>
        </a:spcBef>
        <a:buFont typeface="Arial" pitchFamily="34" charset="0"/>
        <a:buChar char="•"/>
        <a:defRPr sz="1890" kern="1200">
          <a:solidFill>
            <a:schemeClr val="tx1"/>
          </a:solidFill>
          <a:latin typeface="+mn-lt"/>
          <a:ea typeface="+mn-ea"/>
          <a:cs typeface="+mn-cs"/>
        </a:defRPr>
      </a:lvl7pPr>
      <a:lvl8pPr marL="3240062" indent="-216004" algn="l" defTabSz="864017" rtl="0" eaLnBrk="1" latinLnBrk="0" hangingPunct="1">
        <a:spcBef>
          <a:spcPct val="20000"/>
        </a:spcBef>
        <a:buFont typeface="Arial" pitchFamily="34" charset="0"/>
        <a:buChar char="•"/>
        <a:defRPr sz="1890" kern="1200">
          <a:solidFill>
            <a:schemeClr val="tx1"/>
          </a:solidFill>
          <a:latin typeface="+mn-lt"/>
          <a:ea typeface="+mn-ea"/>
          <a:cs typeface="+mn-cs"/>
        </a:defRPr>
      </a:lvl8pPr>
      <a:lvl9pPr marL="3672070" indent="-216004" algn="l" defTabSz="864017" rtl="0" eaLnBrk="1" latinLnBrk="0" hangingPunct="1">
        <a:spcBef>
          <a:spcPct val="20000"/>
        </a:spcBef>
        <a:buFont typeface="Arial" pitchFamily="34" charset="0"/>
        <a:buChar char="•"/>
        <a:defRPr sz="1890" kern="1200">
          <a:solidFill>
            <a:schemeClr val="tx1"/>
          </a:solidFill>
          <a:latin typeface="+mn-lt"/>
          <a:ea typeface="+mn-ea"/>
          <a:cs typeface="+mn-cs"/>
        </a:defRPr>
      </a:lvl9pPr>
    </p:bodyStyle>
    <p:otherStyle>
      <a:defPPr>
        <a:defRPr lang="zh-CN"/>
      </a:defPPr>
      <a:lvl1pPr marL="0" algn="l" defTabSz="864017" rtl="0" eaLnBrk="1" latinLnBrk="0" hangingPunct="1">
        <a:defRPr sz="1701" kern="1200">
          <a:solidFill>
            <a:schemeClr val="tx1"/>
          </a:solidFill>
          <a:latin typeface="+mn-lt"/>
          <a:ea typeface="+mn-ea"/>
          <a:cs typeface="+mn-cs"/>
        </a:defRPr>
      </a:lvl1pPr>
      <a:lvl2pPr marL="432008" algn="l" defTabSz="864017" rtl="0" eaLnBrk="1" latinLnBrk="0" hangingPunct="1">
        <a:defRPr sz="1701" kern="1200">
          <a:solidFill>
            <a:schemeClr val="tx1"/>
          </a:solidFill>
          <a:latin typeface="+mn-lt"/>
          <a:ea typeface="+mn-ea"/>
          <a:cs typeface="+mn-cs"/>
        </a:defRPr>
      </a:lvl2pPr>
      <a:lvl3pPr marL="864017" algn="l" defTabSz="864017" rtl="0" eaLnBrk="1" latinLnBrk="0" hangingPunct="1">
        <a:defRPr sz="1701" kern="1200">
          <a:solidFill>
            <a:schemeClr val="tx1"/>
          </a:solidFill>
          <a:latin typeface="+mn-lt"/>
          <a:ea typeface="+mn-ea"/>
          <a:cs typeface="+mn-cs"/>
        </a:defRPr>
      </a:lvl3pPr>
      <a:lvl4pPr marL="1296025" algn="l" defTabSz="864017" rtl="0" eaLnBrk="1" latinLnBrk="0" hangingPunct="1">
        <a:defRPr sz="1701" kern="1200">
          <a:solidFill>
            <a:schemeClr val="tx1"/>
          </a:solidFill>
          <a:latin typeface="+mn-lt"/>
          <a:ea typeface="+mn-ea"/>
          <a:cs typeface="+mn-cs"/>
        </a:defRPr>
      </a:lvl4pPr>
      <a:lvl5pPr marL="1728033" algn="l" defTabSz="864017" rtl="0" eaLnBrk="1" latinLnBrk="0" hangingPunct="1">
        <a:defRPr sz="1701" kern="1200">
          <a:solidFill>
            <a:schemeClr val="tx1"/>
          </a:solidFill>
          <a:latin typeface="+mn-lt"/>
          <a:ea typeface="+mn-ea"/>
          <a:cs typeface="+mn-cs"/>
        </a:defRPr>
      </a:lvl5pPr>
      <a:lvl6pPr marL="2160041" algn="l" defTabSz="864017" rtl="0" eaLnBrk="1" latinLnBrk="0" hangingPunct="1">
        <a:defRPr sz="1701" kern="1200">
          <a:solidFill>
            <a:schemeClr val="tx1"/>
          </a:solidFill>
          <a:latin typeface="+mn-lt"/>
          <a:ea typeface="+mn-ea"/>
          <a:cs typeface="+mn-cs"/>
        </a:defRPr>
      </a:lvl6pPr>
      <a:lvl7pPr marL="2592050" algn="l" defTabSz="864017" rtl="0" eaLnBrk="1" latinLnBrk="0" hangingPunct="1">
        <a:defRPr sz="1701" kern="1200">
          <a:solidFill>
            <a:schemeClr val="tx1"/>
          </a:solidFill>
          <a:latin typeface="+mn-lt"/>
          <a:ea typeface="+mn-ea"/>
          <a:cs typeface="+mn-cs"/>
        </a:defRPr>
      </a:lvl7pPr>
      <a:lvl8pPr marL="3024058" algn="l" defTabSz="864017" rtl="0" eaLnBrk="1" latinLnBrk="0" hangingPunct="1">
        <a:defRPr sz="1701" kern="1200">
          <a:solidFill>
            <a:schemeClr val="tx1"/>
          </a:solidFill>
          <a:latin typeface="+mn-lt"/>
          <a:ea typeface="+mn-ea"/>
          <a:cs typeface="+mn-cs"/>
        </a:defRPr>
      </a:lvl8pPr>
      <a:lvl9pPr marL="3456066" algn="l" defTabSz="864017" rtl="0" eaLnBrk="1" latinLnBrk="0" hangingPunct="1">
        <a:defRPr sz="1701"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6.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7.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8.jpeg" /><Relationship Id="rId3" Type="http://schemas.openxmlformats.org/officeDocument/2006/relationships/image" Target="../media/image9.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10.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1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42136136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nvPr>
        </p:nvSpPr>
        <p:spPr/>
        <p:txBody>
          <a:bodyPr/>
          <a:lstStyle/>
          <a:p>
            <a:r>
              <a:rPr lang="zh-CN" altLang="en-US"/>
              <a:t>地  理</a:t>
            </a:r>
          </a:p>
        </p:txBody>
      </p:sp>
    </p:spTree>
    <p:extLst>
      <p:ext uri="{BB962C8B-B14F-4D97-AF65-F5344CB8AC3E}">
        <p14:creationId xmlns:p14="http://schemas.microsoft.com/office/powerpoint/2010/main" val="1143428277"/>
      </p:ext>
    </p:extLst>
  </p:cSld>
  <p:clrMapOvr>
    <a:masterClrMapping/>
  </p:clrMapOvr>
  <p:transition spd="slow">
    <p:comb/>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1037583" y="2289764"/>
            <a:ext cx="9456435" cy="1053173"/>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algn="ctr">
              <a:lnSpc>
                <a:spcPct val="120000"/>
              </a:lnSpc>
              <a:spcAft>
                <a:spcPct val="0"/>
              </a:spcAft>
              <a:tabLst>
                <a:tab pos="1188085"/>
                <a:tab pos="2163445"/>
                <a:tab pos="3142615"/>
                <a:tab pos="4190365"/>
              </a:tabLst>
            </a:pPr>
            <a:r>
              <a:rPr lang="zh-CN" altLang="zh-CN" sz="6000">
                <a:solidFill>
                  <a:srgbClr val="000000"/>
                </a:solidFill>
                <a:ea typeface="宋体" panose="02010600030101010101" pitchFamily="2" charset="-122"/>
                <a:cs typeface="Times New Roman" panose="02020603050405020304" pitchFamily="18" charset="0"/>
              </a:rPr>
              <a:t>第三节　环境问题及其危害</a:t>
            </a:r>
            <a:endParaRPr lang="zh-CN" altLang="zh-CN" sz="6000">
              <a:solidFill>
                <a:srgbClr val="000000"/>
              </a:solidFill>
              <a:latin typeface="NEU-BZ-S92"/>
              <a:ea typeface="方正书宋_GBK" panose="03000509000000000000" pitchFamily="65" charset="-122"/>
              <a:cs typeface="Times New Roman" panose="02020603050405020304" pitchFamily="18" charset="0"/>
            </a:endParaRPr>
          </a:p>
        </p:txBody>
      </p:sp>
    </p:spTree>
    <p:extLst>
      <p:ext uri="{BB962C8B-B14F-4D97-AF65-F5344CB8AC3E}">
        <p14:creationId xmlns:p14="http://schemas.microsoft.com/office/powerpoint/2010/main" val="916960461"/>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组合 4"/>
          <p:cNvGrpSpPr/>
          <p:nvPr/>
        </p:nvGrpSpPr>
        <p:grpSpPr>
          <a:xfrm>
            <a:off x="267409" y="1209419"/>
            <a:ext cx="11017224" cy="3796966"/>
            <a:chOff x="288429" y="811273"/>
            <a:chExt cx="11017224" cy="3796966"/>
          </a:xfrm>
        </p:grpSpPr>
        <p:sp>
          <p:nvSpPr>
            <p:cNvPr id="4" name="矩形 3"/>
            <p:cNvSpPr/>
            <p:nvPr/>
          </p:nvSpPr>
          <p:spPr>
            <a:xfrm>
              <a:off x="288429" y="1027297"/>
              <a:ext cx="11017224" cy="358094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9060101010101" pitchFamily="49" charset="-122"/>
                  <a:cs typeface="+mn-cs"/>
                </a:defRPr>
              </a:lvl9pPr>
            </a:lstStyle>
            <a:p>
              <a:pPr algn="ctr"/>
              <a:endParaRPr lang="zh-CN" altLang="en-US"/>
            </a:p>
          </p:txBody>
        </p:sp>
        <p:sp>
          <p:nvSpPr>
            <p:cNvPr id="7" name="圆角矩形 6"/>
            <p:cNvSpPr/>
            <p:nvPr/>
          </p:nvSpPr>
          <p:spPr>
            <a:xfrm>
              <a:off x="4680917" y="811273"/>
              <a:ext cx="2304256" cy="50405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9060101010101" pitchFamily="49" charset="-122"/>
                  <a:cs typeface="+mn-cs"/>
                </a:defRPr>
              </a:lvl9pPr>
            </a:lstStyle>
            <a:p>
              <a:pPr algn="ctr"/>
              <a:r>
                <a:rPr lang="zh-CN" altLang="zh-CN" smtClean="0"/>
                <a:t>目 标 素 养</a:t>
              </a:r>
              <a:endParaRPr lang="zh-CN" altLang="en-US"/>
            </a:p>
          </p:txBody>
        </p:sp>
      </p:grpSp>
      <p:sp>
        <p:nvSpPr>
          <p:cNvPr id="2" name="矩形 1"/>
          <p:cNvSpPr>
            <a:spLocks noChangeAspect="1"/>
          </p:cNvSpPr>
          <p:nvPr/>
        </p:nvSpPr>
        <p:spPr>
          <a:xfrm>
            <a:off x="361950" y="1799927"/>
            <a:ext cx="10807700" cy="2990434"/>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掌握环境问题产生的原因</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培养综合思维</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了解人类对环境的影响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能够针对不同环境问题提出相对应的解决方法</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培养地理实践力</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pPr>
            <a:r>
              <a:rPr lang="en-US" altLang="zh-CN">
                <a:solidFill>
                  <a:srgbClr val="000000"/>
                </a:solidFill>
                <a:ea typeface="宋体" panose="02010600030101010101" pitchFamily="2" charset="-122"/>
              </a:rPr>
              <a:t>3.</a:t>
            </a:r>
            <a:r>
              <a:rPr lang="zh-CN" altLang="zh-CN">
                <a:solidFill>
                  <a:srgbClr val="000000"/>
                </a:solidFill>
                <a:ea typeface="宋体" panose="02010600030101010101" pitchFamily="2" charset="-122"/>
                <a:cs typeface="Times New Roman" panose="02020603050405020304" pitchFamily="18" charset="0"/>
              </a:rPr>
              <a:t>认识环境问题产生的危害</a:t>
            </a:r>
            <a:r>
              <a:rPr lang="en-US" altLang="zh-CN">
                <a:solidFill>
                  <a:srgbClr val="000000"/>
                </a:solidFill>
                <a:ea typeface="宋体" panose="02010600030101010101" pitchFamily="2" charset="-122"/>
              </a:rPr>
              <a:t>,</a:t>
            </a:r>
            <a:r>
              <a:rPr lang="zh-CN" altLang="zh-CN">
                <a:solidFill>
                  <a:srgbClr val="000000"/>
                </a:solidFill>
                <a:ea typeface="宋体" panose="02010600030101010101" pitchFamily="2" charset="-122"/>
                <a:cs typeface="Times New Roman" panose="02020603050405020304" pitchFamily="18" charset="0"/>
              </a:rPr>
              <a:t>能够用发展的眼光看待问题</a:t>
            </a:r>
            <a:r>
              <a:rPr lang="en-US" altLang="zh-CN">
                <a:solidFill>
                  <a:srgbClr val="000000"/>
                </a:solidFill>
                <a:ea typeface="宋体" panose="02010600030101010101" pitchFamily="2" charset="-122"/>
              </a:rPr>
              <a:t>,</a:t>
            </a:r>
            <a:r>
              <a:rPr lang="zh-CN" altLang="zh-CN">
                <a:solidFill>
                  <a:srgbClr val="000000"/>
                </a:solidFill>
                <a:ea typeface="宋体" panose="02010600030101010101" pitchFamily="2" charset="-122"/>
                <a:cs typeface="Times New Roman" panose="02020603050405020304" pitchFamily="18" charset="0"/>
              </a:rPr>
              <a:t>培养人地协调观</a:t>
            </a:r>
            <a:endParaRPr lang="zh-CN" altLang="en-US"/>
          </a:p>
        </p:txBody>
      </p:sp>
    </p:spTree>
    <p:extLst>
      <p:ext uri="{BB962C8B-B14F-4D97-AF65-F5344CB8AC3E}">
        <p14:creationId xmlns:p14="http://schemas.microsoft.com/office/powerpoint/2010/main" val="3430740809"/>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组合 4"/>
          <p:cNvGrpSpPr/>
          <p:nvPr/>
        </p:nvGrpSpPr>
        <p:grpSpPr>
          <a:xfrm>
            <a:off x="267409" y="821783"/>
            <a:ext cx="11017224" cy="5112568"/>
            <a:chOff x="288429" y="811273"/>
            <a:chExt cx="11017224" cy="5112568"/>
          </a:xfrm>
        </p:grpSpPr>
        <p:sp>
          <p:nvSpPr>
            <p:cNvPr id="4" name="矩形 3"/>
            <p:cNvSpPr/>
            <p:nvPr/>
          </p:nvSpPr>
          <p:spPr>
            <a:xfrm>
              <a:off x="288429" y="1027297"/>
              <a:ext cx="11017224" cy="489654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9060101010101" pitchFamily="49" charset="-122"/>
                  <a:cs typeface="+mn-cs"/>
                </a:defRPr>
              </a:lvl9pPr>
            </a:lstStyle>
            <a:p>
              <a:pPr algn="ctr"/>
              <a:endParaRPr lang="zh-CN" altLang="en-US"/>
            </a:p>
          </p:txBody>
        </p:sp>
        <p:sp>
          <p:nvSpPr>
            <p:cNvPr id="7" name="圆角矩形 6"/>
            <p:cNvSpPr/>
            <p:nvPr/>
          </p:nvSpPr>
          <p:spPr>
            <a:xfrm>
              <a:off x="4680917" y="811273"/>
              <a:ext cx="2304256" cy="50405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9060101010101" pitchFamily="49" charset="-122"/>
                  <a:cs typeface="+mn-cs"/>
                </a:defRPr>
              </a:lvl9pPr>
            </a:lstStyle>
            <a:p>
              <a:pPr algn="ctr"/>
              <a:r>
                <a:rPr lang="zh-CN" altLang="zh-CN"/>
                <a:t>知 识 概 览</a:t>
              </a:r>
              <a:endParaRPr lang="zh-CN" altLang="en-US"/>
            </a:p>
          </p:txBody>
        </p:sp>
      </p:grpSp>
      <p:pic>
        <p:nvPicPr>
          <p:cNvPr id="8" name="CDX3PRX17.eps"/>
          <p:cNvPicPr/>
          <p:nvPr/>
        </p:nvPicPr>
        <p:blipFill>
          <a:blip r:embed="rId2"/>
          <a:stretch>
            <a:fillRect/>
          </a:stretch>
        </p:blipFill>
        <p:spPr>
          <a:xfrm>
            <a:off x="792485" y="1511895"/>
            <a:ext cx="9649072" cy="4023118"/>
          </a:xfrm>
          <a:prstGeom prst="rect">
            <a:avLst/>
          </a:prstGeom>
        </p:spPr>
      </p:pic>
    </p:spTree>
    <p:extLst>
      <p:ext uri="{BB962C8B-B14F-4D97-AF65-F5344CB8AC3E}">
        <p14:creationId xmlns:p14="http://schemas.microsoft.com/office/powerpoint/2010/main" val="784939501"/>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61950" y="1170890"/>
            <a:ext cx="10807700" cy="3637919"/>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indent="304800">
              <a:lnSpc>
                <a:spcPct val="120000"/>
              </a:lnSpc>
              <a:spcAft>
                <a:spcPct val="0"/>
              </a:spcAft>
              <a:tabLst>
                <a:tab pos="1188085"/>
                <a:tab pos="2163445"/>
                <a:tab pos="3142615"/>
                <a:tab pos="4190365"/>
              </a:tabLst>
            </a:pPr>
            <a:r>
              <a:rPr lang="zh-CN" altLang="zh-CN">
                <a:solidFill>
                  <a:srgbClr val="000000"/>
                </a:solidFill>
                <a:latin typeface="Arial" pitchFamily="34" charset="0"/>
                <a:cs typeface="Times New Roman" panose="02020603050405020304" pitchFamily="18" charset="0"/>
              </a:rPr>
              <a:t>一、环境问题的产生</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latin typeface="Arial" pitchFamily="34" charset="0"/>
                <a:cs typeface="Times New Roman" panose="02020603050405020304" pitchFamily="18" charset="0"/>
              </a:rPr>
              <a:t>自然环境的稳定机制</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a:solidFill>
                  <a:srgbClr val="000000"/>
                </a:solidFill>
                <a:ea typeface="宋体" panose="02010600030101010101" pitchFamily="2" charset="-122"/>
                <a:cs typeface="Times New Roman" panose="02020603050405020304" pitchFamily="18" charset="0"/>
              </a:rPr>
              <a:t>自然环境是一个复杂的系统</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它由</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太阳能</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持续供给能量</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物质能够从</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无机环境</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进入</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生命体</a:t>
            </a:r>
            <a:r>
              <a:rPr lang="zh-CN" altLang="zh-CN">
                <a:ea typeface="宋体" panose="02010600030101010101" pitchFamily="2" charset="-122"/>
                <a:cs typeface="Times New Roman" panose="02020603050405020304" pitchFamily="18" charset="0"/>
              </a:rPr>
              <a:t>　</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最终又回到无机环境</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从而完成</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物质的循环</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与能量的流动</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同时自然环境能够通过</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自我调节</a:t>
            </a:r>
            <a:r>
              <a:rPr lang="zh-CN" altLang="zh-CN">
                <a:ea typeface="宋体" panose="02010600030101010101" pitchFamily="2" charset="-122"/>
                <a:cs typeface="Times New Roman" panose="02020603050405020304" pitchFamily="18" charset="0"/>
              </a:rPr>
              <a:t>　</a:t>
            </a:r>
            <a:r>
              <a:rPr lang="zh-CN" altLang="zh-CN" smtClean="0">
                <a:solidFill>
                  <a:srgbClr val="000000"/>
                </a:solidFill>
                <a:ea typeface="宋体" panose="02010600030101010101" pitchFamily="2" charset="-122"/>
                <a:cs typeface="Times New Roman" panose="02020603050405020304" pitchFamily="18" charset="0"/>
              </a:rPr>
              <a:t>维持</a:t>
            </a:r>
            <a:r>
              <a:rPr lang="zh-CN" altLang="zh-CN">
                <a:solidFill>
                  <a:srgbClr val="000000"/>
                </a:solidFill>
                <a:ea typeface="宋体" panose="02010600030101010101" pitchFamily="2" charset="-122"/>
                <a:cs typeface="Times New Roman" panose="02020603050405020304" pitchFamily="18" charset="0"/>
              </a:rPr>
              <a:t>稳定。</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sp>
        <p:nvSpPr>
          <p:cNvPr id="3" name="矩形 2"/>
          <p:cNvSpPr/>
          <p:nvPr/>
        </p:nvSpPr>
        <p:spPr>
          <a:xfrm>
            <a:off x="6625133" y="2397257"/>
            <a:ext cx="1832465"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4" name="直接连接符 3"/>
          <p:cNvCxnSpPr/>
          <p:nvPr/>
        </p:nvCxnSpPr>
        <p:spPr>
          <a:xfrm>
            <a:off x="6621140" y="2861355"/>
            <a:ext cx="1830391" cy="0"/>
          </a:xfrm>
          <a:prstGeom prst="line">
            <a:avLst/>
          </a:prstGeom>
        </p:spPr>
        <p:style>
          <a:lnRef idx="2">
            <a:schemeClr val="dk1"/>
          </a:lnRef>
          <a:fillRef idx="0">
            <a:schemeClr val="dk1"/>
          </a:fillRef>
          <a:effectRef idx="1">
            <a:schemeClr val="dk1"/>
          </a:effectRef>
          <a:fontRef idx="minor">
            <a:schemeClr val="tx1"/>
          </a:fontRef>
        </p:style>
      </p:cxnSp>
      <p:sp>
        <p:nvSpPr>
          <p:cNvPr id="5" name="矩形 4"/>
          <p:cNvSpPr/>
          <p:nvPr/>
        </p:nvSpPr>
        <p:spPr>
          <a:xfrm>
            <a:off x="2582052" y="2994587"/>
            <a:ext cx="2304256"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6" name="直接连接符 5"/>
          <p:cNvCxnSpPr/>
          <p:nvPr/>
        </p:nvCxnSpPr>
        <p:spPr>
          <a:xfrm>
            <a:off x="2578059" y="3458685"/>
            <a:ext cx="2301648" cy="0"/>
          </a:xfrm>
          <a:prstGeom prst="line">
            <a:avLst/>
          </a:prstGeom>
        </p:spPr>
        <p:style>
          <a:lnRef idx="2">
            <a:schemeClr val="dk1"/>
          </a:lnRef>
          <a:fillRef idx="0">
            <a:schemeClr val="dk1"/>
          </a:fillRef>
          <a:effectRef idx="1">
            <a:schemeClr val="dk1"/>
          </a:effectRef>
          <a:fontRef idx="minor">
            <a:schemeClr val="tx1"/>
          </a:fontRef>
        </p:style>
      </p:cxnSp>
      <p:sp>
        <p:nvSpPr>
          <p:cNvPr id="8" name="矩形 7"/>
          <p:cNvSpPr/>
          <p:nvPr/>
        </p:nvSpPr>
        <p:spPr>
          <a:xfrm>
            <a:off x="5872788" y="2983954"/>
            <a:ext cx="1832465"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9" name="直接连接符 8"/>
          <p:cNvCxnSpPr/>
          <p:nvPr/>
        </p:nvCxnSpPr>
        <p:spPr>
          <a:xfrm>
            <a:off x="5868795" y="3448052"/>
            <a:ext cx="1830391" cy="0"/>
          </a:xfrm>
          <a:prstGeom prst="line">
            <a:avLst/>
          </a:prstGeom>
        </p:spPr>
        <p:style>
          <a:lnRef idx="2">
            <a:schemeClr val="dk1"/>
          </a:lnRef>
          <a:fillRef idx="0">
            <a:schemeClr val="dk1"/>
          </a:fillRef>
          <a:effectRef idx="1">
            <a:schemeClr val="dk1"/>
          </a:effectRef>
          <a:fontRef idx="minor">
            <a:schemeClr val="tx1"/>
          </a:fontRef>
        </p:style>
      </p:cxnSp>
      <p:sp>
        <p:nvSpPr>
          <p:cNvPr id="10" name="矩形 9"/>
          <p:cNvSpPr/>
          <p:nvPr/>
        </p:nvSpPr>
        <p:spPr>
          <a:xfrm>
            <a:off x="3080998" y="3578710"/>
            <a:ext cx="2701305"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11" name="直接连接符 10"/>
          <p:cNvCxnSpPr/>
          <p:nvPr/>
        </p:nvCxnSpPr>
        <p:spPr>
          <a:xfrm>
            <a:off x="3077005" y="4042808"/>
            <a:ext cx="2698248" cy="0"/>
          </a:xfrm>
          <a:prstGeom prst="line">
            <a:avLst/>
          </a:prstGeom>
        </p:spPr>
        <p:style>
          <a:lnRef idx="2">
            <a:schemeClr val="dk1"/>
          </a:lnRef>
          <a:fillRef idx="0">
            <a:schemeClr val="dk1"/>
          </a:fillRef>
          <a:effectRef idx="1">
            <a:schemeClr val="dk1"/>
          </a:effectRef>
          <a:fontRef idx="minor">
            <a:schemeClr val="tx1"/>
          </a:fontRef>
        </p:style>
      </p:cxnSp>
      <p:sp>
        <p:nvSpPr>
          <p:cNvPr id="13" name="矩形 12"/>
          <p:cNvSpPr/>
          <p:nvPr/>
        </p:nvSpPr>
        <p:spPr>
          <a:xfrm>
            <a:off x="2189656" y="4149686"/>
            <a:ext cx="2232484"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14" name="直接连接符 13"/>
          <p:cNvCxnSpPr/>
          <p:nvPr/>
        </p:nvCxnSpPr>
        <p:spPr>
          <a:xfrm>
            <a:off x="2185399" y="4613784"/>
            <a:ext cx="2229957" cy="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38527305"/>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4" presetClass="exit" presetSubtype="10" dur="500" fill="hold" grpId="0" nodeType="clickEffect">
                                  <p:stCondLst>
                                    <p:cond delay="0"/>
                                  </p:stCondLst>
                                  <p:childTnLst>
                                    <p:animEffect transition="out" filter="randombar(horizontal)">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14" presetClass="exit" presetSubtype="10" dur="500" fill="hold" grpId="0" nodeType="clickEffect">
                                  <p:stCondLst>
                                    <p:cond delay="0"/>
                                  </p:stCondLst>
                                  <p:childTnLst>
                                    <p:animEffect transition="out" filter="randombar(horizontal)">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p:stCondLst>
                              <p:cond delay="0"/>
                            </p:stCondLst>
                            <p:childTnLst>
                              <p:par>
                                <p:cTn id="20" presetID="14" presetClass="exit" presetSubtype="10" dur="500" fill="hold" grpId="0"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p:stCondLst>
                              <p:cond delay="0"/>
                            </p:stCondLst>
                            <p:childTnLst>
                              <p:par>
                                <p:cTn id="25" presetID="14" presetClass="exit" presetSubtype="10" dur="500" fill="hold" grpId="0" nodeType="clickEffect">
                                  <p:stCondLst>
                                    <p:cond delay="0"/>
                                  </p:stCondLst>
                                  <p:childTnLst>
                                    <p:animEffect transition="out" filter="randombar(horizontal)">
                                      <p:cBhvr>
                                        <p:cTn id="26" dur="500"/>
                                        <p:tgtEl>
                                          <p:spTgt spid="13"/>
                                        </p:tgtEl>
                                      </p:cBhvr>
                                    </p:animEffect>
                                    <p:set>
                                      <p:cBhvr>
                                        <p:cTn id="27"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8" grpId="0"/>
      <p:bldP spid="10" grpId="0"/>
      <p:bldP spid="1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61950" y="709695"/>
            <a:ext cx="10807700" cy="5410712"/>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indent="26797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latin typeface="Arial" pitchFamily="34" charset="0"/>
                <a:cs typeface="Times New Roman" panose="02020603050405020304" pitchFamily="18" charset="0"/>
              </a:rPr>
              <a:t>环境问题产生的原因</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人类从自然环境中获取大量</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uFill>
                  <a:solidFill>
                    <a:srgbClr val="000000"/>
                  </a:solidFill>
                </a:uFill>
                <a:ea typeface="楷体" panose="02010609060101010101" pitchFamily="49" charset="-122"/>
                <a:cs typeface="Times New Roman" panose="02020603050405020304" pitchFamily="18" charset="0"/>
              </a:rPr>
              <a:t>自然资源</a:t>
            </a:r>
            <a:r>
              <a:rPr lang="zh-CN" altLang="zh-CN">
                <a:uFill>
                  <a:solidFill>
                    <a:srgbClr val="000000"/>
                  </a:solidFill>
                </a:uFill>
                <a:ea typeface="宋体" panose="02010600030101010101" pitchFamily="2" charset="-122"/>
                <a:cs typeface="Times New Roman" panose="02020603050405020304" pitchFamily="18" charset="0"/>
              </a:rPr>
              <a:t>　</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维持城市、农田等人类系统的运行</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将所形成的</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uFill>
                  <a:solidFill>
                    <a:srgbClr val="000000"/>
                  </a:solidFill>
                </a:uFill>
                <a:ea typeface="楷体" panose="02010609060101010101" pitchFamily="49" charset="-122"/>
                <a:cs typeface="Times New Roman" panose="02020603050405020304" pitchFamily="18" charset="0"/>
              </a:rPr>
              <a:t>废弃物</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排入自然环境。</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人类对自然环境的影响已在某些方面超过自然环境的</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uFill>
                  <a:solidFill>
                    <a:srgbClr val="000000"/>
                  </a:solidFill>
                </a:uFill>
                <a:ea typeface="楷体" panose="02010609060101010101" pitchFamily="49" charset="-122"/>
                <a:cs typeface="Times New Roman" panose="02020603050405020304" pitchFamily="18" charset="0"/>
              </a:rPr>
              <a:t>调节</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能力</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损害自然环境的</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uFill>
                  <a:solidFill>
                    <a:srgbClr val="000000"/>
                  </a:solidFill>
                </a:uFill>
                <a:ea typeface="楷体" panose="02010609060101010101" pitchFamily="49" charset="-122"/>
                <a:cs typeface="Times New Roman" panose="02020603050405020304" pitchFamily="18" charset="0"/>
              </a:rPr>
              <a:t>支撑服务</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功能</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使自然环境偏离应有的</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uFill>
                  <a:solidFill>
                    <a:srgbClr val="000000"/>
                  </a:solidFill>
                </a:uFill>
                <a:ea typeface="楷体" panose="02010609060101010101" pitchFamily="49" charset="-122"/>
                <a:cs typeface="Times New Roman" panose="02020603050405020304" pitchFamily="18" charset="0"/>
              </a:rPr>
              <a:t>稳定</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状态。</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7970">
              <a:lnSpc>
                <a:spcPct val="120000"/>
              </a:lnSpc>
              <a:spcAft>
                <a:spcPct val="0"/>
              </a:spcAft>
              <a:tabLst>
                <a:tab pos="1188085"/>
                <a:tab pos="2163445"/>
                <a:tab pos="3142615"/>
                <a:tab pos="4190365"/>
              </a:tabLst>
            </a:pPr>
            <a:r>
              <a:rPr lang="en-US" altLang="zh-CN" smtClean="0">
                <a:solidFill>
                  <a:srgbClr val="000000"/>
                </a:solidFill>
                <a:ea typeface="宋体" panose="02010600030101010101" pitchFamily="2" charset="-122"/>
                <a:cs typeface="Times New Roman" panose="02020603050405020304" pitchFamily="18" charset="0"/>
              </a:rPr>
              <a:t>3</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latin typeface="Arial" pitchFamily="34" charset="0"/>
                <a:cs typeface="Times New Roman" panose="02020603050405020304" pitchFamily="18" charset="0"/>
              </a:rPr>
              <a:t>环境问题</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大气污染</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、水污染、生态退化、</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全球变暖</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等。</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sp>
        <p:nvSpPr>
          <p:cNvPr id="9" name="矩形 8"/>
          <p:cNvSpPr/>
          <p:nvPr/>
        </p:nvSpPr>
        <p:spPr>
          <a:xfrm>
            <a:off x="6142097" y="1367879"/>
            <a:ext cx="2355244"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10" name="直接连接符 9"/>
          <p:cNvCxnSpPr/>
          <p:nvPr/>
        </p:nvCxnSpPr>
        <p:spPr>
          <a:xfrm>
            <a:off x="6138009" y="1831977"/>
            <a:ext cx="2352579" cy="0"/>
          </a:xfrm>
          <a:prstGeom prst="line">
            <a:avLst/>
          </a:prstGeom>
        </p:spPr>
        <p:style>
          <a:lnRef idx="2">
            <a:schemeClr val="dk1"/>
          </a:lnRef>
          <a:fillRef idx="0">
            <a:schemeClr val="dk1"/>
          </a:fillRef>
          <a:effectRef idx="1">
            <a:schemeClr val="dk1"/>
          </a:effectRef>
          <a:fontRef idx="minor">
            <a:schemeClr val="tx1"/>
          </a:fontRef>
        </p:style>
      </p:cxnSp>
      <p:sp>
        <p:nvSpPr>
          <p:cNvPr id="17" name="矩形 16"/>
          <p:cNvSpPr/>
          <p:nvPr/>
        </p:nvSpPr>
        <p:spPr>
          <a:xfrm>
            <a:off x="6697141" y="1954453"/>
            <a:ext cx="2016224"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18" name="直接连接符 17"/>
          <p:cNvCxnSpPr/>
          <p:nvPr/>
        </p:nvCxnSpPr>
        <p:spPr>
          <a:xfrm>
            <a:off x="6693053" y="2418551"/>
            <a:ext cx="2013943" cy="0"/>
          </a:xfrm>
          <a:prstGeom prst="line">
            <a:avLst/>
          </a:prstGeom>
        </p:spPr>
        <p:style>
          <a:lnRef idx="2">
            <a:schemeClr val="dk1"/>
          </a:lnRef>
          <a:fillRef idx="0">
            <a:schemeClr val="dk1"/>
          </a:fillRef>
          <a:effectRef idx="1">
            <a:schemeClr val="dk1"/>
          </a:effectRef>
          <a:fontRef idx="minor">
            <a:schemeClr val="tx1"/>
          </a:fontRef>
        </p:style>
      </p:cxnSp>
      <p:sp>
        <p:nvSpPr>
          <p:cNvPr id="20" name="矩形 19"/>
          <p:cNvSpPr/>
          <p:nvPr/>
        </p:nvSpPr>
        <p:spPr>
          <a:xfrm>
            <a:off x="493943" y="3693155"/>
            <a:ext cx="1162638"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21" name="直接连接符 20"/>
          <p:cNvCxnSpPr/>
          <p:nvPr/>
        </p:nvCxnSpPr>
        <p:spPr>
          <a:xfrm>
            <a:off x="489855" y="4157253"/>
            <a:ext cx="1161323" cy="0"/>
          </a:xfrm>
          <a:prstGeom prst="line">
            <a:avLst/>
          </a:prstGeom>
        </p:spPr>
        <p:style>
          <a:lnRef idx="2">
            <a:schemeClr val="dk1"/>
          </a:lnRef>
          <a:fillRef idx="0">
            <a:schemeClr val="dk1"/>
          </a:fillRef>
          <a:effectRef idx="1">
            <a:schemeClr val="dk1"/>
          </a:effectRef>
          <a:fontRef idx="minor">
            <a:schemeClr val="tx1"/>
          </a:fontRef>
        </p:style>
      </p:cxnSp>
      <p:sp>
        <p:nvSpPr>
          <p:cNvPr id="23" name="矩形 22"/>
          <p:cNvSpPr/>
          <p:nvPr/>
        </p:nvSpPr>
        <p:spPr>
          <a:xfrm>
            <a:off x="5483901" y="3695721"/>
            <a:ext cx="2355244"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24" name="直接连接符 23"/>
          <p:cNvCxnSpPr/>
          <p:nvPr/>
        </p:nvCxnSpPr>
        <p:spPr>
          <a:xfrm>
            <a:off x="5479813" y="4159819"/>
            <a:ext cx="2352579" cy="0"/>
          </a:xfrm>
          <a:prstGeom prst="line">
            <a:avLst/>
          </a:prstGeom>
        </p:spPr>
        <p:style>
          <a:lnRef idx="2">
            <a:schemeClr val="dk1"/>
          </a:lnRef>
          <a:fillRef idx="0">
            <a:schemeClr val="dk1"/>
          </a:fillRef>
          <a:effectRef idx="1">
            <a:schemeClr val="dk1"/>
          </a:effectRef>
          <a:fontRef idx="minor">
            <a:schemeClr val="tx1"/>
          </a:fontRef>
        </p:style>
      </p:cxnSp>
      <p:sp>
        <p:nvSpPr>
          <p:cNvPr id="25" name="矩形 24"/>
          <p:cNvSpPr/>
          <p:nvPr/>
        </p:nvSpPr>
        <p:spPr>
          <a:xfrm>
            <a:off x="2544947" y="4290239"/>
            <a:ext cx="1487897"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26" name="直接连接符 25"/>
          <p:cNvCxnSpPr/>
          <p:nvPr/>
        </p:nvCxnSpPr>
        <p:spPr>
          <a:xfrm>
            <a:off x="2540860" y="4754337"/>
            <a:ext cx="1486214" cy="0"/>
          </a:xfrm>
          <a:prstGeom prst="line">
            <a:avLst/>
          </a:prstGeom>
        </p:spPr>
        <p:style>
          <a:lnRef idx="2">
            <a:schemeClr val="dk1"/>
          </a:lnRef>
          <a:fillRef idx="0">
            <a:schemeClr val="dk1"/>
          </a:fillRef>
          <a:effectRef idx="1">
            <a:schemeClr val="dk1"/>
          </a:effectRef>
          <a:fontRef idx="minor">
            <a:schemeClr val="tx1"/>
          </a:fontRef>
        </p:style>
      </p:cxnSp>
      <p:sp>
        <p:nvSpPr>
          <p:cNvPr id="28" name="矩形 27"/>
          <p:cNvSpPr/>
          <p:nvPr/>
        </p:nvSpPr>
        <p:spPr>
          <a:xfrm>
            <a:off x="673964" y="5458012"/>
            <a:ext cx="2483833"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29" name="直接连接符 28"/>
          <p:cNvCxnSpPr/>
          <p:nvPr/>
        </p:nvCxnSpPr>
        <p:spPr>
          <a:xfrm>
            <a:off x="669735" y="5922110"/>
            <a:ext cx="2481022" cy="0"/>
          </a:xfrm>
          <a:prstGeom prst="line">
            <a:avLst/>
          </a:prstGeom>
        </p:spPr>
        <p:style>
          <a:lnRef idx="2">
            <a:schemeClr val="dk1"/>
          </a:lnRef>
          <a:fillRef idx="0">
            <a:schemeClr val="dk1"/>
          </a:fillRef>
          <a:effectRef idx="1">
            <a:schemeClr val="dk1"/>
          </a:effectRef>
          <a:fontRef idx="minor">
            <a:schemeClr val="tx1"/>
          </a:fontRef>
        </p:style>
      </p:cxnSp>
      <p:sp>
        <p:nvSpPr>
          <p:cNvPr id="30" name="矩形 29"/>
          <p:cNvSpPr/>
          <p:nvPr/>
        </p:nvSpPr>
        <p:spPr>
          <a:xfrm>
            <a:off x="7144051" y="5458012"/>
            <a:ext cx="2483833"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31" name="直接连接符 30"/>
          <p:cNvCxnSpPr/>
          <p:nvPr/>
        </p:nvCxnSpPr>
        <p:spPr>
          <a:xfrm>
            <a:off x="7139822" y="5922110"/>
            <a:ext cx="2481022" cy="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454607091"/>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9"/>
                                        </p:tgtEl>
                                      </p:cBhvr>
                                    </p:animEffect>
                                    <p:set>
                                      <p:cBhvr>
                                        <p:cTn id="7" dur="1" fill="hold">
                                          <p:stCondLst>
                                            <p:cond delay="499"/>
                                          </p:stCondLst>
                                        </p:cTn>
                                        <p:tgtEl>
                                          <p:spTgt spid="9"/>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4" presetClass="exit" presetSubtype="10" dur="500" fill="hold" grpId="0" nodeType="clickEffect">
                                  <p:stCondLst>
                                    <p:cond delay="0"/>
                                  </p:stCondLst>
                                  <p:childTnLst>
                                    <p:animEffect transition="out" filter="randombar(horizontal)">
                                      <p:cBhvr>
                                        <p:cTn id="11" dur="500"/>
                                        <p:tgtEl>
                                          <p:spTgt spid="17"/>
                                        </p:tgtEl>
                                      </p:cBhvr>
                                    </p:animEffect>
                                    <p:set>
                                      <p:cBhvr>
                                        <p:cTn id="12" dur="1" fill="hold">
                                          <p:stCondLst>
                                            <p:cond delay="499"/>
                                          </p:stCondLst>
                                        </p:cTn>
                                        <p:tgtEl>
                                          <p:spTgt spid="17"/>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14" presetClass="exit" presetSubtype="10" dur="500" fill="hold" grpId="0" nodeType="clickEffect">
                                  <p:stCondLst>
                                    <p:cond delay="0"/>
                                  </p:stCondLst>
                                  <p:childTnLst>
                                    <p:animEffect transition="out" filter="randombar(horizontal)">
                                      <p:cBhvr>
                                        <p:cTn id="16" dur="500"/>
                                        <p:tgtEl>
                                          <p:spTgt spid="20"/>
                                        </p:tgtEl>
                                      </p:cBhvr>
                                    </p:animEffect>
                                    <p:set>
                                      <p:cBhvr>
                                        <p:cTn id="17" dur="1" fill="hold">
                                          <p:stCondLst>
                                            <p:cond delay="499"/>
                                          </p:stCondLst>
                                        </p:cTn>
                                        <p:tgtEl>
                                          <p:spTgt spid="20"/>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p:stCondLst>
                              <p:cond delay="0"/>
                            </p:stCondLst>
                            <p:childTnLst>
                              <p:par>
                                <p:cTn id="20" presetID="14" presetClass="exit" presetSubtype="10" dur="500" fill="hold" grpId="0" nodeType="clickEffect">
                                  <p:stCondLst>
                                    <p:cond delay="0"/>
                                  </p:stCondLst>
                                  <p:childTnLst>
                                    <p:animEffect transition="out" filter="randombar(horizontal)">
                                      <p:cBhvr>
                                        <p:cTn id="21" dur="500"/>
                                        <p:tgtEl>
                                          <p:spTgt spid="23"/>
                                        </p:tgtEl>
                                      </p:cBhvr>
                                    </p:animEffect>
                                    <p:set>
                                      <p:cBhvr>
                                        <p:cTn id="22" dur="1" fill="hold">
                                          <p:stCondLst>
                                            <p:cond delay="499"/>
                                          </p:stCondLst>
                                        </p:cTn>
                                        <p:tgtEl>
                                          <p:spTgt spid="23"/>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p:stCondLst>
                              <p:cond delay="0"/>
                            </p:stCondLst>
                            <p:childTnLst>
                              <p:par>
                                <p:cTn id="25" presetID="14" presetClass="exit" presetSubtype="10" dur="500" fill="hold" grpId="0" nodeType="clickEffect">
                                  <p:stCondLst>
                                    <p:cond delay="0"/>
                                  </p:stCondLst>
                                  <p:childTnLst>
                                    <p:animEffect transition="out" filter="randombar(horizontal)">
                                      <p:cBhvr>
                                        <p:cTn id="26" dur="500"/>
                                        <p:tgtEl>
                                          <p:spTgt spid="25"/>
                                        </p:tgtEl>
                                      </p:cBhvr>
                                    </p:animEffect>
                                    <p:set>
                                      <p:cBhvr>
                                        <p:cTn id="27" dur="1" fill="hold">
                                          <p:stCondLst>
                                            <p:cond delay="499"/>
                                          </p:stCondLst>
                                        </p:cTn>
                                        <p:tgtEl>
                                          <p:spTgt spid="25"/>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p:stCondLst>
                              <p:cond delay="0"/>
                            </p:stCondLst>
                            <p:childTnLst>
                              <p:par>
                                <p:cTn id="30" presetID="14" presetClass="exit" presetSubtype="10" dur="500" fill="hold" grpId="0" nodeType="clickEffect">
                                  <p:stCondLst>
                                    <p:cond delay="0"/>
                                  </p:stCondLst>
                                  <p:childTnLst>
                                    <p:animEffect transition="out" filter="randombar(horizontal)">
                                      <p:cBhvr>
                                        <p:cTn id="31" dur="500"/>
                                        <p:tgtEl>
                                          <p:spTgt spid="28"/>
                                        </p:tgtEl>
                                      </p:cBhvr>
                                    </p:animEffect>
                                    <p:set>
                                      <p:cBhvr>
                                        <p:cTn id="32" dur="1" fill="hold">
                                          <p:stCondLst>
                                            <p:cond delay="499"/>
                                          </p:stCondLst>
                                        </p:cTn>
                                        <p:tgtEl>
                                          <p:spTgt spid="28"/>
                                        </p:tgtEl>
                                        <p:attrNameLst>
                                          <p:attrName>style.visibility</p:attrName>
                                        </p:attrNameLst>
                                      </p:cBhvr>
                                      <p:to>
                                        <p:strVal val="hidden"/>
                                      </p:to>
                                    </p:set>
                                  </p:childTnLst>
                                </p:cTn>
                              </p:par>
                            </p:childTnLst>
                          </p:cTn>
                        </p:par>
                      </p:childTnLst>
                    </p:cTn>
                  </p:par>
                  <p:par>
                    <p:cTn id="33" fill="hold" nodeType="clickPar">
                      <p:stCondLst>
                        <p:cond delay="indefinite"/>
                      </p:stCondLst>
                      <p:childTnLst>
                        <p:par>
                          <p:cTn id="34" fill="hold">
                            <p:stCondLst>
                              <p:cond delay="0"/>
                            </p:stCondLst>
                            <p:childTnLst>
                              <p:par>
                                <p:cTn id="35" presetID="14" presetClass="exit" presetSubtype="10" dur="500" fill="hold" grpId="0" nodeType="clickEffect">
                                  <p:stCondLst>
                                    <p:cond delay="0"/>
                                  </p:stCondLst>
                                  <p:childTnLst>
                                    <p:animEffect transition="out" filter="randombar(horizontal)">
                                      <p:cBhvr>
                                        <p:cTn id="36" dur="500"/>
                                        <p:tgtEl>
                                          <p:spTgt spid="30"/>
                                        </p:tgtEl>
                                      </p:cBhvr>
                                    </p:animEffect>
                                    <p:set>
                                      <p:cBhvr>
                                        <p:cTn id="37" dur="1" fill="hold">
                                          <p:stCondLst>
                                            <p:cond delay="499"/>
                                          </p:stCondLst>
                                        </p:cTn>
                                        <p:tgtEl>
                                          <p:spTgt spid="3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7" grpId="0"/>
      <p:bldP spid="20" grpId="0"/>
      <p:bldP spid="23" grpId="0"/>
      <p:bldP spid="25" grpId="0"/>
      <p:bldP spid="28" grpId="0"/>
      <p:bldP spid="30"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a:spLocks noChangeAspect="1"/>
          </p:cNvSpPr>
          <p:nvPr/>
        </p:nvSpPr>
        <p:spPr>
          <a:xfrm>
            <a:off x="361950" y="935831"/>
            <a:ext cx="10807700" cy="4819781"/>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indent="26797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4.</a:t>
            </a:r>
            <a:r>
              <a:rPr lang="zh-CN" altLang="zh-CN">
                <a:solidFill>
                  <a:srgbClr val="000000"/>
                </a:solidFill>
                <a:latin typeface="Arial" pitchFamily="34" charset="0"/>
                <a:cs typeface="Times New Roman" panose="02020603050405020304" pitchFamily="18" charset="0"/>
              </a:rPr>
              <a:t>人类对环境的影响</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影响因素</a:t>
            </a:r>
            <a:r>
              <a:rPr lang="en-US" altLang="zh-CN" smtClean="0">
                <a:solidFill>
                  <a:srgbClr val="000000"/>
                </a:solidFill>
                <a:ea typeface="宋体" panose="02010600030101010101" pitchFamily="2" charset="-122"/>
                <a:cs typeface="Times New Roman" panose="02020603050405020304" pitchFamily="18" charset="0"/>
              </a:rPr>
              <a:t>:</a:t>
            </a:r>
            <a:r>
              <a:rPr lang="en-US" altLang="zh-CN" smtClean="0">
                <a:ea typeface="宋体" panose="02010600030101010101" pitchFamily="2" charset="-122"/>
                <a:cs typeface="Times New Roman" panose="02020603050405020304" pitchFamily="18" charset="0"/>
              </a:rPr>
              <a:t>  </a:t>
            </a:r>
            <a:r>
              <a:rPr lang="zh-CN" altLang="zh-CN" smtClean="0">
                <a:ea typeface="楷体" panose="02010609060101010101" pitchFamily="49" charset="-122"/>
                <a:cs typeface="Times New Roman" panose="02020603050405020304" pitchFamily="18" charset="0"/>
              </a:rPr>
              <a:t>人口数量</a:t>
            </a:r>
            <a:r>
              <a:rPr lang="en-US" altLang="zh-CN" smtClean="0">
                <a:ea typeface="宋体" panose="02010600030101010101" pitchFamily="2" charset="-122"/>
                <a:cs typeface="Times New Roman" panose="02020603050405020304" pitchFamily="18" charset="0"/>
              </a:rPr>
              <a:t>  </a:t>
            </a:r>
            <a:r>
              <a:rPr lang="zh-CN" altLang="zh-CN" smtClean="0">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人均资源消费量</a:t>
            </a:r>
            <a:r>
              <a:rPr lang="zh-CN" altLang="zh-CN" smtClean="0">
                <a:solidFill>
                  <a:srgbClr val="000000"/>
                </a:solidFill>
                <a:ea typeface="宋体" panose="02010600030101010101" pitchFamily="2" charset="-122"/>
                <a:cs typeface="Times New Roman" panose="02020603050405020304" pitchFamily="18" charset="0"/>
              </a:rPr>
              <a:t>和</a:t>
            </a:r>
            <a:r>
              <a:rPr lang="en-US" altLang="zh-CN" smtClean="0">
                <a:ea typeface="宋体" panose="02010600030101010101" pitchFamily="2" charset="-122"/>
                <a:cs typeface="Times New Roman" panose="02020603050405020304" pitchFamily="18" charset="0"/>
              </a:rPr>
              <a:t>  </a:t>
            </a:r>
            <a:r>
              <a:rPr lang="zh-CN" altLang="zh-CN" smtClean="0">
                <a:ea typeface="楷体" panose="02010609060101010101" pitchFamily="49" charset="-122"/>
                <a:cs typeface="Times New Roman" panose="02020603050405020304" pitchFamily="18" charset="0"/>
              </a:rPr>
              <a:t>技术水平</a:t>
            </a:r>
            <a:r>
              <a:rPr lang="en-US" altLang="zh-CN" smtClean="0">
                <a:ea typeface="宋体" panose="02010600030101010101" pitchFamily="2" charset="-122"/>
                <a:cs typeface="Times New Roman" panose="02020603050405020304" pitchFamily="18" charset="0"/>
              </a:rPr>
              <a:t>  </a:t>
            </a:r>
            <a:r>
              <a:rPr lang="zh-CN" altLang="zh-CN" smtClean="0">
                <a:solidFill>
                  <a:srgbClr val="000000"/>
                </a:solidFill>
                <a:ea typeface="宋体" panose="02010600030101010101" pitchFamily="2" charset="-122"/>
                <a:cs typeface="Times New Roman" panose="02020603050405020304" pitchFamily="18" charset="0"/>
              </a:rPr>
              <a:t>。</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关系。</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smtClean="0">
                <a:solidFill>
                  <a:srgbClr val="000000"/>
                </a:solidFill>
                <a:latin typeface="NEU-BZ-S92"/>
                <a:ea typeface="宋体" panose="02010600030101010101" pitchFamily="2" charset="-122"/>
                <a:cs typeface="宋体" panose="02010600030101010101" pitchFamily="2" charset="-122"/>
              </a:rPr>
              <a:t>①</a:t>
            </a:r>
            <a:r>
              <a:rPr lang="en-US" altLang="zh-CN" smtClean="0">
                <a:ea typeface="宋体" panose="02010600030101010101" pitchFamily="2" charset="-122"/>
                <a:cs typeface="Times New Roman" panose="02020603050405020304" pitchFamily="18" charset="0"/>
              </a:rPr>
              <a:t> </a:t>
            </a:r>
            <a:r>
              <a:rPr lang="zh-CN" altLang="zh-CN" smtClean="0">
                <a:ea typeface="楷体" panose="02010609060101010101" pitchFamily="49" charset="-122"/>
                <a:cs typeface="Times New Roman" panose="02020603050405020304" pitchFamily="18" charset="0"/>
              </a:rPr>
              <a:t>人口数量</a:t>
            </a:r>
            <a:r>
              <a:rPr lang="en-US" altLang="zh-CN" smtClean="0">
                <a:ea typeface="宋体" panose="02010600030101010101" pitchFamily="2" charset="-122"/>
                <a:cs typeface="Times New Roman" panose="02020603050405020304" pitchFamily="18" charset="0"/>
              </a:rPr>
              <a:t> </a:t>
            </a:r>
            <a:r>
              <a:rPr lang="zh-CN" altLang="zh-CN" smtClean="0">
                <a:solidFill>
                  <a:srgbClr val="000000"/>
                </a:solidFill>
                <a:ea typeface="宋体" panose="02010600030101010101" pitchFamily="2" charset="-122"/>
                <a:cs typeface="Times New Roman" panose="02020603050405020304" pitchFamily="18" charset="0"/>
              </a:rPr>
              <a:t>增加</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所需要的自然资源数量</a:t>
            </a:r>
            <a:r>
              <a:rPr lang="zh-CN" altLang="zh-CN" smtClean="0">
                <a:solidFill>
                  <a:srgbClr val="000000"/>
                </a:solidFill>
                <a:ea typeface="宋体" panose="02010600030101010101" pitchFamily="2" charset="-122"/>
                <a:cs typeface="Times New Roman" panose="02020603050405020304" pitchFamily="18" charset="0"/>
              </a:rPr>
              <a:t>和</a:t>
            </a:r>
            <a:r>
              <a:rPr lang="en-US" altLang="zh-CN" smtClean="0">
                <a:ea typeface="宋体" panose="02010600030101010101" pitchFamily="2" charset="-122"/>
                <a:cs typeface="Times New Roman" panose="02020603050405020304" pitchFamily="18" charset="0"/>
              </a:rPr>
              <a:t> </a:t>
            </a:r>
            <a:r>
              <a:rPr lang="zh-CN" altLang="zh-CN" smtClean="0">
                <a:ea typeface="楷体" panose="02010609060101010101" pitchFamily="49" charset="-122"/>
                <a:cs typeface="Times New Roman" panose="02020603050405020304" pitchFamily="18" charset="0"/>
              </a:rPr>
              <a:t>排放</a:t>
            </a:r>
            <a:r>
              <a:rPr lang="zh-CN" altLang="zh-CN">
                <a:ea typeface="楷体" panose="02010609060101010101" pitchFamily="49" charset="-122"/>
                <a:cs typeface="Times New Roman" panose="02020603050405020304" pitchFamily="18" charset="0"/>
              </a:rPr>
              <a:t>的废弃物</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数量也会增加。</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a:solidFill>
                  <a:srgbClr val="000000"/>
                </a:solidFill>
                <a:latin typeface="NEU-BZ-S92"/>
                <a:ea typeface="宋体" panose="02010600030101010101" pitchFamily="2" charset="-122"/>
                <a:cs typeface="宋体" panose="02010600030101010101" pitchFamily="2" charset="-122"/>
              </a:rPr>
              <a:t>②</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人均资源消费量</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越高</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对环境的影响越大。</a:t>
            </a:r>
            <a:r>
              <a:rPr lang="zh-CN" altLang="zh-CN" smtClean="0">
                <a:solidFill>
                  <a:srgbClr val="000000"/>
                </a:solidFill>
                <a:ea typeface="宋体" panose="02010600030101010101" pitchFamily="2" charset="-122"/>
                <a:cs typeface="Times New Roman" panose="02020603050405020304" pitchFamily="18" charset="0"/>
              </a:rPr>
              <a:t>由于</a:t>
            </a:r>
            <a:endParaRPr lang="en-US" altLang="zh-CN" smtClean="0">
              <a:solidFill>
                <a:srgbClr val="000000"/>
              </a:solidFill>
              <a:ea typeface="宋体" panose="02010600030101010101" pitchFamily="2" charset="-122"/>
              <a:cs typeface="Times New Roman" panose="02020603050405020304" pitchFamily="18" charset="0"/>
            </a:endParaRPr>
          </a:p>
          <a:p>
            <a:pPr>
              <a:lnSpc>
                <a:spcPct val="120000"/>
              </a:lnSpc>
              <a:spcAft>
                <a:spcPct val="0"/>
              </a:spcAft>
              <a:tabLst>
                <a:tab pos="1188085"/>
                <a:tab pos="2163445"/>
                <a:tab pos="3142615"/>
                <a:tab pos="4190365"/>
              </a:tabLst>
            </a:pP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经济发展</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水平的不同</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人均资源消费量具有显著</a:t>
            </a:r>
            <a:r>
              <a:rPr lang="zh-CN" altLang="zh-CN" smtClean="0">
                <a:solidFill>
                  <a:srgbClr val="000000"/>
                </a:solidFill>
                <a:ea typeface="宋体" panose="02010600030101010101" pitchFamily="2" charset="-122"/>
                <a:cs typeface="Times New Roman" panose="02020603050405020304" pitchFamily="18" charset="0"/>
              </a:rPr>
              <a:t>的</a:t>
            </a:r>
            <a:endParaRPr lang="en-US" altLang="zh-CN" smtClean="0">
              <a:solidFill>
                <a:srgbClr val="000000"/>
              </a:solidFill>
              <a:ea typeface="宋体" panose="02010600030101010101" pitchFamily="2" charset="-122"/>
              <a:cs typeface="Times New Roman" panose="02020603050405020304" pitchFamily="18" charset="0"/>
            </a:endParaRPr>
          </a:p>
          <a:p>
            <a:pPr>
              <a:lnSpc>
                <a:spcPct val="120000"/>
              </a:lnSpc>
              <a:spcAft>
                <a:spcPct val="0"/>
              </a:spcAft>
              <a:tabLst>
                <a:tab pos="1188085"/>
                <a:tab pos="2163445"/>
                <a:tab pos="3142615"/>
                <a:tab pos="4190365"/>
              </a:tabLst>
            </a:pP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区域差异</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sp>
        <p:nvSpPr>
          <p:cNvPr id="4" name="矩形 3"/>
          <p:cNvSpPr/>
          <p:nvPr/>
        </p:nvSpPr>
        <p:spPr>
          <a:xfrm>
            <a:off x="2977880" y="1583752"/>
            <a:ext cx="2015712"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5" name="直接连接符 4"/>
          <p:cNvCxnSpPr/>
          <p:nvPr/>
        </p:nvCxnSpPr>
        <p:spPr>
          <a:xfrm>
            <a:off x="2973991" y="2047850"/>
            <a:ext cx="2013430" cy="0"/>
          </a:xfrm>
          <a:prstGeom prst="line">
            <a:avLst/>
          </a:prstGeom>
        </p:spPr>
        <p:style>
          <a:lnRef idx="2">
            <a:schemeClr val="dk1"/>
          </a:lnRef>
          <a:fillRef idx="0">
            <a:schemeClr val="dk1"/>
          </a:fillRef>
          <a:effectRef idx="1">
            <a:schemeClr val="dk1"/>
          </a:effectRef>
          <a:fontRef idx="minor">
            <a:schemeClr val="tx1"/>
          </a:fontRef>
        </p:style>
      </p:cxnSp>
      <p:sp>
        <p:nvSpPr>
          <p:cNvPr id="6" name="矩形 5"/>
          <p:cNvSpPr/>
          <p:nvPr/>
        </p:nvSpPr>
        <p:spPr>
          <a:xfrm>
            <a:off x="8673256" y="1584356"/>
            <a:ext cx="2015712"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7" name="直接连接符 6"/>
          <p:cNvCxnSpPr/>
          <p:nvPr/>
        </p:nvCxnSpPr>
        <p:spPr>
          <a:xfrm>
            <a:off x="8669367" y="2048454"/>
            <a:ext cx="2013430" cy="0"/>
          </a:xfrm>
          <a:prstGeom prst="line">
            <a:avLst/>
          </a:prstGeom>
        </p:spPr>
        <p:style>
          <a:lnRef idx="2">
            <a:schemeClr val="dk1"/>
          </a:lnRef>
          <a:fillRef idx="0">
            <a:schemeClr val="dk1"/>
          </a:fillRef>
          <a:effectRef idx="1">
            <a:schemeClr val="dk1"/>
          </a:effectRef>
          <a:fontRef idx="minor">
            <a:schemeClr val="tx1"/>
          </a:fontRef>
        </p:style>
      </p:cxnSp>
      <p:sp>
        <p:nvSpPr>
          <p:cNvPr id="8" name="矩形 7"/>
          <p:cNvSpPr/>
          <p:nvPr/>
        </p:nvSpPr>
        <p:spPr>
          <a:xfrm>
            <a:off x="1225473" y="2765356"/>
            <a:ext cx="1665877"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9" name="直接连接符 8"/>
          <p:cNvCxnSpPr/>
          <p:nvPr/>
        </p:nvCxnSpPr>
        <p:spPr>
          <a:xfrm>
            <a:off x="1221385" y="3229454"/>
            <a:ext cx="1663992" cy="0"/>
          </a:xfrm>
          <a:prstGeom prst="line">
            <a:avLst/>
          </a:prstGeom>
        </p:spPr>
        <p:style>
          <a:lnRef idx="2">
            <a:schemeClr val="dk1"/>
          </a:lnRef>
          <a:fillRef idx="0">
            <a:schemeClr val="dk1"/>
          </a:fillRef>
          <a:effectRef idx="1">
            <a:schemeClr val="dk1"/>
          </a:effectRef>
          <a:fontRef idx="minor">
            <a:schemeClr val="tx1"/>
          </a:fontRef>
        </p:style>
      </p:cxnSp>
      <p:sp>
        <p:nvSpPr>
          <p:cNvPr id="10" name="矩形 9"/>
          <p:cNvSpPr/>
          <p:nvPr/>
        </p:nvSpPr>
        <p:spPr>
          <a:xfrm>
            <a:off x="8425333" y="2764380"/>
            <a:ext cx="2592288"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11" name="直接连接符 10"/>
          <p:cNvCxnSpPr/>
          <p:nvPr/>
        </p:nvCxnSpPr>
        <p:spPr>
          <a:xfrm>
            <a:off x="8421245" y="3228478"/>
            <a:ext cx="2589354" cy="0"/>
          </a:xfrm>
          <a:prstGeom prst="line">
            <a:avLst/>
          </a:prstGeom>
        </p:spPr>
        <p:style>
          <a:lnRef idx="2">
            <a:schemeClr val="dk1"/>
          </a:lnRef>
          <a:fillRef idx="0">
            <a:schemeClr val="dk1"/>
          </a:fillRef>
          <a:effectRef idx="1">
            <a:schemeClr val="dk1"/>
          </a:effectRef>
          <a:fontRef idx="minor">
            <a:schemeClr val="tx1"/>
          </a:fontRef>
        </p:style>
      </p:cxnSp>
      <p:sp>
        <p:nvSpPr>
          <p:cNvPr id="13" name="矩形 12"/>
          <p:cNvSpPr/>
          <p:nvPr/>
        </p:nvSpPr>
        <p:spPr>
          <a:xfrm>
            <a:off x="1221385" y="3928117"/>
            <a:ext cx="3459532"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14" name="直接连接符 13"/>
          <p:cNvCxnSpPr/>
          <p:nvPr/>
        </p:nvCxnSpPr>
        <p:spPr>
          <a:xfrm>
            <a:off x="1217297" y="4392215"/>
            <a:ext cx="3455616" cy="0"/>
          </a:xfrm>
          <a:prstGeom prst="line">
            <a:avLst/>
          </a:prstGeom>
        </p:spPr>
        <p:style>
          <a:lnRef idx="2">
            <a:schemeClr val="dk1"/>
          </a:lnRef>
          <a:fillRef idx="0">
            <a:schemeClr val="dk1"/>
          </a:fillRef>
          <a:effectRef idx="1">
            <a:schemeClr val="dk1"/>
          </a:effectRef>
          <a:fontRef idx="minor">
            <a:schemeClr val="tx1"/>
          </a:fontRef>
        </p:style>
      </p:cxnSp>
      <p:sp>
        <p:nvSpPr>
          <p:cNvPr id="16" name="矩形 15"/>
          <p:cNvSpPr/>
          <p:nvPr/>
        </p:nvSpPr>
        <p:spPr>
          <a:xfrm>
            <a:off x="519418" y="4514814"/>
            <a:ext cx="2217283"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17" name="直接连接符 16"/>
          <p:cNvCxnSpPr/>
          <p:nvPr/>
        </p:nvCxnSpPr>
        <p:spPr>
          <a:xfrm>
            <a:off x="515643" y="4978912"/>
            <a:ext cx="2214773" cy="0"/>
          </a:xfrm>
          <a:prstGeom prst="line">
            <a:avLst/>
          </a:prstGeom>
        </p:spPr>
        <p:style>
          <a:lnRef idx="2">
            <a:schemeClr val="dk1"/>
          </a:lnRef>
          <a:fillRef idx="0">
            <a:schemeClr val="dk1"/>
          </a:fillRef>
          <a:effectRef idx="1">
            <a:schemeClr val="dk1"/>
          </a:effectRef>
          <a:fontRef idx="minor">
            <a:schemeClr val="tx1"/>
          </a:fontRef>
        </p:style>
      </p:cxnSp>
      <p:sp>
        <p:nvSpPr>
          <p:cNvPr id="18" name="矩形 17"/>
          <p:cNvSpPr/>
          <p:nvPr/>
        </p:nvSpPr>
        <p:spPr>
          <a:xfrm>
            <a:off x="448106" y="5100399"/>
            <a:ext cx="2439011"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19" name="直接连接符 18"/>
          <p:cNvCxnSpPr/>
          <p:nvPr/>
        </p:nvCxnSpPr>
        <p:spPr>
          <a:xfrm>
            <a:off x="444456" y="5564497"/>
            <a:ext cx="2436250" cy="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151486477"/>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4" presetClass="exit" presetSubtype="10" dur="500" fill="hold" grpId="0" nodeType="clickEffect">
                                  <p:stCondLst>
                                    <p:cond delay="0"/>
                                  </p:stCondLst>
                                  <p:childTnLst>
                                    <p:animEffect transition="out" filter="randombar(horizontal)">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14" presetClass="exit" presetSubtype="10" dur="500" fill="hold" grpId="0" nodeType="clickEffect">
                                  <p:stCondLst>
                                    <p:cond delay="0"/>
                                  </p:stCondLst>
                                  <p:childTnLst>
                                    <p:animEffect transition="out" filter="randombar(horizontal)">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p:stCondLst>
                              <p:cond delay="0"/>
                            </p:stCondLst>
                            <p:childTnLst>
                              <p:par>
                                <p:cTn id="20" presetID="14" presetClass="exit" presetSubtype="10" dur="500" fill="hold" grpId="0"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p:stCondLst>
                              <p:cond delay="0"/>
                            </p:stCondLst>
                            <p:childTnLst>
                              <p:par>
                                <p:cTn id="25" presetID="14" presetClass="exit" presetSubtype="10" dur="500" fill="hold" grpId="0" nodeType="clickEffect">
                                  <p:stCondLst>
                                    <p:cond delay="0"/>
                                  </p:stCondLst>
                                  <p:childTnLst>
                                    <p:animEffect transition="out" filter="randombar(horizontal)">
                                      <p:cBhvr>
                                        <p:cTn id="26" dur="500"/>
                                        <p:tgtEl>
                                          <p:spTgt spid="13"/>
                                        </p:tgtEl>
                                      </p:cBhvr>
                                    </p:animEffect>
                                    <p:set>
                                      <p:cBhvr>
                                        <p:cTn id="27" dur="1" fill="hold">
                                          <p:stCondLst>
                                            <p:cond delay="499"/>
                                          </p:stCondLst>
                                        </p:cTn>
                                        <p:tgtEl>
                                          <p:spTgt spid="13"/>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p:stCondLst>
                              <p:cond delay="0"/>
                            </p:stCondLst>
                            <p:childTnLst>
                              <p:par>
                                <p:cTn id="30" presetID="14" presetClass="exit" presetSubtype="10" dur="500" fill="hold" grpId="0" nodeType="clickEffect">
                                  <p:stCondLst>
                                    <p:cond delay="0"/>
                                  </p:stCondLst>
                                  <p:childTnLst>
                                    <p:animEffect transition="out" filter="randombar(horizontal)">
                                      <p:cBhvr>
                                        <p:cTn id="31" dur="500"/>
                                        <p:tgtEl>
                                          <p:spTgt spid="16"/>
                                        </p:tgtEl>
                                      </p:cBhvr>
                                    </p:animEffect>
                                    <p:set>
                                      <p:cBhvr>
                                        <p:cTn id="32" dur="1" fill="hold">
                                          <p:stCondLst>
                                            <p:cond delay="499"/>
                                          </p:stCondLst>
                                        </p:cTn>
                                        <p:tgtEl>
                                          <p:spTgt spid="16"/>
                                        </p:tgtEl>
                                        <p:attrNameLst>
                                          <p:attrName>style.visibility</p:attrName>
                                        </p:attrNameLst>
                                      </p:cBhvr>
                                      <p:to>
                                        <p:strVal val="hidden"/>
                                      </p:to>
                                    </p:set>
                                  </p:childTnLst>
                                </p:cTn>
                              </p:par>
                            </p:childTnLst>
                          </p:cTn>
                        </p:par>
                      </p:childTnLst>
                    </p:cTn>
                  </p:par>
                  <p:par>
                    <p:cTn id="33" fill="hold" nodeType="clickPar">
                      <p:stCondLst>
                        <p:cond delay="indefinite"/>
                      </p:stCondLst>
                      <p:childTnLst>
                        <p:par>
                          <p:cTn id="34" fill="hold">
                            <p:stCondLst>
                              <p:cond delay="0"/>
                            </p:stCondLst>
                            <p:childTnLst>
                              <p:par>
                                <p:cTn id="35" presetID="14" presetClass="exit" presetSubtype="10" dur="500" fill="hold" grpId="0" nodeType="clickEffect">
                                  <p:stCondLst>
                                    <p:cond delay="0"/>
                                  </p:stCondLst>
                                  <p:childTnLst>
                                    <p:animEffect transition="out" filter="randombar(horizontal)">
                                      <p:cBhvr>
                                        <p:cTn id="36" dur="500"/>
                                        <p:tgtEl>
                                          <p:spTgt spid="18"/>
                                        </p:tgtEl>
                                      </p:cBhvr>
                                    </p:animEffect>
                                    <p:set>
                                      <p:cBhvr>
                                        <p:cTn id="37" dur="1" fill="hold">
                                          <p:stCondLst>
                                            <p:cond delay="499"/>
                                          </p:stCondLst>
                                        </p:cTn>
                                        <p:tgtEl>
                                          <p:spTgt spid="1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10" grpId="0"/>
      <p:bldP spid="13" grpId="0"/>
      <p:bldP spid="16" grpId="0"/>
      <p:bldP spid="18"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a:spLocks noChangeAspect="1"/>
          </p:cNvSpPr>
          <p:nvPr/>
        </p:nvSpPr>
        <p:spPr>
          <a:xfrm>
            <a:off x="361950" y="791815"/>
            <a:ext cx="10807700" cy="2399503"/>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indent="266700">
              <a:lnSpc>
                <a:spcPct val="120000"/>
              </a:lnSpc>
              <a:spcAft>
                <a:spcPct val="0"/>
              </a:spcAft>
              <a:tabLst>
                <a:tab pos="1188085"/>
                <a:tab pos="2163445"/>
                <a:tab pos="3142615"/>
                <a:tab pos="4190365"/>
              </a:tabLst>
            </a:pPr>
            <a:r>
              <a:rPr lang="zh-CN" altLang="zh-CN">
                <a:solidFill>
                  <a:srgbClr val="000000"/>
                </a:solidFill>
                <a:latin typeface="NEU-BZ-S92"/>
                <a:ea typeface="宋体" panose="02010600030101010101" pitchFamily="2" charset="-122"/>
                <a:cs typeface="宋体" panose="02010600030101010101" pitchFamily="2" charset="-122"/>
              </a:rPr>
              <a:t>③</a:t>
            </a:r>
            <a:r>
              <a:rPr lang="zh-CN" altLang="zh-CN">
                <a:solidFill>
                  <a:srgbClr val="000000"/>
                </a:solidFill>
                <a:ea typeface="宋体" panose="02010600030101010101" pitchFamily="2" charset="-122"/>
                <a:cs typeface="Times New Roman" panose="02020603050405020304" pitchFamily="18" charset="0"/>
              </a:rPr>
              <a:t>技术进步对环境的影响具有</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两面性</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。技术越发达</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人类对</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自然环境</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影响的程度越大</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人类通过</a:t>
            </a:r>
            <a:r>
              <a:rPr lang="zh-CN" altLang="zh-CN" smtClean="0">
                <a:solidFill>
                  <a:srgbClr val="000000"/>
                </a:solidFill>
                <a:ea typeface="宋体" panose="02010600030101010101" pitchFamily="2" charset="-122"/>
                <a:cs typeface="Times New Roman" panose="02020603050405020304" pitchFamily="18" charset="0"/>
              </a:rPr>
              <a:t>研发</a:t>
            </a:r>
            <a:r>
              <a:rPr lang="en-US" altLang="zh-CN" smtClean="0">
                <a:ea typeface="宋体" panose="02010600030101010101" pitchFamily="2" charset="-122"/>
                <a:cs typeface="Times New Roman" panose="02020603050405020304" pitchFamily="18" charset="0"/>
              </a:rPr>
              <a:t> </a:t>
            </a:r>
            <a:r>
              <a:rPr lang="zh-CN" altLang="zh-CN" smtClean="0">
                <a:ea typeface="楷体" panose="02010609060101010101" pitchFamily="49" charset="-122"/>
                <a:cs typeface="Times New Roman" panose="02020603050405020304" pitchFamily="18" charset="0"/>
              </a:rPr>
              <a:t>环境</a:t>
            </a:r>
            <a:r>
              <a:rPr lang="zh-CN" altLang="zh-CN">
                <a:ea typeface="楷体" panose="02010609060101010101" pitchFamily="49" charset="-122"/>
                <a:cs typeface="Times New Roman" panose="02020603050405020304" pitchFamily="18" charset="0"/>
              </a:rPr>
              <a:t>友好</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技术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能够提高</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资源利用率</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和废弃物处理能力</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降低对自然环境的</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负面</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影响。</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sp>
        <p:nvSpPr>
          <p:cNvPr id="2" name="矩形 1"/>
          <p:cNvSpPr>
            <a:spLocks noChangeAspect="1"/>
          </p:cNvSpPr>
          <p:nvPr/>
        </p:nvSpPr>
        <p:spPr>
          <a:xfrm>
            <a:off x="361950" y="3135168"/>
            <a:ext cx="10807700" cy="2990434"/>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indent="355600">
              <a:lnSpc>
                <a:spcPct val="120000"/>
              </a:lnSpc>
              <a:spcAft>
                <a:spcPct val="0"/>
              </a:spcAft>
              <a:tabLst>
                <a:tab pos="1188085"/>
                <a:tab pos="2163445"/>
                <a:tab pos="3142615"/>
                <a:tab pos="4190365"/>
              </a:tabLst>
            </a:pPr>
            <a:r>
              <a:rPr lang="zh-CN" altLang="zh-CN">
                <a:solidFill>
                  <a:srgbClr val="000000"/>
                </a:solidFill>
                <a:latin typeface="NEU-BZ-S92"/>
                <a:ea typeface="苏新诗柳楷简"/>
                <a:cs typeface="Times New Roman" panose="02020603050405020304" pitchFamily="18" charset="0"/>
              </a:rPr>
              <a:t>微思考</a:t>
            </a: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环境问题与自然灾害的联系与区别是什么</a:t>
            </a:r>
            <a:r>
              <a:rPr lang="en-US" altLang="zh-CN">
                <a:solidFill>
                  <a:srgbClr val="000000"/>
                </a:solidFill>
                <a:ea typeface="宋体" panose="02010600030101010101" pitchFamily="2" charset="-122"/>
                <a:cs typeface="Times New Roman" panose="02020603050405020304" pitchFamily="18" charset="0"/>
              </a:rPr>
              <a:t>?</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a:latin typeface="Arial" pitchFamily="34" charset="0"/>
                <a:cs typeface="Times New Roman" panose="02020603050405020304" pitchFamily="18" charset="0"/>
              </a:rPr>
              <a:t>提示</a:t>
            </a:r>
            <a:r>
              <a:rPr lang="en-US" altLang="zh-CN">
                <a:latin typeface="Arial" pitchFamily="34" charset="0"/>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环境问题和自然灾害都影响人类的生产和生活</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甚至危及人类的生存。自然灾害主要是由自然原因引起的</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而自然原因和人为原因都会引发环境问题</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当前人为原因引发的环境问题尤为严重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部分自然灾害是环境问题的一个方面。</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4" name="矩形 3"/>
          <p:cNvSpPr/>
          <p:nvPr/>
        </p:nvSpPr>
        <p:spPr>
          <a:xfrm>
            <a:off x="6042325" y="853039"/>
            <a:ext cx="2015712"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5" name="直接连接符 4"/>
          <p:cNvCxnSpPr/>
          <p:nvPr/>
        </p:nvCxnSpPr>
        <p:spPr>
          <a:xfrm>
            <a:off x="6038436" y="1317137"/>
            <a:ext cx="2013430" cy="0"/>
          </a:xfrm>
          <a:prstGeom prst="line">
            <a:avLst/>
          </a:prstGeom>
        </p:spPr>
        <p:style>
          <a:lnRef idx="2">
            <a:schemeClr val="dk1"/>
          </a:lnRef>
          <a:fillRef idx="0">
            <a:schemeClr val="dk1"/>
          </a:fillRef>
          <a:effectRef idx="1">
            <a:schemeClr val="dk1"/>
          </a:effectRef>
          <a:fontRef idx="minor">
            <a:schemeClr val="tx1"/>
          </a:fontRef>
        </p:style>
      </p:cxnSp>
      <p:sp>
        <p:nvSpPr>
          <p:cNvPr id="6" name="矩形 5"/>
          <p:cNvSpPr/>
          <p:nvPr/>
        </p:nvSpPr>
        <p:spPr>
          <a:xfrm>
            <a:off x="1364927" y="1439736"/>
            <a:ext cx="2217283"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7" name="直接连接符 6"/>
          <p:cNvCxnSpPr/>
          <p:nvPr/>
        </p:nvCxnSpPr>
        <p:spPr>
          <a:xfrm>
            <a:off x="1361152" y="1903834"/>
            <a:ext cx="2214773" cy="0"/>
          </a:xfrm>
          <a:prstGeom prst="line">
            <a:avLst/>
          </a:prstGeom>
        </p:spPr>
        <p:style>
          <a:lnRef idx="2">
            <a:schemeClr val="dk1"/>
          </a:lnRef>
          <a:fillRef idx="0">
            <a:schemeClr val="dk1"/>
          </a:fillRef>
          <a:effectRef idx="1">
            <a:schemeClr val="dk1"/>
          </a:effectRef>
          <a:fontRef idx="minor">
            <a:schemeClr val="tx1"/>
          </a:fontRef>
        </p:style>
      </p:cxnSp>
      <p:sp>
        <p:nvSpPr>
          <p:cNvPr id="8" name="矩形 7"/>
          <p:cNvSpPr/>
          <p:nvPr/>
        </p:nvSpPr>
        <p:spPr>
          <a:xfrm>
            <a:off x="9228070" y="1439736"/>
            <a:ext cx="1665877"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9" name="直接连接符 8"/>
          <p:cNvCxnSpPr/>
          <p:nvPr/>
        </p:nvCxnSpPr>
        <p:spPr>
          <a:xfrm>
            <a:off x="9223982" y="1903834"/>
            <a:ext cx="1663992" cy="0"/>
          </a:xfrm>
          <a:prstGeom prst="line">
            <a:avLst/>
          </a:prstGeom>
        </p:spPr>
        <p:style>
          <a:lnRef idx="2">
            <a:schemeClr val="dk1"/>
          </a:lnRef>
          <a:fillRef idx="0">
            <a:schemeClr val="dk1"/>
          </a:fillRef>
          <a:effectRef idx="1">
            <a:schemeClr val="dk1"/>
          </a:effectRef>
          <a:fontRef idx="minor">
            <a:schemeClr val="tx1"/>
          </a:fontRef>
        </p:style>
      </p:cxnSp>
      <p:sp>
        <p:nvSpPr>
          <p:cNvPr id="10" name="矩形 9"/>
          <p:cNvSpPr/>
          <p:nvPr/>
        </p:nvSpPr>
        <p:spPr>
          <a:xfrm>
            <a:off x="3123181" y="2044769"/>
            <a:ext cx="2682912"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11" name="直接连接符 10"/>
          <p:cNvCxnSpPr/>
          <p:nvPr/>
        </p:nvCxnSpPr>
        <p:spPr>
          <a:xfrm>
            <a:off x="3119670" y="2508867"/>
            <a:ext cx="2679875" cy="0"/>
          </a:xfrm>
          <a:prstGeom prst="line">
            <a:avLst/>
          </a:prstGeom>
        </p:spPr>
        <p:style>
          <a:lnRef idx="2">
            <a:schemeClr val="dk1"/>
          </a:lnRef>
          <a:fillRef idx="0">
            <a:schemeClr val="dk1"/>
          </a:fillRef>
          <a:effectRef idx="1">
            <a:schemeClr val="dk1"/>
          </a:effectRef>
          <a:fontRef idx="minor">
            <a:schemeClr val="tx1"/>
          </a:fontRef>
        </p:style>
      </p:cxnSp>
      <p:sp>
        <p:nvSpPr>
          <p:cNvPr id="12" name="矩形 11"/>
          <p:cNvSpPr/>
          <p:nvPr/>
        </p:nvSpPr>
        <p:spPr>
          <a:xfrm>
            <a:off x="2107063" y="2621311"/>
            <a:ext cx="1514434"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13" name="直接连接符 12"/>
          <p:cNvCxnSpPr/>
          <p:nvPr/>
        </p:nvCxnSpPr>
        <p:spPr>
          <a:xfrm>
            <a:off x="2102890" y="3085409"/>
            <a:ext cx="1512720" cy="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773233195"/>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4" presetClass="exit" presetSubtype="10" dur="500" fill="hold" grpId="0" nodeType="clickEffect">
                                  <p:stCondLst>
                                    <p:cond delay="0"/>
                                  </p:stCondLst>
                                  <p:childTnLst>
                                    <p:animEffect transition="out" filter="randombar(horizontal)">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14" presetClass="exit" presetSubtype="10" dur="500" fill="hold" grpId="0" nodeType="clickEffect">
                                  <p:stCondLst>
                                    <p:cond delay="0"/>
                                  </p:stCondLst>
                                  <p:childTnLst>
                                    <p:animEffect transition="out" filter="randombar(horizontal)">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p:stCondLst>
                              <p:cond delay="0"/>
                            </p:stCondLst>
                            <p:childTnLst>
                              <p:par>
                                <p:cTn id="20" presetID="14" presetClass="exit" presetSubtype="10" dur="500" fill="hold" grpId="0"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p:stCondLst>
                              <p:cond delay="0"/>
                            </p:stCondLst>
                            <p:childTnLst>
                              <p:par>
                                <p:cTn id="25" presetID="14" presetClass="exit" presetSubtype="10" dur="500" fill="hold" grpId="0" nodeType="clickEffect">
                                  <p:stCondLst>
                                    <p:cond delay="0"/>
                                  </p:stCondLst>
                                  <p:childTnLst>
                                    <p:animEffect transition="out" filter="randombar(horizontal)">
                                      <p:cBhvr>
                                        <p:cTn id="26" dur="500"/>
                                        <p:tgtEl>
                                          <p:spTgt spid="12"/>
                                        </p:tgtEl>
                                      </p:cBhvr>
                                    </p:animEffect>
                                    <p:set>
                                      <p:cBhvr>
                                        <p:cTn id="27" dur="1" fill="hold">
                                          <p:stCondLst>
                                            <p:cond delay="499"/>
                                          </p:stCondLst>
                                        </p:cTn>
                                        <p:tgtEl>
                                          <p:spTgt spid="12"/>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p:stCondLst>
                              <p:cond delay="0"/>
                            </p:stCondLst>
                            <p:childTnLst>
                              <p:par>
                                <p:cTn id="30" presetID="14" presetClass="entr" presetSubtype="10" dur="500" fill="hold" nodeType="clickEffect">
                                  <p:stCondLst>
                                    <p:cond delay="0"/>
                                  </p:stCondLst>
                                  <p:childTnLst>
                                    <p:set>
                                      <p:cBhvr>
                                        <p:cTn id="3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3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10" grpId="0"/>
      <p:bldP spid="1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a:spLocks noChangeAspect="1"/>
          </p:cNvSpPr>
          <p:nvPr/>
        </p:nvSpPr>
        <p:spPr>
          <a:xfrm>
            <a:off x="361950" y="904301"/>
            <a:ext cx="10807700" cy="4910960"/>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indent="304800">
              <a:lnSpc>
                <a:spcPct val="120000"/>
              </a:lnSpc>
              <a:spcAft>
                <a:spcPct val="0"/>
              </a:spcAft>
              <a:tabLst>
                <a:tab pos="1188085"/>
                <a:tab pos="2163445"/>
                <a:tab pos="3142615"/>
                <a:tab pos="4190365"/>
              </a:tabLst>
            </a:pPr>
            <a:r>
              <a:rPr lang="zh-CN" altLang="zh-CN">
                <a:solidFill>
                  <a:srgbClr val="000000"/>
                </a:solidFill>
                <a:latin typeface="Arial" pitchFamily="34" charset="0"/>
                <a:cs typeface="Times New Roman" panose="02020603050405020304" pitchFamily="18" charset="0"/>
              </a:rPr>
              <a:t>二、环境问题的危害</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latin typeface="Arial" pitchFamily="34" charset="0"/>
                <a:cs typeface="Times New Roman" panose="02020603050405020304" pitchFamily="18" charset="0"/>
              </a:rPr>
              <a:t>影响自然环境的服务功能</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自然环境的</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供给服务</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功能下降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使人类难以获得足够的自然资源</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导致自然资源</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稀缺</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甚至枯竭。</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自然环境的调节服务功能失常</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使</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环境污染</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与生态退化加剧</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并增加</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自然灾害</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的风险。</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自然环境的</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文化服务</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功能降低</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会降低人的舒适感、</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审美体验</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等。</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p:cNvSpPr/>
          <p:nvPr/>
        </p:nvSpPr>
        <p:spPr>
          <a:xfrm>
            <a:off x="3227499" y="2141124"/>
            <a:ext cx="2439011"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5" name="直接连接符 4"/>
          <p:cNvCxnSpPr/>
          <p:nvPr/>
        </p:nvCxnSpPr>
        <p:spPr>
          <a:xfrm>
            <a:off x="3223849" y="2605222"/>
            <a:ext cx="2436250" cy="0"/>
          </a:xfrm>
          <a:prstGeom prst="line">
            <a:avLst/>
          </a:prstGeom>
        </p:spPr>
        <p:style>
          <a:lnRef idx="2">
            <a:schemeClr val="dk1"/>
          </a:lnRef>
          <a:fillRef idx="0">
            <a:schemeClr val="dk1"/>
          </a:fillRef>
          <a:effectRef idx="1">
            <a:schemeClr val="dk1"/>
          </a:effectRef>
          <a:fontRef idx="minor">
            <a:schemeClr val="tx1"/>
          </a:fontRef>
        </p:style>
      </p:cxnSp>
      <p:sp>
        <p:nvSpPr>
          <p:cNvPr id="6" name="矩形 5"/>
          <p:cNvSpPr/>
          <p:nvPr/>
        </p:nvSpPr>
        <p:spPr>
          <a:xfrm>
            <a:off x="5521481" y="2714614"/>
            <a:ext cx="1514434"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7" name="直接连接符 6"/>
          <p:cNvCxnSpPr/>
          <p:nvPr/>
        </p:nvCxnSpPr>
        <p:spPr>
          <a:xfrm>
            <a:off x="5517308" y="3178712"/>
            <a:ext cx="1512720" cy="0"/>
          </a:xfrm>
          <a:prstGeom prst="line">
            <a:avLst/>
          </a:prstGeom>
        </p:spPr>
        <p:style>
          <a:lnRef idx="2">
            <a:schemeClr val="dk1"/>
          </a:lnRef>
          <a:fillRef idx="0">
            <a:schemeClr val="dk1"/>
          </a:fillRef>
          <a:effectRef idx="1">
            <a:schemeClr val="dk1"/>
          </a:effectRef>
          <a:fontRef idx="minor">
            <a:schemeClr val="tx1"/>
          </a:fontRef>
        </p:style>
      </p:cxnSp>
      <p:sp>
        <p:nvSpPr>
          <p:cNvPr id="8" name="矩形 7"/>
          <p:cNvSpPr/>
          <p:nvPr/>
        </p:nvSpPr>
        <p:spPr>
          <a:xfrm>
            <a:off x="7065547" y="3312095"/>
            <a:ext cx="2367897"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9" name="直接连接符 8"/>
          <p:cNvCxnSpPr/>
          <p:nvPr/>
        </p:nvCxnSpPr>
        <p:spPr>
          <a:xfrm>
            <a:off x="7061375" y="3776193"/>
            <a:ext cx="2365217" cy="0"/>
          </a:xfrm>
          <a:prstGeom prst="line">
            <a:avLst/>
          </a:prstGeom>
        </p:spPr>
        <p:style>
          <a:lnRef idx="2">
            <a:schemeClr val="dk1"/>
          </a:lnRef>
          <a:fillRef idx="0">
            <a:schemeClr val="dk1"/>
          </a:fillRef>
          <a:effectRef idx="1">
            <a:schemeClr val="dk1"/>
          </a:effectRef>
          <a:fontRef idx="minor">
            <a:schemeClr val="tx1"/>
          </a:fontRef>
        </p:style>
      </p:cxnSp>
      <p:sp>
        <p:nvSpPr>
          <p:cNvPr id="10" name="矩形 9"/>
          <p:cNvSpPr/>
          <p:nvPr/>
        </p:nvSpPr>
        <p:spPr>
          <a:xfrm>
            <a:off x="3456781" y="3895210"/>
            <a:ext cx="2367897"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11" name="直接连接符 10"/>
          <p:cNvCxnSpPr/>
          <p:nvPr/>
        </p:nvCxnSpPr>
        <p:spPr>
          <a:xfrm>
            <a:off x="3452609" y="4359308"/>
            <a:ext cx="2365217" cy="0"/>
          </a:xfrm>
          <a:prstGeom prst="line">
            <a:avLst/>
          </a:prstGeom>
        </p:spPr>
        <p:style>
          <a:lnRef idx="2">
            <a:schemeClr val="dk1"/>
          </a:lnRef>
          <a:fillRef idx="0">
            <a:schemeClr val="dk1"/>
          </a:fillRef>
          <a:effectRef idx="1">
            <a:schemeClr val="dk1"/>
          </a:effectRef>
          <a:fontRef idx="minor">
            <a:schemeClr val="tx1"/>
          </a:fontRef>
        </p:style>
      </p:cxnSp>
      <p:sp>
        <p:nvSpPr>
          <p:cNvPr id="12" name="矩形 11"/>
          <p:cNvSpPr/>
          <p:nvPr/>
        </p:nvSpPr>
        <p:spPr>
          <a:xfrm>
            <a:off x="3287980" y="4479332"/>
            <a:ext cx="2367897"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13" name="直接连接符 12"/>
          <p:cNvCxnSpPr/>
          <p:nvPr/>
        </p:nvCxnSpPr>
        <p:spPr>
          <a:xfrm>
            <a:off x="3283808" y="4943430"/>
            <a:ext cx="2365217" cy="0"/>
          </a:xfrm>
          <a:prstGeom prst="line">
            <a:avLst/>
          </a:prstGeom>
        </p:spPr>
        <p:style>
          <a:lnRef idx="2">
            <a:schemeClr val="dk1"/>
          </a:lnRef>
          <a:fillRef idx="0">
            <a:schemeClr val="dk1"/>
          </a:fillRef>
          <a:effectRef idx="1">
            <a:schemeClr val="dk1"/>
          </a:effectRef>
          <a:fontRef idx="minor">
            <a:schemeClr val="tx1"/>
          </a:fontRef>
        </p:style>
      </p:cxnSp>
      <p:sp>
        <p:nvSpPr>
          <p:cNvPr id="14" name="矩形 13"/>
          <p:cNvSpPr/>
          <p:nvPr/>
        </p:nvSpPr>
        <p:spPr>
          <a:xfrm>
            <a:off x="504454" y="5080396"/>
            <a:ext cx="1944216"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15" name="直接连接符 14"/>
          <p:cNvCxnSpPr/>
          <p:nvPr/>
        </p:nvCxnSpPr>
        <p:spPr>
          <a:xfrm>
            <a:off x="500281" y="5544494"/>
            <a:ext cx="1942016" cy="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028222039"/>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4" presetClass="exit" presetSubtype="10" dur="500" fill="hold" grpId="0" nodeType="clickEffect">
                                  <p:stCondLst>
                                    <p:cond delay="0"/>
                                  </p:stCondLst>
                                  <p:childTnLst>
                                    <p:animEffect transition="out" filter="randombar(horizontal)">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14" presetClass="exit" presetSubtype="10" dur="500" fill="hold" grpId="0" nodeType="clickEffect">
                                  <p:stCondLst>
                                    <p:cond delay="0"/>
                                  </p:stCondLst>
                                  <p:childTnLst>
                                    <p:animEffect transition="out" filter="randombar(horizontal)">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p:stCondLst>
                              <p:cond delay="0"/>
                            </p:stCondLst>
                            <p:childTnLst>
                              <p:par>
                                <p:cTn id="20" presetID="14" presetClass="exit" presetSubtype="10" dur="500" fill="hold" grpId="0"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p:stCondLst>
                              <p:cond delay="0"/>
                            </p:stCondLst>
                            <p:childTnLst>
                              <p:par>
                                <p:cTn id="25" presetID="14" presetClass="exit" presetSubtype="10" dur="500" fill="hold" grpId="0" nodeType="clickEffect">
                                  <p:stCondLst>
                                    <p:cond delay="0"/>
                                  </p:stCondLst>
                                  <p:childTnLst>
                                    <p:animEffect transition="out" filter="randombar(horizontal)">
                                      <p:cBhvr>
                                        <p:cTn id="26" dur="500"/>
                                        <p:tgtEl>
                                          <p:spTgt spid="12"/>
                                        </p:tgtEl>
                                      </p:cBhvr>
                                    </p:animEffect>
                                    <p:set>
                                      <p:cBhvr>
                                        <p:cTn id="27" dur="1" fill="hold">
                                          <p:stCondLst>
                                            <p:cond delay="499"/>
                                          </p:stCondLst>
                                        </p:cTn>
                                        <p:tgtEl>
                                          <p:spTgt spid="12"/>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p:stCondLst>
                              <p:cond delay="0"/>
                            </p:stCondLst>
                            <p:childTnLst>
                              <p:par>
                                <p:cTn id="30" presetID="14" presetClass="exit" presetSubtype="10" dur="500" fill="hold" grpId="0" nodeType="clickEffect">
                                  <p:stCondLst>
                                    <p:cond delay="0"/>
                                  </p:stCondLst>
                                  <p:childTnLst>
                                    <p:animEffect transition="out" filter="randombar(horizontal)">
                                      <p:cBhvr>
                                        <p:cTn id="31" dur="500"/>
                                        <p:tgtEl>
                                          <p:spTgt spid="14"/>
                                        </p:tgtEl>
                                      </p:cBhvr>
                                    </p:animEffect>
                                    <p:set>
                                      <p:cBhvr>
                                        <p:cTn id="32" dur="1" fill="hold">
                                          <p:stCondLst>
                                            <p:cond delay="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8" grpId="0"/>
      <p:bldP spid="10" grpId="0"/>
      <p:bldP spid="12" grpId="0"/>
      <p:bldP spid="14"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a:spLocks noChangeAspect="1"/>
          </p:cNvSpPr>
          <p:nvPr/>
        </p:nvSpPr>
        <p:spPr>
          <a:xfrm>
            <a:off x="361950" y="755739"/>
            <a:ext cx="10807700" cy="5354158"/>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indent="26797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latin typeface="Arial" pitchFamily="34" charset="0"/>
                <a:cs typeface="Times New Roman" panose="02020603050405020304" pitchFamily="18" charset="0"/>
              </a:rPr>
              <a:t>影响生活质量</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latin typeface="Arial" pitchFamily="34" charset="0"/>
                <a:cs typeface="Times New Roman" panose="02020603050405020304" pitchFamily="18" charset="0"/>
              </a:rPr>
              <a:t>危害人类健康</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a:solidFill>
                  <a:srgbClr val="000000"/>
                </a:solidFill>
                <a:ea typeface="宋体" panose="02010600030101010101" pitchFamily="2" charset="-122"/>
                <a:cs typeface="Times New Roman" panose="02020603050405020304" pitchFamily="18" charset="0"/>
              </a:rPr>
              <a:t>大气、</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水</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、固体废弃物和噪声等污染</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会直接损害人的</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生活质量</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和健康。</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latin typeface="Arial" pitchFamily="34" charset="0"/>
                <a:cs typeface="Times New Roman" panose="02020603050405020304" pitchFamily="18" charset="0"/>
              </a:rPr>
              <a:t>环境问题制约社会经济发展</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a:solidFill>
                  <a:srgbClr val="000000"/>
                </a:solidFill>
                <a:ea typeface="宋体" panose="02010600030101010101" pitchFamily="2" charset="-122"/>
                <a:cs typeface="Times New Roman" panose="02020603050405020304" pitchFamily="18" charset="0"/>
              </a:rPr>
              <a:t>环境问题不仅直接造成</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生命财产</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的损失</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也对自然环境的服务功能造成损害</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进而制约</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社会经济</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发展。</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355600">
              <a:lnSpc>
                <a:spcPct val="120000"/>
              </a:lnSpc>
              <a:spcAft>
                <a:spcPct val="0"/>
              </a:spcAft>
              <a:tabLst>
                <a:tab pos="1188085"/>
                <a:tab pos="2163445"/>
                <a:tab pos="3142615"/>
                <a:tab pos="4190365"/>
              </a:tabLst>
            </a:pPr>
            <a:r>
              <a:rPr lang="zh-CN" altLang="zh-CN">
                <a:solidFill>
                  <a:srgbClr val="000000"/>
                </a:solidFill>
                <a:latin typeface="NEU-BZ-S92"/>
                <a:ea typeface="苏新诗柳楷简"/>
                <a:cs typeface="Times New Roman" panose="02020603050405020304" pitchFamily="18" charset="0"/>
              </a:rPr>
              <a:t>微思考</a:t>
            </a: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企业应如何避免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先污染、后治理</a:t>
            </a:r>
            <a:r>
              <a:rPr lang="en-US" altLang="zh-CN">
                <a:solidFill>
                  <a:srgbClr val="000000"/>
                </a:solidFill>
                <a:ea typeface="宋体" panose="02010600030101010101" pitchFamily="2" charset="-122"/>
                <a:cs typeface="Times New Roman" panose="02020603050405020304" pitchFamily="18" charset="0"/>
              </a:rPr>
              <a:t>”?</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a:latin typeface="Arial" pitchFamily="34" charset="0"/>
                <a:cs typeface="Times New Roman" panose="02020603050405020304" pitchFamily="18" charset="0"/>
              </a:rPr>
              <a:t>提示</a:t>
            </a:r>
            <a:r>
              <a:rPr lang="en-US" altLang="zh-CN">
                <a:latin typeface="Arial" pitchFamily="34" charset="0"/>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实行清洁生产或发展循环经济</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对废弃物进行无害化处理</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利用清洁能源</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加大技术投入。</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4" name="矩形 3"/>
          <p:cNvSpPr/>
          <p:nvPr/>
        </p:nvSpPr>
        <p:spPr>
          <a:xfrm>
            <a:off x="1860007" y="1399778"/>
            <a:ext cx="1251598"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5" name="直接连接符 4"/>
          <p:cNvCxnSpPr/>
          <p:nvPr/>
        </p:nvCxnSpPr>
        <p:spPr>
          <a:xfrm>
            <a:off x="1855685" y="1863876"/>
            <a:ext cx="1250182" cy="0"/>
          </a:xfrm>
          <a:prstGeom prst="line">
            <a:avLst/>
          </a:prstGeom>
        </p:spPr>
        <p:style>
          <a:lnRef idx="2">
            <a:schemeClr val="dk1"/>
          </a:lnRef>
          <a:fillRef idx="0">
            <a:schemeClr val="dk1"/>
          </a:fillRef>
          <a:effectRef idx="1">
            <a:schemeClr val="dk1"/>
          </a:effectRef>
          <a:fontRef idx="minor">
            <a:schemeClr val="tx1"/>
          </a:fontRef>
        </p:style>
      </p:cxnSp>
      <p:sp>
        <p:nvSpPr>
          <p:cNvPr id="6" name="矩形 5"/>
          <p:cNvSpPr/>
          <p:nvPr/>
        </p:nvSpPr>
        <p:spPr>
          <a:xfrm>
            <a:off x="389769" y="1997108"/>
            <a:ext cx="2058900"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7" name="直接连接符 6"/>
          <p:cNvCxnSpPr/>
          <p:nvPr/>
        </p:nvCxnSpPr>
        <p:spPr>
          <a:xfrm>
            <a:off x="385447" y="2461206"/>
            <a:ext cx="2056571" cy="0"/>
          </a:xfrm>
          <a:prstGeom prst="line">
            <a:avLst/>
          </a:prstGeom>
        </p:spPr>
        <p:style>
          <a:lnRef idx="2">
            <a:schemeClr val="dk1"/>
          </a:lnRef>
          <a:fillRef idx="0">
            <a:schemeClr val="dk1"/>
          </a:fillRef>
          <a:effectRef idx="1">
            <a:schemeClr val="dk1"/>
          </a:effectRef>
          <a:fontRef idx="minor">
            <a:schemeClr val="tx1"/>
          </a:fontRef>
        </p:style>
      </p:cxnSp>
      <p:sp>
        <p:nvSpPr>
          <p:cNvPr id="8" name="矩形 7"/>
          <p:cNvSpPr/>
          <p:nvPr/>
        </p:nvSpPr>
        <p:spPr>
          <a:xfrm>
            <a:off x="4908536" y="3157446"/>
            <a:ext cx="2264790"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9" name="直接连接符 8"/>
          <p:cNvCxnSpPr/>
          <p:nvPr/>
        </p:nvCxnSpPr>
        <p:spPr>
          <a:xfrm>
            <a:off x="4904330" y="3621544"/>
            <a:ext cx="2262228" cy="0"/>
          </a:xfrm>
          <a:prstGeom prst="line">
            <a:avLst/>
          </a:prstGeom>
        </p:spPr>
        <p:style>
          <a:lnRef idx="2">
            <a:schemeClr val="dk1"/>
          </a:lnRef>
          <a:fillRef idx="0">
            <a:schemeClr val="dk1"/>
          </a:fillRef>
          <a:effectRef idx="1">
            <a:schemeClr val="dk1"/>
          </a:effectRef>
          <a:fontRef idx="minor">
            <a:schemeClr val="tx1"/>
          </a:fontRef>
        </p:style>
      </p:cxnSp>
      <p:sp>
        <p:nvSpPr>
          <p:cNvPr id="10" name="矩形 9"/>
          <p:cNvSpPr/>
          <p:nvPr/>
        </p:nvSpPr>
        <p:spPr>
          <a:xfrm>
            <a:off x="5960001" y="3733510"/>
            <a:ext cx="2264790"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9060101010101" pitchFamily="49" charset="-122"/>
                <a:cs typeface="+mn-cs"/>
              </a:defRPr>
            </a:lvl9pPr>
          </a:lstStyle>
          <a:p>
            <a:pPr algn="ctr"/>
            <a:endParaRPr lang="zh-CN" altLang="en-US"/>
          </a:p>
        </p:txBody>
      </p:sp>
      <p:cxnSp>
        <p:nvCxnSpPr>
          <p:cNvPr id="11" name="直接连接符 10"/>
          <p:cNvCxnSpPr/>
          <p:nvPr/>
        </p:nvCxnSpPr>
        <p:spPr>
          <a:xfrm>
            <a:off x="5955795" y="4197608"/>
            <a:ext cx="2262228" cy="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428489673"/>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4" presetClass="exit" presetSubtype="10" dur="500" fill="hold" grpId="0" nodeType="clickEffect">
                                  <p:stCondLst>
                                    <p:cond delay="0"/>
                                  </p:stCondLst>
                                  <p:childTnLst>
                                    <p:animEffect transition="out" filter="randombar(horizontal)">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14" presetClass="exit" presetSubtype="10" dur="500" fill="hold" grpId="0" nodeType="clickEffect">
                                  <p:stCondLst>
                                    <p:cond delay="0"/>
                                  </p:stCondLst>
                                  <p:childTnLst>
                                    <p:animEffect transition="out" filter="randombar(horizontal)">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p:stCondLst>
                              <p:cond delay="0"/>
                            </p:stCondLst>
                            <p:childTnLst>
                              <p:par>
                                <p:cTn id="20" presetID="14" presetClass="exit" presetSubtype="10" dur="500" fill="hold" grpId="0"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p:stCondLst>
                              <p:cond delay="0"/>
                            </p:stCondLst>
                            <p:childTnLst>
                              <p:par>
                                <p:cTn id="25" presetID="14" presetClass="entr" presetSubtype="10" dur="50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10"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圆角矩形 1"/>
          <p:cNvSpPr/>
          <p:nvPr/>
        </p:nvSpPr>
        <p:spPr>
          <a:xfrm>
            <a:off x="1515838" y="1162365"/>
            <a:ext cx="8706422" cy="504056"/>
          </a:xfrm>
          <a:prstGeom prst="roundRect">
            <a:avLst/>
          </a:prstGeom>
          <a:solidFill>
            <a:srgbClr val="FF66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2"/>
          </a:lnRef>
          <a:fillRef idx="2">
            <a:schemeClr val="accent2"/>
          </a:fillRef>
          <a:effectRef idx="1">
            <a:schemeClr val="accent2"/>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906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906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906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906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9060101010101" pitchFamily="49" charset="-122"/>
                <a:cs typeface="+mn-cs"/>
              </a:defRPr>
            </a:lvl9pPr>
          </a:lstStyle>
          <a:p>
            <a:pPr algn="ctr"/>
            <a:r>
              <a:rPr lang="zh-CN" altLang="zh-CN"/>
              <a:t>一</a:t>
            </a:r>
            <a:r>
              <a:rPr lang="en-US" altLang="zh-CN"/>
              <a:t>  </a:t>
            </a:r>
            <a:r>
              <a:rPr lang="zh-CN" altLang="zh-CN"/>
              <a:t>环境问题的类型及原因</a:t>
            </a:r>
            <a:endParaRPr lang="zh-CN" altLang="en-US"/>
          </a:p>
        </p:txBody>
      </p:sp>
      <p:sp>
        <p:nvSpPr>
          <p:cNvPr id="3" name="矩形 2"/>
          <p:cNvSpPr>
            <a:spLocks noChangeAspect="1"/>
          </p:cNvSpPr>
          <p:nvPr/>
        </p:nvSpPr>
        <p:spPr>
          <a:xfrm>
            <a:off x="361950" y="1776688"/>
            <a:ext cx="10807700" cy="2456057"/>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algn="ctr">
              <a:lnSpc>
                <a:spcPct val="120000"/>
              </a:lnSpc>
              <a:spcAft>
                <a:spcPct val="0"/>
              </a:spcAft>
              <a:tabLst>
                <a:tab pos="1188085"/>
                <a:tab pos="2163445"/>
                <a:tab pos="3142615"/>
                <a:tab pos="4190365"/>
              </a:tabLst>
            </a:pPr>
            <a:r>
              <a:rPr lang="zh-CN" altLang="zh-CN">
                <a:solidFill>
                  <a:srgbClr val="000000"/>
                </a:solidFill>
                <a:latin typeface="NEU-BZ-S92"/>
                <a:ea typeface="CTZhongYuanSJ"/>
                <a:cs typeface="Times New Roman" panose="02020603050405020304" pitchFamily="18" charset="0"/>
              </a:rPr>
              <a:t>重难归纳</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latin typeface="Arial" pitchFamily="34" charset="0"/>
                <a:cs typeface="Times New Roman" panose="02020603050405020304" pitchFamily="18" charset="0"/>
              </a:rPr>
              <a:t>环境问题的类型</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a:solidFill>
                  <a:srgbClr val="000000"/>
                </a:solidFill>
                <a:ea typeface="宋体" panose="02010600030101010101" pitchFamily="2" charset="-122"/>
                <a:cs typeface="Times New Roman" panose="02020603050405020304" pitchFamily="18" charset="0"/>
              </a:rPr>
              <a:t>按环境问题发生的先后顺序以及发生机制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一般可分为原生环境问题和次生环境问题两大类。</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p:txBody>
      </p:sp>
    </p:spTree>
    <p:extLst>
      <p:ext uri="{BB962C8B-B14F-4D97-AF65-F5344CB8AC3E}">
        <p14:creationId xmlns:p14="http://schemas.microsoft.com/office/powerpoint/2010/main" val="3471049568"/>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表格 1"/>
          <p:cNvGraphicFramePr>
            <a:graphicFrameLocks noGrp="1" noChangeAspect="1"/>
          </p:cNvGraphicFramePr>
          <p:nvPr>
            <p:extLst>
              <p:ext uri="{D42A27DB-BD31-4B8C-83A1-F6EECF244321}">
                <p14:modId xmlns:p14="http://schemas.microsoft.com/office/powerpoint/2010/main" val="91748411"/>
              </p:ext>
            </p:extLst>
          </p:nvPr>
        </p:nvGraphicFramePr>
        <p:xfrm>
          <a:off x="361950" y="914811"/>
          <a:ext cx="10807700" cy="4876800"/>
        </p:xfrm>
        <a:graphic>
          <a:graphicData uri="http://schemas.openxmlformats.org/drawingml/2006/table">
            <a:tbl>
              <a:tblPr firstRow="1" firstCol="1" bandRow="1"/>
              <a:tblGrid>
                <a:gridCol w="1150615"/>
                <a:gridCol w="1080120"/>
                <a:gridCol w="4104456"/>
                <a:gridCol w="4472509"/>
              </a:tblGrid>
              <a:tr h="0">
                <a:tc gridSpan="2">
                  <a:txBody>
                    <a:bodyPr vert="horz" wrap="square"/>
                    <a:lstStyle/>
                    <a:p>
                      <a:pPr>
                        <a:spcAft>
                          <a:spcPct val="0"/>
                        </a:spcAft>
                        <a:tabLst>
                          <a:tab pos="1188085"/>
                          <a:tab pos="2163445"/>
                          <a:tab pos="3142615"/>
                          <a:tab pos="4190365"/>
                        </a:tabLst>
                      </a:pPr>
                      <a:r>
                        <a:rPr lang="zh-CN" sz="3200">
                          <a:solidFill>
                            <a:srgbClr val="000000"/>
                          </a:solidFill>
                          <a:effectLst/>
                          <a:latin typeface="Arial" pitchFamily="34" charset="0"/>
                          <a:ea typeface="黑体" panose="02010609060101010101" pitchFamily="49" charset="-122"/>
                          <a:cs typeface="Times New Roman" panose="02020603050405020304" pitchFamily="18" charset="0"/>
                        </a:rPr>
                        <a:t>类型</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a:txBody>
                    <a:bodyPr vert="horz" wrap="square"/>
                    <a:lstStyle/>
                    <a:p>
                      <a:pPr>
                        <a:spcAft>
                          <a:spcPct val="0"/>
                        </a:spcAft>
                        <a:tabLst>
                          <a:tab pos="1188085"/>
                          <a:tab pos="2163445"/>
                          <a:tab pos="3142615"/>
                          <a:tab pos="4190365"/>
                        </a:tabLst>
                      </a:pPr>
                      <a:r>
                        <a:rPr lang="zh-CN" sz="3200">
                          <a:solidFill>
                            <a:srgbClr val="000000"/>
                          </a:solidFill>
                          <a:effectLst/>
                          <a:latin typeface="Arial" pitchFamily="34" charset="0"/>
                          <a:ea typeface="黑体" panose="02010609060101010101" pitchFamily="49" charset="-122"/>
                          <a:cs typeface="Times New Roman" panose="02020603050405020304" pitchFamily="18" charset="0"/>
                        </a:rPr>
                        <a:t>成因</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3200">
                          <a:solidFill>
                            <a:srgbClr val="000000"/>
                          </a:solidFill>
                          <a:effectLst/>
                          <a:latin typeface="Arial" pitchFamily="34" charset="0"/>
                          <a:ea typeface="黑体" panose="02010609060101010101" pitchFamily="49" charset="-122"/>
                          <a:cs typeface="Times New Roman" panose="02020603050405020304" pitchFamily="18" charset="0"/>
                        </a:rPr>
                        <a:t>问题举例</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gridSpan="2">
                  <a:txBody>
                    <a:bodyPr vert="horz" wrap="square"/>
                    <a:lstStyle/>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原生环</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境问题</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a:txBody>
                    <a:bodyPr vert="horz" wrap="square"/>
                    <a:lstStyle/>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由自然环境本身变化引起的</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火山喷发造成的大气污染</a:t>
                      </a:r>
                      <a:r>
                        <a:rPr lang="en-US"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地震引起的水体污染</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rowSpan="2">
                  <a:txBody>
                    <a:bodyPr vert="horz" wrap="square"/>
                    <a:lstStyle/>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次生环境问题</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环境</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污染</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人类的工农业生产和生活消费活动使环境系统的结构和功能发生变化</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工业生产排放的污水导致水体污染</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endParaRPr lang="zh-CN" altLang="en-US"/>
                    </a:p>
                  </a:txBody>
                  <a:tcPr/>
                </a:tc>
                <a:tc>
                  <a:txBody>
                    <a:bodyPr vert="horz" wrap="square"/>
                    <a:lstStyle/>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生态</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破坏</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人类不合理开发利用资源引起的生态环境恶化或自然资源枯竭</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乱砍滥伐导致的水土流失、草场退化和生物多样性减少等</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094711843"/>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61950" y="1100591"/>
            <a:ext cx="10807700" cy="1274195"/>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indent="26797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latin typeface="Arial" pitchFamily="34" charset="0"/>
                <a:cs typeface="Times New Roman" panose="02020603050405020304" pitchFamily="18" charset="0"/>
              </a:rPr>
              <a:t>环境问题产生的原因</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smtClean="0">
                <a:solidFill>
                  <a:srgbClr val="000000"/>
                </a:solidFill>
                <a:ea typeface="宋体" panose="02010600030101010101" pitchFamily="2" charset="-122"/>
                <a:cs typeface="Times New Roman" panose="02020603050405020304" pitchFamily="18" charset="0"/>
              </a:rPr>
              <a:t>(</a:t>
            </a: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工业生产的发展。</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pic>
        <p:nvPicPr>
          <p:cNvPr id="5" name="CDX3PRX18.eps" descr="id:2147496778;FounderCES"/>
          <p:cNvPicPr/>
          <p:nvPr/>
        </p:nvPicPr>
        <p:blipFill>
          <a:blip r:embed="rId2"/>
          <a:stretch>
            <a:fillRect/>
          </a:stretch>
        </p:blipFill>
        <p:spPr>
          <a:xfrm>
            <a:off x="1152525" y="2417133"/>
            <a:ext cx="8640960" cy="2345632"/>
          </a:xfrm>
          <a:prstGeom prst="rect">
            <a:avLst/>
          </a:prstGeom>
        </p:spPr>
      </p:pic>
    </p:spTree>
    <p:extLst>
      <p:ext uri="{BB962C8B-B14F-4D97-AF65-F5344CB8AC3E}">
        <p14:creationId xmlns:p14="http://schemas.microsoft.com/office/powerpoint/2010/main" val="1582565754"/>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a:spLocks noChangeAspect="1"/>
          </p:cNvSpPr>
          <p:nvPr/>
        </p:nvSpPr>
        <p:spPr>
          <a:xfrm>
            <a:off x="361950" y="931417"/>
            <a:ext cx="4742004" cy="683264"/>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世界人口高速增长</a:t>
            </a:r>
            <a:r>
              <a:rPr lang="zh-CN" altLang="zh-CN" smtClean="0">
                <a:solidFill>
                  <a:srgbClr val="000000"/>
                </a:solidFill>
                <a:ea typeface="宋体" panose="02010600030101010101" pitchFamily="2" charset="-122"/>
                <a:cs typeface="Times New Roman" panose="02020603050405020304" pitchFamily="18" charset="0"/>
              </a:rPr>
              <a:t>。</a:t>
            </a:r>
            <a:r>
              <a:rPr lang="en-US" altLang="zh-CN" smtClean="0">
                <a:solidFill>
                  <a:srgbClr val="000000"/>
                </a:solidFill>
                <a:ea typeface="宋体" panose="02010600030101010101" pitchFamily="2"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pic>
        <p:nvPicPr>
          <p:cNvPr id="4" name="CDX3PRX19.eps" descr="id:2147496785;FounderCES"/>
          <p:cNvPicPr/>
          <p:nvPr/>
        </p:nvPicPr>
        <p:blipFill>
          <a:blip r:embed="rId2"/>
          <a:stretch>
            <a:fillRect/>
          </a:stretch>
        </p:blipFill>
        <p:spPr>
          <a:xfrm>
            <a:off x="2088629" y="1614681"/>
            <a:ext cx="7272808" cy="3950682"/>
          </a:xfrm>
          <a:prstGeom prst="rect">
            <a:avLst/>
          </a:prstGeom>
        </p:spPr>
      </p:pic>
    </p:spTree>
    <p:extLst>
      <p:ext uri="{BB962C8B-B14F-4D97-AF65-F5344CB8AC3E}">
        <p14:creationId xmlns:p14="http://schemas.microsoft.com/office/powerpoint/2010/main" val="2737534619"/>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61950" y="912312"/>
            <a:ext cx="4330032" cy="683264"/>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科学技术的发展</a:t>
            </a:r>
            <a:r>
              <a:rPr lang="zh-CN" altLang="zh-CN" smtClean="0">
                <a:solidFill>
                  <a:srgbClr val="000000"/>
                </a:solidFill>
                <a:ea typeface="宋体" panose="02010600030101010101" pitchFamily="2" charset="-122"/>
                <a:cs typeface="Times New Roman" panose="02020603050405020304" pitchFamily="18" charset="0"/>
              </a:rPr>
              <a:t>。</a:t>
            </a:r>
            <a:r>
              <a:rPr lang="en-US" altLang="zh-CN" smtClean="0">
                <a:solidFill>
                  <a:srgbClr val="000000"/>
                </a:solidFill>
                <a:ea typeface="宋体" panose="02010600030101010101" pitchFamily="2"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pic>
        <p:nvPicPr>
          <p:cNvPr id="4" name="CDX3PRX20.eps" descr="id:2147496792;FounderCES"/>
          <p:cNvPicPr/>
          <p:nvPr/>
        </p:nvPicPr>
        <p:blipFill>
          <a:blip r:embed="rId2"/>
          <a:stretch>
            <a:fillRect/>
          </a:stretch>
        </p:blipFill>
        <p:spPr>
          <a:xfrm>
            <a:off x="1584573" y="1595576"/>
            <a:ext cx="7776864" cy="3952395"/>
          </a:xfrm>
          <a:prstGeom prst="rect">
            <a:avLst/>
          </a:prstGeom>
        </p:spPr>
      </p:pic>
    </p:spTree>
    <p:extLst>
      <p:ext uri="{BB962C8B-B14F-4D97-AF65-F5344CB8AC3E}">
        <p14:creationId xmlns:p14="http://schemas.microsoft.com/office/powerpoint/2010/main" val="3987395554"/>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情境体验H.eps" descr="id:2147491943;FounderCES"/>
          <p:cNvPicPr/>
          <p:nvPr/>
        </p:nvPicPr>
        <p:blipFill>
          <a:blip r:embed="rId2"/>
          <a:stretch>
            <a:fillRect/>
          </a:stretch>
        </p:blipFill>
        <p:spPr>
          <a:xfrm>
            <a:off x="4464893" y="812835"/>
            <a:ext cx="2339439" cy="698614"/>
          </a:xfrm>
          <a:prstGeom prst="rect">
            <a:avLst/>
          </a:prstGeom>
        </p:spPr>
      </p:pic>
      <p:sp>
        <p:nvSpPr>
          <p:cNvPr id="2" name="矩形 1"/>
          <p:cNvSpPr>
            <a:spLocks noChangeAspect="1"/>
          </p:cNvSpPr>
          <p:nvPr/>
        </p:nvSpPr>
        <p:spPr>
          <a:xfrm>
            <a:off x="361950" y="1527989"/>
            <a:ext cx="10807700" cy="1235275"/>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indent="266700">
              <a:lnSpc>
                <a:spcPct val="120000"/>
              </a:lnSpc>
              <a:spcAft>
                <a:spcPct val="0"/>
              </a:spcAft>
              <a:tabLst>
                <a:tab pos="1188085"/>
                <a:tab pos="2163445"/>
                <a:tab pos="3142615"/>
                <a:tab pos="4190365"/>
              </a:tabLst>
            </a:pPr>
            <a:r>
              <a:rPr lang="zh-CN" altLang="zh-CN">
                <a:solidFill>
                  <a:srgbClr val="000000"/>
                </a:solidFill>
                <a:ea typeface="楷体" panose="02010609060101010101" pitchFamily="49" charset="-122"/>
                <a:cs typeface="Times New Roman" panose="02020603050405020304" pitchFamily="18" charset="0"/>
              </a:rPr>
              <a:t>海伦娜岬角位于智利南端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那里几乎所有的动物都丧失了视力。下图为南极臭氧层空洞变化示意图</a:t>
            </a:r>
            <a:r>
              <a:rPr lang="zh-CN" altLang="zh-CN" smtClean="0">
                <a:solidFill>
                  <a:srgbClr val="000000"/>
                </a:solidFill>
                <a:ea typeface="楷体" panose="02010609060101010101" pitchFamily="49" charset="-122"/>
                <a:cs typeface="Times New Roman" panose="02020603050405020304" pitchFamily="18" charset="0"/>
              </a:rPr>
              <a:t>。</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p:txBody>
      </p:sp>
      <p:pic>
        <p:nvPicPr>
          <p:cNvPr id="6" name="CDX3PRX21.eps" descr="id:2147496806;FounderCES"/>
          <p:cNvPicPr/>
          <p:nvPr/>
        </p:nvPicPr>
        <p:blipFill>
          <a:blip r:embed="rId3"/>
          <a:stretch>
            <a:fillRect/>
          </a:stretch>
        </p:blipFill>
        <p:spPr>
          <a:xfrm>
            <a:off x="3096741" y="2793829"/>
            <a:ext cx="4824536" cy="3135948"/>
          </a:xfrm>
          <a:prstGeom prst="rect">
            <a:avLst/>
          </a:prstGeom>
        </p:spPr>
      </p:pic>
    </p:spTree>
    <p:extLst>
      <p:ext uri="{BB962C8B-B14F-4D97-AF65-F5344CB8AC3E}">
        <p14:creationId xmlns:p14="http://schemas.microsoft.com/office/powerpoint/2010/main" val="3660116301"/>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a:spLocks noChangeAspect="1"/>
          </p:cNvSpPr>
          <p:nvPr/>
        </p:nvSpPr>
        <p:spPr>
          <a:xfrm>
            <a:off x="361950" y="1223863"/>
            <a:ext cx="10807700" cy="3637919"/>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分析海伦娜岬角地区的动物丧失视力的原因。</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分析导致南极上空臭氧层空洞的主要原因。</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a:latin typeface="Arial" pitchFamily="34" charset="0"/>
                <a:cs typeface="Times New Roman" panose="02020603050405020304" pitchFamily="18" charset="0"/>
              </a:rPr>
              <a:t>提示</a:t>
            </a:r>
            <a:r>
              <a:rPr lang="en-US" altLang="zh-CN">
                <a:latin typeface="Arial" pitchFamily="34" charset="0"/>
                <a:cs typeface="Times New Roman" panose="02020603050405020304" pitchFamily="18" charset="0"/>
              </a:rPr>
              <a:t>:</a:t>
            </a: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楷体" panose="02010609060101010101" pitchFamily="49" charset="-122"/>
                <a:cs typeface="Times New Roman" panose="02020603050405020304" pitchFamily="18" charset="0"/>
              </a:rPr>
              <a:t>南极上空臭氧层空洞面积不断扩大</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臭氧含量减少</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导致到达地面的紫外线增加</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损害动物</a:t>
            </a:r>
            <a:r>
              <a:rPr lang="zh-CN" altLang="zh-CN" smtClean="0">
                <a:solidFill>
                  <a:srgbClr val="000000"/>
                </a:solidFill>
                <a:ea typeface="楷体" panose="02010609060101010101" pitchFamily="49" charset="-122"/>
                <a:cs typeface="Times New Roman" panose="02020603050405020304" pitchFamily="18" charset="0"/>
              </a:rPr>
              <a:t>的</a:t>
            </a:r>
            <a:r>
              <a:rPr lang="zh-CN" altLang="en-US" smtClean="0">
                <a:solidFill>
                  <a:srgbClr val="000000"/>
                </a:solidFill>
                <a:ea typeface="楷体" panose="02010609060101010101" pitchFamily="49" charset="-122"/>
                <a:cs typeface="Times New Roman" panose="02020603050405020304" pitchFamily="18" charset="0"/>
              </a:rPr>
              <a:t>视力</a:t>
            </a:r>
            <a:r>
              <a:rPr lang="zh-CN" altLang="zh-CN" smtClean="0">
                <a:solidFill>
                  <a:srgbClr val="000000"/>
                </a:solidFill>
                <a:ea typeface="楷体" panose="02010609060101010101" pitchFamily="49" charset="-122"/>
                <a:cs typeface="Times New Roman" panose="02020603050405020304" pitchFamily="18" charset="0"/>
              </a:rPr>
              <a:t>。</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楷体" panose="02010609060101010101" pitchFamily="49" charset="-122"/>
                <a:cs typeface="Times New Roman" panose="02020603050405020304" pitchFamily="18" charset="0"/>
              </a:rPr>
              <a:t>随着社会经济的发展</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人类大量使用氟氯烃等</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破坏了臭氧层。</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extLst>
      <p:ext uri="{BB962C8B-B14F-4D97-AF65-F5344CB8AC3E}">
        <p14:creationId xmlns:p14="http://schemas.microsoft.com/office/powerpoint/2010/main" val="647731980"/>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7" dur="500"/>
                                        <p:tgtEl>
                                          <p:spTgt spid="3">
                                            <p:txEl>
                                              <p:pRg st="2" end="2"/>
                                            </p:txEl>
                                          </p:spTgt>
                                        </p:tgtEl>
                                      </p:cBhvr>
                                    </p:animEffect>
                                  </p:childTnLst>
                                </p:cTn>
                              </p:par>
                              <p:par>
                                <p:cTn id="8" presetID="14" presetClass="entr" presetSubtype="10" dur="50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61950" y="821783"/>
            <a:ext cx="10807700" cy="2456057"/>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algn="ctr">
              <a:lnSpc>
                <a:spcPct val="120000"/>
              </a:lnSpc>
              <a:spcAft>
                <a:spcPct val="0"/>
              </a:spcAft>
              <a:tabLst>
                <a:tab pos="1188085"/>
                <a:tab pos="2163445"/>
                <a:tab pos="3142615"/>
                <a:tab pos="4190365"/>
              </a:tabLst>
            </a:pPr>
            <a:r>
              <a:rPr lang="zh-CN" altLang="zh-CN">
                <a:solidFill>
                  <a:srgbClr val="000000"/>
                </a:solidFill>
                <a:latin typeface="+mn-lt"/>
                <a:ea typeface="CTZhongYuanSJ"/>
                <a:cs typeface="Times New Roman" panose="02020603050405020304" pitchFamily="18" charset="0"/>
              </a:rPr>
              <a:t>典例剖析</a:t>
            </a:r>
            <a:endParaRPr lang="zh-CN" altLang="zh-CN">
              <a:solidFill>
                <a:srgbClr val="000000"/>
              </a:solidFill>
              <a:latin typeface="+mn-lt"/>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a:solidFill>
                  <a:srgbClr val="000000"/>
                </a:solidFill>
                <a:latin typeface="+mn-lt"/>
                <a:ea typeface="宋体" panose="02010600030101010101" pitchFamily="2" charset="-122"/>
                <a:cs typeface="Times New Roman" panose="02020603050405020304" pitchFamily="18" charset="0"/>
              </a:rPr>
              <a:t>赤潮是海洋中由海水富营养化造成的常见污染类型。</a:t>
            </a:r>
            <a:r>
              <a:rPr lang="en-US" altLang="zh-CN">
                <a:solidFill>
                  <a:srgbClr val="000000"/>
                </a:solidFill>
                <a:latin typeface="+mn-lt"/>
                <a:ea typeface="宋体" panose="02010600030101010101" pitchFamily="2" charset="-122"/>
                <a:cs typeface="Times New Roman" panose="02020603050405020304" pitchFamily="18" charset="0"/>
              </a:rPr>
              <a:t>20~30 </a:t>
            </a:r>
            <a:r>
              <a:rPr lang="zh-CN" altLang="zh-CN">
                <a:solidFill>
                  <a:srgbClr val="000000"/>
                </a:solidFill>
                <a:latin typeface="+mn-lt"/>
                <a:ea typeface="宋体" panose="02010600030101010101" pitchFamily="2" charset="-122"/>
                <a:cs typeface="宋体" panose="02010600030101010101" pitchFamily="2" charset="-122"/>
              </a:rPr>
              <a:t>℃</a:t>
            </a:r>
            <a:r>
              <a:rPr lang="zh-CN" altLang="zh-CN">
                <a:solidFill>
                  <a:srgbClr val="000000"/>
                </a:solidFill>
                <a:latin typeface="+mn-lt"/>
                <a:ea typeface="宋体" panose="02010600030101010101" pitchFamily="2" charset="-122"/>
                <a:cs typeface="Times New Roman" panose="02020603050405020304" pitchFamily="18" charset="0"/>
              </a:rPr>
              <a:t>是最容易发生赤潮的温度范围</a:t>
            </a:r>
            <a:r>
              <a:rPr lang="en-US" altLang="zh-CN">
                <a:solidFill>
                  <a:srgbClr val="000000"/>
                </a:solidFill>
                <a:latin typeface="+mn-lt"/>
                <a:ea typeface="宋体" panose="02010600030101010101" pitchFamily="2" charset="-122"/>
                <a:cs typeface="Times New Roman" panose="02020603050405020304" pitchFamily="18" charset="0"/>
              </a:rPr>
              <a:t>,</a:t>
            </a:r>
            <a:r>
              <a:rPr lang="zh-CN" altLang="zh-CN">
                <a:solidFill>
                  <a:srgbClr val="000000"/>
                </a:solidFill>
                <a:latin typeface="+mn-lt"/>
                <a:ea typeface="宋体" panose="02010600030101010101" pitchFamily="2" charset="-122"/>
                <a:cs typeface="Times New Roman" panose="02020603050405020304" pitchFamily="18" charset="0"/>
              </a:rPr>
              <a:t>赤潮发生的环境条件如下图所示。读图</a:t>
            </a:r>
            <a:r>
              <a:rPr lang="en-US" altLang="zh-CN">
                <a:solidFill>
                  <a:srgbClr val="000000"/>
                </a:solidFill>
                <a:latin typeface="+mn-lt"/>
                <a:ea typeface="宋体" panose="02010600030101010101" pitchFamily="2" charset="-122"/>
                <a:cs typeface="Times New Roman" panose="02020603050405020304" pitchFamily="18" charset="0"/>
              </a:rPr>
              <a:t>,</a:t>
            </a:r>
            <a:r>
              <a:rPr lang="zh-CN" altLang="zh-CN">
                <a:solidFill>
                  <a:srgbClr val="000000"/>
                </a:solidFill>
                <a:latin typeface="+mn-lt"/>
                <a:ea typeface="宋体" panose="02010600030101010101" pitchFamily="2" charset="-122"/>
                <a:cs typeface="Times New Roman" panose="02020603050405020304" pitchFamily="18" charset="0"/>
              </a:rPr>
              <a:t>完成下列各题。</a:t>
            </a:r>
            <a:endParaRPr lang="zh-CN" altLang="zh-CN">
              <a:solidFill>
                <a:srgbClr val="000000"/>
              </a:solidFill>
              <a:latin typeface="+mn-lt"/>
              <a:ea typeface="NEU-BZ-S92" panose="02020503000000020003" pitchFamily="18" charset="-122"/>
              <a:cs typeface="Times New Roman" panose="02020603050405020304" pitchFamily="18" charset="0"/>
            </a:endParaRPr>
          </a:p>
        </p:txBody>
      </p:sp>
      <p:pic>
        <p:nvPicPr>
          <p:cNvPr id="10" name="23EP01.eps" descr="id:2147496659;FounderCES"/>
          <p:cNvPicPr/>
          <p:nvPr/>
        </p:nvPicPr>
        <p:blipFill>
          <a:blip r:embed="rId2"/>
          <a:stretch>
            <a:fillRect/>
          </a:stretch>
        </p:blipFill>
        <p:spPr>
          <a:xfrm>
            <a:off x="3461544" y="3261285"/>
            <a:ext cx="4608512" cy="2686177"/>
          </a:xfrm>
          <a:prstGeom prst="rect">
            <a:avLst/>
          </a:prstGeom>
        </p:spPr>
      </p:pic>
    </p:spTree>
    <p:extLst>
      <p:ext uri="{BB962C8B-B14F-4D97-AF65-F5344CB8AC3E}">
        <p14:creationId xmlns:p14="http://schemas.microsoft.com/office/powerpoint/2010/main" val="499185946"/>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61950" y="1258352"/>
            <a:ext cx="10807700" cy="3637919"/>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根据赤潮发生的环境条件可以判断</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我国较易发生赤潮的海域一般是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　　</a:t>
            </a:r>
            <a:r>
              <a:rPr lang="en-US" altLang="zh-CN" smtClean="0">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　　</a:t>
            </a:r>
            <a:endParaRPr lang="en-US" altLang="zh-CN" smtClean="0">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smtClean="0">
                <a:solidFill>
                  <a:srgbClr val="000000"/>
                </a:solidFill>
                <a:latin typeface="NEU-BZ-S92" panose="02020503000000020003" pitchFamily="18" charset="-122"/>
                <a:ea typeface="宋体" panose="02010600030101010101" pitchFamily="2" charset="-122"/>
                <a:cs typeface="宋体" panose="02010600030101010101" pitchFamily="2" charset="-122"/>
              </a:rPr>
              <a:t>①</a:t>
            </a:r>
            <a:r>
              <a:rPr lang="zh-CN" altLang="zh-CN">
                <a:solidFill>
                  <a:srgbClr val="000000"/>
                </a:solidFill>
                <a:ea typeface="宋体" panose="02010600030101010101" pitchFamily="2" charset="-122"/>
                <a:cs typeface="Times New Roman" panose="02020603050405020304" pitchFamily="18" charset="0"/>
              </a:rPr>
              <a:t>南方近岸海域　</a:t>
            </a:r>
            <a:r>
              <a:rPr lang="zh-CN" altLang="zh-CN">
                <a:solidFill>
                  <a:srgbClr val="000000"/>
                </a:solidFill>
                <a:latin typeface="NEU-BZ-S92" panose="02020503000000020003" pitchFamily="18" charset="-122"/>
                <a:ea typeface="宋体" panose="02010600030101010101" pitchFamily="2" charset="-122"/>
                <a:cs typeface="宋体" panose="02010600030101010101" pitchFamily="2" charset="-122"/>
              </a:rPr>
              <a:t>②</a:t>
            </a:r>
            <a:r>
              <a:rPr lang="zh-CN" altLang="zh-CN">
                <a:solidFill>
                  <a:srgbClr val="000000"/>
                </a:solidFill>
                <a:ea typeface="宋体" panose="02010600030101010101" pitchFamily="2" charset="-122"/>
                <a:cs typeface="Times New Roman" panose="02020603050405020304" pitchFamily="18" charset="0"/>
              </a:rPr>
              <a:t>城市近岸海域　</a:t>
            </a:r>
            <a:endParaRPr lang="en-US" altLang="zh-CN" smtClean="0">
              <a:solidFill>
                <a:srgbClr val="000000"/>
              </a:solidFill>
              <a:ea typeface="宋体" panose="02010600030101010101" pitchFamily="2"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smtClean="0">
                <a:solidFill>
                  <a:srgbClr val="000000"/>
                </a:solidFill>
                <a:latin typeface="NEU-BZ-S92" panose="02020503000000020003" pitchFamily="18" charset="-122"/>
                <a:ea typeface="宋体" panose="02010600030101010101" pitchFamily="2" charset="-122"/>
                <a:cs typeface="宋体" panose="02010600030101010101" pitchFamily="2" charset="-122"/>
              </a:rPr>
              <a:t>③</a:t>
            </a:r>
            <a:r>
              <a:rPr lang="zh-CN" altLang="zh-CN">
                <a:solidFill>
                  <a:srgbClr val="000000"/>
                </a:solidFill>
                <a:ea typeface="宋体" panose="02010600030101010101" pitchFamily="2" charset="-122"/>
                <a:cs typeface="Times New Roman" panose="02020603050405020304" pitchFamily="18" charset="0"/>
              </a:rPr>
              <a:t>北方近岸</a:t>
            </a:r>
            <a:r>
              <a:rPr lang="zh-CN" altLang="zh-CN" smtClean="0">
                <a:solidFill>
                  <a:srgbClr val="000000"/>
                </a:solidFill>
                <a:ea typeface="宋体" panose="02010600030101010101" pitchFamily="2" charset="-122"/>
                <a:cs typeface="Times New Roman" panose="02020603050405020304" pitchFamily="18" charset="0"/>
              </a:rPr>
              <a:t>海域</a:t>
            </a:r>
            <a:r>
              <a:rPr lang="en-US" altLang="zh-CN" smtClean="0">
                <a:solidFill>
                  <a:srgbClr val="000000"/>
                </a:solidFill>
                <a:latin typeface="NEU-BZ-S92" panose="02020503000000020003" pitchFamily="18" charset="-122"/>
                <a:ea typeface="NEU-BZ-S92" panose="02020503000000020003" pitchFamily="18" charset="-122"/>
                <a:cs typeface="Times New Roman" panose="02020603050405020304" pitchFamily="18" charset="0"/>
              </a:rPr>
              <a:t>    </a:t>
            </a:r>
            <a:r>
              <a:rPr lang="zh-CN" altLang="zh-CN" smtClean="0">
                <a:solidFill>
                  <a:srgbClr val="000000"/>
                </a:solidFill>
                <a:latin typeface="NEU-BZ-S92" panose="02020503000000020003" pitchFamily="18" charset="-122"/>
                <a:ea typeface="宋体" panose="02010600030101010101" pitchFamily="2" charset="-122"/>
                <a:cs typeface="宋体" panose="02010600030101010101" pitchFamily="2" charset="-122"/>
              </a:rPr>
              <a:t>④</a:t>
            </a:r>
            <a:r>
              <a:rPr lang="zh-CN" altLang="zh-CN">
                <a:solidFill>
                  <a:srgbClr val="000000"/>
                </a:solidFill>
                <a:ea typeface="宋体" panose="02010600030101010101" pitchFamily="2" charset="-122"/>
                <a:cs typeface="Times New Roman" panose="02020603050405020304" pitchFamily="18" charset="0"/>
              </a:rPr>
              <a:t>乡村近岸海域</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A.</a:t>
            </a:r>
            <a:r>
              <a:rPr lang="zh-CN" altLang="zh-CN">
                <a:solidFill>
                  <a:srgbClr val="000000"/>
                </a:solidFill>
                <a:latin typeface="NEU-BZ-S92" panose="02020503000000020003" pitchFamily="18" charset="-122"/>
                <a:ea typeface="宋体" panose="02010600030101010101" pitchFamily="2" charset="-122"/>
                <a:cs typeface="宋体" panose="02010600030101010101" pitchFamily="2" charset="-122"/>
              </a:rPr>
              <a:t>①②</a:t>
            </a:r>
            <a:r>
              <a:rPr lang="en-US" altLang="zh-CN">
                <a:solidFill>
                  <a:srgbClr val="000000"/>
                </a:solidFill>
                <a:ea typeface="宋体" panose="02010600030101010101" pitchFamily="2" charset="-122"/>
                <a:cs typeface="Times New Roman" panose="02020603050405020304" pitchFamily="18" charset="0"/>
              </a:rPr>
              <a:t>	B.</a:t>
            </a:r>
            <a:r>
              <a:rPr lang="zh-CN" altLang="zh-CN">
                <a:solidFill>
                  <a:srgbClr val="000000"/>
                </a:solidFill>
                <a:latin typeface="NEU-BZ-S92" panose="02020503000000020003" pitchFamily="18" charset="-122"/>
                <a:ea typeface="宋体" panose="02010600030101010101" pitchFamily="2" charset="-122"/>
                <a:cs typeface="宋体" panose="02010600030101010101" pitchFamily="2" charset="-122"/>
              </a:rPr>
              <a:t>②③</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C.</a:t>
            </a:r>
            <a:r>
              <a:rPr lang="zh-CN" altLang="zh-CN">
                <a:solidFill>
                  <a:srgbClr val="000000"/>
                </a:solidFill>
                <a:latin typeface="NEU-BZ-S92" panose="02020503000000020003" pitchFamily="18" charset="-122"/>
                <a:ea typeface="宋体" panose="02010600030101010101" pitchFamily="2" charset="-122"/>
                <a:cs typeface="宋体" panose="02010600030101010101" pitchFamily="2" charset="-122"/>
              </a:rPr>
              <a:t>①④</a:t>
            </a:r>
            <a:r>
              <a:rPr lang="en-US" altLang="zh-CN">
                <a:solidFill>
                  <a:srgbClr val="000000"/>
                </a:solidFill>
                <a:ea typeface="宋体" panose="02010600030101010101" pitchFamily="2" charset="-122"/>
                <a:cs typeface="Times New Roman" panose="02020603050405020304" pitchFamily="18" charset="0"/>
              </a:rPr>
              <a:t>	D.</a:t>
            </a:r>
            <a:r>
              <a:rPr lang="zh-CN" altLang="zh-CN">
                <a:solidFill>
                  <a:srgbClr val="000000"/>
                </a:solidFill>
                <a:latin typeface="NEU-BZ-S92" panose="02020503000000020003" pitchFamily="18" charset="-122"/>
                <a:ea typeface="宋体" panose="02010600030101010101" pitchFamily="2" charset="-122"/>
                <a:cs typeface="宋体" panose="02010600030101010101" pitchFamily="2" charset="-122"/>
              </a:rPr>
              <a:t>③</a:t>
            </a:r>
            <a:r>
              <a:rPr lang="zh-CN" altLang="zh-CN" smtClean="0">
                <a:solidFill>
                  <a:srgbClr val="000000"/>
                </a:solidFill>
                <a:latin typeface="NEU-BZ-S92" panose="02020503000000020003" pitchFamily="18" charset="-122"/>
                <a:ea typeface="宋体" panose="02010600030101010101" pitchFamily="2" charset="-122"/>
                <a:cs typeface="宋体" panose="02010600030101010101" pitchFamily="2" charset="-122"/>
              </a:rPr>
              <a:t>④</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p:txBody>
      </p:sp>
      <p:sp>
        <p:nvSpPr>
          <p:cNvPr id="4" name="矩形 3"/>
          <p:cNvSpPr>
            <a:spLocks noChangeAspect="1"/>
          </p:cNvSpPr>
          <p:nvPr/>
        </p:nvSpPr>
        <p:spPr>
          <a:xfrm>
            <a:off x="3200279" y="1840405"/>
            <a:ext cx="481222" cy="641266"/>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a:lnSpc>
                <a:spcPct val="120000"/>
              </a:lnSpc>
            </a:pPr>
            <a:r>
              <a:rPr lang="en-US" altLang="zh-CN" sz="3200" smtClean="0">
                <a:solidFill>
                  <a:srgbClr val="FF0000"/>
                </a:solidFill>
                <a:latin typeface="Times New Roman" panose="02020603050405020304" pitchFamily="18" charset="0"/>
              </a:rPr>
              <a:t>A</a:t>
            </a:r>
            <a:endParaRPr lang="zh-CN" altLang="en-US" sz="3200">
              <a:solidFill>
                <a:srgbClr val="FF0000"/>
              </a:solidFill>
            </a:endParaRPr>
          </a:p>
        </p:txBody>
      </p:sp>
    </p:spTree>
    <p:extLst>
      <p:ext uri="{BB962C8B-B14F-4D97-AF65-F5344CB8AC3E}">
        <p14:creationId xmlns:p14="http://schemas.microsoft.com/office/powerpoint/2010/main" val="3456518959"/>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61950" y="1151855"/>
            <a:ext cx="10807700" cy="4189930"/>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赤潮产生的人为原因主要有</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　　</a:t>
            </a:r>
            <a:r>
              <a:rPr lang="en-US" altLang="zh-CN">
                <a:solidFill>
                  <a:srgbClr val="000000"/>
                </a:solidFill>
                <a:ea typeface="宋体" panose="02010600030101010101" pitchFamily="2" charset="-122"/>
                <a:cs typeface="Times New Roman" panose="02020603050405020304" pitchFamily="18" charset="0"/>
              </a:rPr>
              <a:t>)</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a:solidFill>
                  <a:srgbClr val="000000"/>
                </a:solidFill>
                <a:latin typeface="NEU-BZ-S92" panose="02020503000000020003" pitchFamily="18" charset="-122"/>
                <a:ea typeface="宋体" panose="02010600030101010101" pitchFamily="2" charset="-122"/>
                <a:cs typeface="宋体" panose="02010600030101010101" pitchFamily="2" charset="-122"/>
              </a:rPr>
              <a:t>①</a:t>
            </a:r>
            <a:r>
              <a:rPr lang="zh-CN" altLang="zh-CN">
                <a:solidFill>
                  <a:srgbClr val="000000"/>
                </a:solidFill>
                <a:ea typeface="宋体" panose="02010600030101010101" pitchFamily="2" charset="-122"/>
                <a:cs typeface="Times New Roman" panose="02020603050405020304" pitchFamily="18" charset="0"/>
              </a:rPr>
              <a:t>工业废水的排放　</a:t>
            </a:r>
            <a:endParaRPr lang="en-US" altLang="zh-CN" smtClean="0">
              <a:solidFill>
                <a:srgbClr val="000000"/>
              </a:solidFill>
              <a:ea typeface="宋体" panose="02010600030101010101" pitchFamily="2"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smtClean="0">
                <a:solidFill>
                  <a:srgbClr val="000000"/>
                </a:solidFill>
                <a:latin typeface="NEU-BZ-S92" panose="02020503000000020003" pitchFamily="18" charset="-122"/>
                <a:ea typeface="宋体" panose="02010600030101010101" pitchFamily="2" charset="-122"/>
                <a:cs typeface="宋体" panose="02010600030101010101" pitchFamily="2" charset="-122"/>
              </a:rPr>
              <a:t>②</a:t>
            </a:r>
            <a:r>
              <a:rPr lang="zh-CN" altLang="zh-CN">
                <a:solidFill>
                  <a:srgbClr val="000000"/>
                </a:solidFill>
                <a:ea typeface="宋体" panose="02010600030101010101" pitchFamily="2" charset="-122"/>
                <a:cs typeface="Times New Roman" panose="02020603050405020304" pitchFamily="18" charset="0"/>
              </a:rPr>
              <a:t>生活污水的排放　</a:t>
            </a:r>
            <a:endParaRPr lang="en-US" altLang="zh-CN" smtClean="0">
              <a:solidFill>
                <a:srgbClr val="000000"/>
              </a:solidFill>
              <a:ea typeface="宋体" panose="02010600030101010101" pitchFamily="2"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smtClean="0">
                <a:solidFill>
                  <a:srgbClr val="000000"/>
                </a:solidFill>
                <a:latin typeface="NEU-BZ-S92" panose="02020503000000020003" pitchFamily="18" charset="-122"/>
                <a:ea typeface="宋体" panose="02010600030101010101" pitchFamily="2" charset="-122"/>
                <a:cs typeface="宋体" panose="02010600030101010101" pitchFamily="2" charset="-122"/>
              </a:rPr>
              <a:t>③</a:t>
            </a:r>
            <a:r>
              <a:rPr lang="zh-CN" altLang="zh-CN">
                <a:solidFill>
                  <a:srgbClr val="000000"/>
                </a:solidFill>
                <a:ea typeface="宋体" panose="02010600030101010101" pitchFamily="2" charset="-122"/>
                <a:cs typeface="Times New Roman" panose="02020603050405020304" pitchFamily="18" charset="0"/>
              </a:rPr>
              <a:t>农业生产过程中大量施用化肥与农药　</a:t>
            </a:r>
            <a:endParaRPr lang="en-US" altLang="zh-CN" smtClean="0">
              <a:solidFill>
                <a:srgbClr val="000000"/>
              </a:solidFill>
              <a:ea typeface="宋体" panose="02010600030101010101" pitchFamily="2"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smtClean="0">
                <a:solidFill>
                  <a:srgbClr val="000000"/>
                </a:solidFill>
                <a:latin typeface="NEU-BZ-S92" panose="02020503000000020003" pitchFamily="18" charset="-122"/>
                <a:ea typeface="宋体" panose="02010600030101010101" pitchFamily="2" charset="-122"/>
                <a:cs typeface="宋体" panose="02010600030101010101" pitchFamily="2" charset="-122"/>
              </a:rPr>
              <a:t>④</a:t>
            </a:r>
            <a:r>
              <a:rPr lang="zh-CN" altLang="zh-CN">
                <a:solidFill>
                  <a:srgbClr val="000000"/>
                </a:solidFill>
                <a:ea typeface="宋体" panose="02010600030101010101" pitchFamily="2" charset="-122"/>
                <a:cs typeface="Times New Roman" panose="02020603050405020304" pitchFamily="18" charset="0"/>
              </a:rPr>
              <a:t>海洋开发程度高和养殖业规模扩大</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A.</a:t>
            </a:r>
            <a:r>
              <a:rPr lang="zh-CN" altLang="zh-CN">
                <a:solidFill>
                  <a:srgbClr val="000000"/>
                </a:solidFill>
                <a:latin typeface="NEU-BZ-S92" panose="02020503000000020003" pitchFamily="18" charset="-122"/>
                <a:ea typeface="宋体" panose="02010600030101010101" pitchFamily="2" charset="-122"/>
                <a:cs typeface="宋体" panose="02010600030101010101" pitchFamily="2" charset="-122"/>
              </a:rPr>
              <a:t>①②③</a:t>
            </a:r>
            <a:r>
              <a:rPr lang="en-US" altLang="zh-CN">
                <a:solidFill>
                  <a:srgbClr val="000000"/>
                </a:solidFill>
                <a:ea typeface="宋体" panose="02010600030101010101" pitchFamily="2" charset="-122"/>
                <a:cs typeface="Times New Roman" panose="02020603050405020304" pitchFamily="18" charset="0"/>
              </a:rPr>
              <a:t>	</a:t>
            </a:r>
            <a:r>
              <a:rPr lang="en-US" altLang="zh-CN" smtClean="0">
                <a:solidFill>
                  <a:srgbClr val="000000"/>
                </a:solidFill>
                <a:ea typeface="宋体" panose="02010600030101010101" pitchFamily="2" charset="-122"/>
                <a:cs typeface="Times New Roman" panose="02020603050405020304" pitchFamily="18" charset="0"/>
              </a:rPr>
              <a:t>	B</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latin typeface="NEU-BZ-S92" panose="02020503000000020003" pitchFamily="18" charset="-122"/>
                <a:ea typeface="宋体" panose="02010600030101010101" pitchFamily="2" charset="-122"/>
                <a:cs typeface="宋体" panose="02010600030101010101" pitchFamily="2" charset="-122"/>
              </a:rPr>
              <a:t>②③④</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C.</a:t>
            </a:r>
            <a:r>
              <a:rPr lang="zh-CN" altLang="zh-CN">
                <a:solidFill>
                  <a:srgbClr val="000000"/>
                </a:solidFill>
                <a:latin typeface="NEU-BZ-S92" panose="02020503000000020003" pitchFamily="18" charset="-122"/>
                <a:ea typeface="宋体" panose="02010600030101010101" pitchFamily="2" charset="-122"/>
                <a:cs typeface="宋体" panose="02010600030101010101" pitchFamily="2" charset="-122"/>
              </a:rPr>
              <a:t>①②④</a:t>
            </a:r>
            <a:r>
              <a:rPr lang="en-US" altLang="zh-CN">
                <a:solidFill>
                  <a:srgbClr val="000000"/>
                </a:solidFill>
                <a:ea typeface="宋体" panose="02010600030101010101" pitchFamily="2" charset="-122"/>
                <a:cs typeface="Times New Roman" panose="02020603050405020304" pitchFamily="18" charset="0"/>
              </a:rPr>
              <a:t>	</a:t>
            </a:r>
            <a:r>
              <a:rPr lang="en-US" altLang="zh-CN" smtClean="0">
                <a:solidFill>
                  <a:srgbClr val="000000"/>
                </a:solidFill>
                <a:ea typeface="宋体" panose="02010600030101010101" pitchFamily="2" charset="-122"/>
                <a:cs typeface="Times New Roman" panose="02020603050405020304" pitchFamily="18" charset="0"/>
              </a:rPr>
              <a:t>	D</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latin typeface="NEU-BZ-S92" panose="02020503000000020003" pitchFamily="18" charset="-122"/>
                <a:ea typeface="宋体" panose="02010600030101010101" pitchFamily="2" charset="-122"/>
                <a:cs typeface="宋体" panose="02010600030101010101" pitchFamily="2" charset="-122"/>
              </a:rPr>
              <a:t>①②③④</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p:txBody>
      </p:sp>
      <p:sp>
        <p:nvSpPr>
          <p:cNvPr id="3" name="矩形 2"/>
          <p:cNvSpPr>
            <a:spLocks noChangeAspect="1"/>
          </p:cNvSpPr>
          <p:nvPr/>
        </p:nvSpPr>
        <p:spPr>
          <a:xfrm>
            <a:off x="6409109" y="1151855"/>
            <a:ext cx="481222" cy="641266"/>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a:lnSpc>
                <a:spcPct val="120000"/>
              </a:lnSpc>
            </a:pPr>
            <a:r>
              <a:rPr lang="en-US" altLang="zh-CN" sz="3200" smtClean="0">
                <a:solidFill>
                  <a:srgbClr val="FF0000"/>
                </a:solidFill>
                <a:latin typeface="Times New Roman" panose="02020603050405020304" pitchFamily="18" charset="0"/>
              </a:rPr>
              <a:t>D</a:t>
            </a:r>
            <a:endParaRPr lang="zh-CN" altLang="en-US" sz="3200">
              <a:solidFill>
                <a:srgbClr val="FF0000"/>
              </a:solidFill>
            </a:endParaRPr>
          </a:p>
        </p:txBody>
      </p:sp>
    </p:spTree>
    <p:extLst>
      <p:ext uri="{BB962C8B-B14F-4D97-AF65-F5344CB8AC3E}">
        <p14:creationId xmlns:p14="http://schemas.microsoft.com/office/powerpoint/2010/main" val="467127448"/>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61950" y="1079847"/>
            <a:ext cx="10807700" cy="4189930"/>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indent="266700">
              <a:lnSpc>
                <a:spcPct val="120000"/>
              </a:lnSpc>
              <a:spcAft>
                <a:spcPct val="0"/>
              </a:spcAft>
              <a:tabLst>
                <a:tab pos="1188085"/>
                <a:tab pos="2163445"/>
                <a:tab pos="3142615"/>
                <a:tab pos="4190365"/>
              </a:tabLst>
            </a:pPr>
            <a:r>
              <a:rPr lang="zh-CN" altLang="zh-CN">
                <a:latin typeface="+mn-lt"/>
                <a:cs typeface="Times New Roman" panose="02020603050405020304" pitchFamily="18" charset="0"/>
              </a:rPr>
              <a:t>解析</a:t>
            </a:r>
            <a:r>
              <a:rPr lang="en-US" altLang="zh-CN" smtClean="0">
                <a:latin typeface="+mn-lt"/>
                <a:cs typeface="Times New Roman" panose="02020603050405020304" pitchFamily="18" charset="0"/>
              </a:rPr>
              <a:t>:</a:t>
            </a:r>
            <a:r>
              <a:rPr lang="zh-CN" altLang="zh-CN">
                <a:solidFill>
                  <a:srgbClr val="000000"/>
                </a:solidFill>
                <a:latin typeface="+mn-lt"/>
                <a:ea typeface="楷体" panose="02010609060101010101" pitchFamily="49" charset="-122"/>
                <a:cs typeface="Times New Roman" panose="02020603050405020304" pitchFamily="18" charset="0"/>
              </a:rPr>
              <a:t>第</a:t>
            </a:r>
            <a:r>
              <a:rPr lang="en-US" altLang="zh-CN">
                <a:solidFill>
                  <a:srgbClr val="000000"/>
                </a:solidFill>
                <a:latin typeface="+mn-lt"/>
                <a:ea typeface="宋体" panose="02010600030101010101" pitchFamily="2" charset="-122"/>
                <a:cs typeface="Times New Roman" panose="02020603050405020304" pitchFamily="18" charset="0"/>
              </a:rPr>
              <a:t>(1)</a:t>
            </a:r>
            <a:r>
              <a:rPr lang="zh-CN" altLang="zh-CN">
                <a:solidFill>
                  <a:srgbClr val="000000"/>
                </a:solidFill>
                <a:latin typeface="+mn-lt"/>
                <a:ea typeface="楷体" panose="02010609060101010101" pitchFamily="49" charset="-122"/>
                <a:cs typeface="Times New Roman" panose="02020603050405020304" pitchFamily="18" charset="0"/>
              </a:rPr>
              <a:t>题</a:t>
            </a:r>
            <a:r>
              <a:rPr lang="en-US" altLang="zh-CN">
                <a:solidFill>
                  <a:srgbClr val="000000"/>
                </a:solidFill>
                <a:latin typeface="+mn-lt"/>
                <a:ea typeface="宋体" panose="02010600030101010101" pitchFamily="2" charset="-122"/>
                <a:cs typeface="Times New Roman" panose="02020603050405020304" pitchFamily="18" charset="0"/>
              </a:rPr>
              <a:t>,</a:t>
            </a:r>
            <a:r>
              <a:rPr lang="zh-CN" altLang="zh-CN">
                <a:solidFill>
                  <a:srgbClr val="000000"/>
                </a:solidFill>
                <a:latin typeface="+mn-lt"/>
                <a:ea typeface="楷体" panose="02010609060101010101" pitchFamily="49" charset="-122"/>
                <a:cs typeface="Times New Roman" panose="02020603050405020304" pitchFamily="18" charset="0"/>
              </a:rPr>
              <a:t>赤潮易发生在</a:t>
            </a:r>
            <a:r>
              <a:rPr lang="en-US" altLang="zh-CN">
                <a:solidFill>
                  <a:srgbClr val="000000"/>
                </a:solidFill>
                <a:latin typeface="+mn-lt"/>
                <a:ea typeface="宋体" panose="02010600030101010101" pitchFamily="2" charset="-122"/>
                <a:cs typeface="Times New Roman" panose="02020603050405020304" pitchFamily="18" charset="0"/>
              </a:rPr>
              <a:t>20~30</a:t>
            </a:r>
            <a:r>
              <a:rPr lang="en-US" altLang="zh-CN">
                <a:solidFill>
                  <a:srgbClr val="000000"/>
                </a:solidFill>
                <a:latin typeface="+mn-lt"/>
                <a:ea typeface="楷体" panose="02010609060101010101" pitchFamily="49" charset="-122"/>
                <a:cs typeface="Times New Roman" panose="02020603050405020304" pitchFamily="18" charset="0"/>
              </a:rPr>
              <a:t> </a:t>
            </a:r>
            <a:r>
              <a:rPr lang="zh-CN" altLang="zh-CN">
                <a:solidFill>
                  <a:srgbClr val="000000"/>
                </a:solidFill>
                <a:latin typeface="+mn-lt"/>
                <a:ea typeface="宋体" panose="02010600030101010101" pitchFamily="2" charset="-122"/>
                <a:cs typeface="宋体" panose="02010600030101010101" pitchFamily="2" charset="-122"/>
              </a:rPr>
              <a:t>℃</a:t>
            </a:r>
            <a:r>
              <a:rPr lang="zh-CN" altLang="zh-CN">
                <a:solidFill>
                  <a:srgbClr val="000000"/>
                </a:solidFill>
                <a:latin typeface="+mn-lt"/>
                <a:ea typeface="楷体" panose="02010609060101010101" pitchFamily="49" charset="-122"/>
                <a:cs typeface="Times New Roman" panose="02020603050405020304" pitchFamily="18" charset="0"/>
              </a:rPr>
              <a:t>的温度范围内</a:t>
            </a:r>
            <a:r>
              <a:rPr lang="en-US" altLang="zh-CN">
                <a:solidFill>
                  <a:srgbClr val="000000"/>
                </a:solidFill>
                <a:latin typeface="+mn-lt"/>
                <a:ea typeface="宋体" panose="02010600030101010101" pitchFamily="2" charset="-122"/>
                <a:cs typeface="Times New Roman" panose="02020603050405020304" pitchFamily="18" charset="0"/>
              </a:rPr>
              <a:t>,</a:t>
            </a:r>
            <a:r>
              <a:rPr lang="zh-CN" altLang="zh-CN">
                <a:solidFill>
                  <a:srgbClr val="000000"/>
                </a:solidFill>
                <a:latin typeface="+mn-lt"/>
                <a:ea typeface="楷体" panose="02010609060101010101" pitchFamily="49" charset="-122"/>
                <a:cs typeface="Times New Roman" panose="02020603050405020304" pitchFamily="18" charset="0"/>
              </a:rPr>
              <a:t>我国南方纬度低</a:t>
            </a:r>
            <a:r>
              <a:rPr lang="en-US" altLang="zh-CN">
                <a:solidFill>
                  <a:srgbClr val="000000"/>
                </a:solidFill>
                <a:latin typeface="+mn-lt"/>
                <a:ea typeface="宋体" panose="02010600030101010101" pitchFamily="2" charset="-122"/>
                <a:cs typeface="Times New Roman" panose="02020603050405020304" pitchFamily="18" charset="0"/>
              </a:rPr>
              <a:t>,</a:t>
            </a:r>
            <a:r>
              <a:rPr lang="zh-CN" altLang="zh-CN">
                <a:solidFill>
                  <a:srgbClr val="000000"/>
                </a:solidFill>
                <a:latin typeface="+mn-lt"/>
                <a:ea typeface="楷体" panose="02010609060101010101" pitchFamily="49" charset="-122"/>
                <a:cs typeface="Times New Roman" panose="02020603050405020304" pitchFamily="18" charset="0"/>
              </a:rPr>
              <a:t>热量条件好</a:t>
            </a:r>
            <a:r>
              <a:rPr lang="en-US" altLang="zh-CN">
                <a:solidFill>
                  <a:srgbClr val="000000"/>
                </a:solidFill>
                <a:latin typeface="+mn-lt"/>
                <a:ea typeface="宋体" panose="02010600030101010101" pitchFamily="2" charset="-122"/>
                <a:cs typeface="Times New Roman" panose="02020603050405020304" pitchFamily="18" charset="0"/>
              </a:rPr>
              <a:t>,</a:t>
            </a:r>
            <a:r>
              <a:rPr lang="zh-CN" altLang="zh-CN">
                <a:solidFill>
                  <a:srgbClr val="000000"/>
                </a:solidFill>
                <a:latin typeface="+mn-lt"/>
                <a:ea typeface="楷体" panose="02010609060101010101" pitchFamily="49" charset="-122"/>
                <a:cs typeface="Times New Roman" panose="02020603050405020304" pitchFamily="18" charset="0"/>
              </a:rPr>
              <a:t>适宜赤潮生物的生长。城市近岸海域向海洋排放大量废水</a:t>
            </a:r>
            <a:r>
              <a:rPr lang="en-US" altLang="zh-CN">
                <a:solidFill>
                  <a:srgbClr val="000000"/>
                </a:solidFill>
                <a:latin typeface="+mn-lt"/>
                <a:ea typeface="宋体" panose="02010600030101010101" pitchFamily="2" charset="-122"/>
                <a:cs typeface="Times New Roman" panose="02020603050405020304" pitchFamily="18" charset="0"/>
              </a:rPr>
              <a:t>,</a:t>
            </a:r>
            <a:r>
              <a:rPr lang="zh-CN" altLang="zh-CN">
                <a:solidFill>
                  <a:srgbClr val="000000"/>
                </a:solidFill>
                <a:latin typeface="+mn-lt"/>
                <a:ea typeface="楷体" panose="02010609060101010101" pitchFamily="49" charset="-122"/>
                <a:cs typeface="Times New Roman" panose="02020603050405020304" pitchFamily="18" charset="0"/>
              </a:rPr>
              <a:t>为赤潮生物提供了生长所必需的营养。第</a:t>
            </a:r>
            <a:r>
              <a:rPr lang="en-US" altLang="zh-CN">
                <a:solidFill>
                  <a:srgbClr val="000000"/>
                </a:solidFill>
                <a:latin typeface="+mn-lt"/>
                <a:ea typeface="宋体" panose="02010600030101010101" pitchFamily="2" charset="-122"/>
                <a:cs typeface="Times New Roman" panose="02020603050405020304" pitchFamily="18" charset="0"/>
              </a:rPr>
              <a:t>(2)</a:t>
            </a:r>
            <a:r>
              <a:rPr lang="zh-CN" altLang="zh-CN">
                <a:solidFill>
                  <a:srgbClr val="000000"/>
                </a:solidFill>
                <a:latin typeface="+mn-lt"/>
                <a:ea typeface="楷体" panose="02010609060101010101" pitchFamily="49" charset="-122"/>
                <a:cs typeface="Times New Roman" panose="02020603050405020304" pitchFamily="18" charset="0"/>
              </a:rPr>
              <a:t>题</a:t>
            </a:r>
            <a:r>
              <a:rPr lang="en-US" altLang="zh-CN">
                <a:solidFill>
                  <a:srgbClr val="000000"/>
                </a:solidFill>
                <a:latin typeface="+mn-lt"/>
                <a:ea typeface="宋体" panose="02010600030101010101" pitchFamily="2" charset="-122"/>
                <a:cs typeface="Times New Roman" panose="02020603050405020304" pitchFamily="18" charset="0"/>
              </a:rPr>
              <a:t>,</a:t>
            </a:r>
            <a:r>
              <a:rPr lang="zh-CN" altLang="zh-CN">
                <a:solidFill>
                  <a:srgbClr val="000000"/>
                </a:solidFill>
                <a:latin typeface="+mn-lt"/>
                <a:ea typeface="楷体" panose="02010609060101010101" pitchFamily="49" charset="-122"/>
                <a:cs typeface="Times New Roman" panose="02020603050405020304" pitchFamily="18" charset="0"/>
              </a:rPr>
              <a:t>据材料可知</a:t>
            </a:r>
            <a:r>
              <a:rPr lang="en-US" altLang="zh-CN">
                <a:solidFill>
                  <a:srgbClr val="000000"/>
                </a:solidFill>
                <a:latin typeface="+mn-lt"/>
                <a:ea typeface="宋体" panose="02010600030101010101" pitchFamily="2" charset="-122"/>
                <a:cs typeface="Times New Roman" panose="02020603050405020304" pitchFamily="18" charset="0"/>
              </a:rPr>
              <a:t>,</a:t>
            </a:r>
            <a:r>
              <a:rPr lang="zh-CN" altLang="zh-CN">
                <a:solidFill>
                  <a:srgbClr val="000000"/>
                </a:solidFill>
                <a:latin typeface="+mn-lt"/>
                <a:ea typeface="楷体" panose="02010609060101010101" pitchFamily="49" charset="-122"/>
                <a:cs typeface="Times New Roman" panose="02020603050405020304" pitchFamily="18" charset="0"/>
              </a:rPr>
              <a:t>有机物、营养盐、维生素、微量元素都有利于赤潮生物生长</a:t>
            </a:r>
            <a:r>
              <a:rPr lang="en-US" altLang="zh-CN">
                <a:solidFill>
                  <a:srgbClr val="000000"/>
                </a:solidFill>
                <a:latin typeface="+mn-lt"/>
                <a:ea typeface="宋体" panose="02010600030101010101" pitchFamily="2" charset="-122"/>
                <a:cs typeface="Times New Roman" panose="02020603050405020304" pitchFamily="18" charset="0"/>
              </a:rPr>
              <a:t>,</a:t>
            </a:r>
            <a:r>
              <a:rPr lang="zh-CN" altLang="zh-CN">
                <a:solidFill>
                  <a:srgbClr val="000000"/>
                </a:solidFill>
                <a:latin typeface="+mn-lt"/>
                <a:ea typeface="楷体" panose="02010609060101010101" pitchFamily="49" charset="-122"/>
                <a:cs typeface="Times New Roman" panose="02020603050405020304" pitchFamily="18" charset="0"/>
              </a:rPr>
              <a:t>工业废水、生活污水、农业生产过程中大量施用化肥与农药以及海洋开发程度高和养殖业规模扩大等都会产生这些物质。</a:t>
            </a:r>
            <a:endParaRPr lang="zh-CN" altLang="zh-CN">
              <a:solidFill>
                <a:srgbClr val="000000"/>
              </a:solidFill>
              <a:latin typeface="+mn-lt"/>
              <a:ea typeface="NEU-BZ-S92" panose="02020503000000020003" pitchFamily="18" charset="-122"/>
              <a:cs typeface="Times New Roman" panose="02020603050405020304" pitchFamily="18" charset="0"/>
            </a:endParaRPr>
          </a:p>
        </p:txBody>
      </p:sp>
    </p:spTree>
    <p:extLst>
      <p:ext uri="{BB962C8B-B14F-4D97-AF65-F5344CB8AC3E}">
        <p14:creationId xmlns:p14="http://schemas.microsoft.com/office/powerpoint/2010/main" val="164282609"/>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61950" y="914643"/>
            <a:ext cx="10807700" cy="1865126"/>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algn="ctr">
              <a:lnSpc>
                <a:spcPct val="120000"/>
              </a:lnSpc>
              <a:spcAft>
                <a:spcPct val="0"/>
              </a:spcAft>
              <a:tabLst>
                <a:tab pos="1188085"/>
                <a:tab pos="2163445"/>
                <a:tab pos="3142615"/>
                <a:tab pos="4190365"/>
              </a:tabLst>
            </a:pPr>
            <a:r>
              <a:rPr lang="zh-CN" altLang="zh-CN">
                <a:solidFill>
                  <a:srgbClr val="000000"/>
                </a:solidFill>
                <a:latin typeface="NEU-BZ-S92"/>
                <a:ea typeface="CTZhongYuanSJ"/>
                <a:cs typeface="Times New Roman" panose="02020603050405020304" pitchFamily="18" charset="0"/>
              </a:rPr>
              <a:t>学以致用</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a:solidFill>
                  <a:srgbClr val="000000"/>
                </a:solidFill>
                <a:ea typeface="宋体" panose="02010600030101010101" pitchFamily="2" charset="-122"/>
                <a:cs typeface="Times New Roman" panose="02020603050405020304" pitchFamily="18" charset="0"/>
              </a:rPr>
              <a:t>下图为我国华北地区某城市及郊区地形图。读图</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完成下列各题。</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p:txBody>
      </p:sp>
      <p:pic>
        <p:nvPicPr>
          <p:cNvPr id="5" name="23EP02.eps" descr="id:2147496673;FounderCES"/>
          <p:cNvPicPr/>
          <p:nvPr/>
        </p:nvPicPr>
        <p:blipFill>
          <a:blip r:embed="rId2"/>
          <a:stretch>
            <a:fillRect/>
          </a:stretch>
        </p:blipFill>
        <p:spPr>
          <a:xfrm>
            <a:off x="2448669" y="2779769"/>
            <a:ext cx="6264696" cy="2682056"/>
          </a:xfrm>
          <a:prstGeom prst="rect">
            <a:avLst/>
          </a:prstGeom>
        </p:spPr>
      </p:pic>
    </p:spTree>
    <p:extLst>
      <p:ext uri="{BB962C8B-B14F-4D97-AF65-F5344CB8AC3E}">
        <p14:creationId xmlns:p14="http://schemas.microsoft.com/office/powerpoint/2010/main" val="301974647"/>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61950" y="935831"/>
            <a:ext cx="10807700" cy="4819781"/>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906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9060101010101" pitchFamily="49" charset="-122"/>
                <a:cs typeface="+mn-cs"/>
              </a:defRPr>
            </a:lvl9pPr>
          </a:lstStyle>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该城市冬季最可能出现的环境问题是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　　</a:t>
            </a:r>
            <a:r>
              <a:rPr lang="en-US" altLang="zh-CN">
                <a:solidFill>
                  <a:srgbClr val="000000"/>
                </a:solidFill>
                <a:ea typeface="宋体" panose="02010600030101010101" pitchFamily="2" charset="-122"/>
                <a:cs typeface="Times New Roman" panose="02020603050405020304" pitchFamily="18" charset="0"/>
              </a:rPr>
              <a:t>)</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A.</a:t>
            </a:r>
            <a:r>
              <a:rPr lang="zh-CN" altLang="zh-CN" smtClean="0">
                <a:solidFill>
                  <a:srgbClr val="000000"/>
                </a:solidFill>
                <a:ea typeface="宋体" panose="02010600030101010101" pitchFamily="2" charset="-122"/>
                <a:cs typeface="Times New Roman" panose="02020603050405020304" pitchFamily="18" charset="0"/>
              </a:rPr>
              <a:t>沙尘暴</a:t>
            </a:r>
            <a:r>
              <a:rPr lang="en-US" altLang="zh-CN" smtClean="0">
                <a:solidFill>
                  <a:srgbClr val="000000"/>
                </a:solidFill>
                <a:latin typeface="NEU-BZ-S92" panose="02020503000000020003" pitchFamily="18" charset="-122"/>
                <a:ea typeface="NEU-BZ-S92" panose="02020503000000020003" pitchFamily="18" charset="-122"/>
                <a:cs typeface="Times New Roman" panose="02020603050405020304" pitchFamily="18" charset="0"/>
              </a:rPr>
              <a:t>		</a:t>
            </a:r>
            <a:r>
              <a:rPr lang="en-US" altLang="zh-CN" smtClean="0">
                <a:solidFill>
                  <a:srgbClr val="000000"/>
                </a:solidFill>
                <a:ea typeface="宋体" panose="02010600030101010101" pitchFamily="2" charset="-122"/>
                <a:cs typeface="Times New Roman" panose="02020603050405020304" pitchFamily="18" charset="0"/>
              </a:rPr>
              <a:t>B</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水体污染</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C.</a:t>
            </a:r>
            <a:r>
              <a:rPr lang="zh-CN" altLang="zh-CN" smtClean="0">
                <a:solidFill>
                  <a:srgbClr val="000000"/>
                </a:solidFill>
                <a:ea typeface="宋体" panose="02010600030101010101" pitchFamily="2" charset="-122"/>
                <a:cs typeface="Times New Roman" panose="02020603050405020304" pitchFamily="18" charset="0"/>
              </a:rPr>
              <a:t>酸雨</a:t>
            </a:r>
            <a:r>
              <a:rPr lang="en-US" altLang="zh-CN" smtClean="0">
                <a:solidFill>
                  <a:srgbClr val="000000"/>
                </a:solidFill>
                <a:latin typeface="NEU-BZ-S92" panose="02020503000000020003" pitchFamily="18" charset="-122"/>
                <a:ea typeface="NEU-BZ-S92" panose="02020503000000020003" pitchFamily="18" charset="-122"/>
                <a:cs typeface="Times New Roman" panose="02020603050405020304" pitchFamily="18" charset="0"/>
              </a:rPr>
              <a:t>		</a:t>
            </a:r>
            <a:r>
              <a:rPr lang="en-US" altLang="zh-CN" smtClean="0">
                <a:solidFill>
                  <a:srgbClr val="000000"/>
                </a:solidFill>
                <a:ea typeface="宋体" panose="02010600030101010101" pitchFamily="2" charset="-122"/>
                <a:cs typeface="Times New Roman" panose="02020603050405020304" pitchFamily="18" charset="0"/>
              </a:rPr>
              <a:t>D</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雾霾</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该城市冬季上述环境问题比周边城市严重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其原因可能是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　　</a:t>
            </a:r>
            <a:r>
              <a:rPr lang="en-US" altLang="zh-CN">
                <a:solidFill>
                  <a:srgbClr val="000000"/>
                </a:solidFill>
                <a:ea typeface="宋体" panose="02010600030101010101" pitchFamily="2" charset="-122"/>
                <a:cs typeface="Times New Roman" panose="02020603050405020304" pitchFamily="18" charset="0"/>
              </a:rPr>
              <a:t>)</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A.</a:t>
            </a:r>
            <a:r>
              <a:rPr lang="zh-CN" altLang="zh-CN">
                <a:solidFill>
                  <a:srgbClr val="000000"/>
                </a:solidFill>
                <a:ea typeface="宋体" panose="02010600030101010101" pitchFamily="2" charset="-122"/>
                <a:cs typeface="Times New Roman" panose="02020603050405020304" pitchFamily="18" charset="0"/>
              </a:rPr>
              <a:t>降水丰富</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水汽</a:t>
            </a:r>
            <a:r>
              <a:rPr lang="zh-CN" altLang="zh-CN" smtClean="0">
                <a:solidFill>
                  <a:srgbClr val="000000"/>
                </a:solidFill>
                <a:ea typeface="宋体" panose="02010600030101010101" pitchFamily="2" charset="-122"/>
                <a:cs typeface="Times New Roman" panose="02020603050405020304" pitchFamily="18" charset="0"/>
              </a:rPr>
              <a:t>充足</a:t>
            </a:r>
            <a:r>
              <a:rPr lang="en-US" altLang="zh-CN" smtClean="0">
                <a:solidFill>
                  <a:srgbClr val="000000"/>
                </a:solidFill>
                <a:latin typeface="NEU-BZ-S92" panose="02020503000000020003" pitchFamily="18" charset="-122"/>
                <a:ea typeface="NEU-BZ-S92" panose="02020503000000020003" pitchFamily="18" charset="-122"/>
                <a:cs typeface="Times New Roman" panose="02020603050405020304" pitchFamily="18" charset="0"/>
              </a:rPr>
              <a:t>		</a:t>
            </a:r>
            <a:r>
              <a:rPr lang="en-US" altLang="zh-CN" smtClean="0">
                <a:solidFill>
                  <a:srgbClr val="000000"/>
                </a:solidFill>
                <a:ea typeface="宋体" panose="02010600030101010101" pitchFamily="2" charset="-122"/>
                <a:cs typeface="Times New Roman" panose="02020603050405020304" pitchFamily="18" charset="0"/>
              </a:rPr>
              <a:t>B</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风力较小</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大气稳定</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C.</a:t>
            </a:r>
            <a:r>
              <a:rPr lang="zh-CN" altLang="zh-CN">
                <a:solidFill>
                  <a:srgbClr val="000000"/>
                </a:solidFill>
                <a:ea typeface="宋体" panose="02010600030101010101" pitchFamily="2" charset="-122"/>
                <a:cs typeface="Times New Roman" panose="02020603050405020304" pitchFamily="18" charset="0"/>
              </a:rPr>
              <a:t>城市绿地面积</a:t>
            </a:r>
            <a:r>
              <a:rPr lang="zh-CN" altLang="zh-CN" smtClean="0">
                <a:solidFill>
                  <a:srgbClr val="000000"/>
                </a:solidFill>
                <a:ea typeface="宋体" panose="02010600030101010101" pitchFamily="2" charset="-122"/>
                <a:cs typeface="Times New Roman" panose="02020603050405020304" pitchFamily="18" charset="0"/>
              </a:rPr>
              <a:t>大</a:t>
            </a:r>
            <a:r>
              <a:rPr lang="en-US" altLang="zh-CN" smtClean="0">
                <a:solidFill>
                  <a:srgbClr val="000000"/>
                </a:solidFill>
                <a:latin typeface="NEU-BZ-S92" panose="02020503000000020003" pitchFamily="18" charset="-122"/>
                <a:ea typeface="NEU-BZ-S92" panose="02020503000000020003" pitchFamily="18" charset="-122"/>
                <a:cs typeface="Times New Roman" panose="02020603050405020304" pitchFamily="18" charset="0"/>
              </a:rPr>
              <a:t>		</a:t>
            </a:r>
            <a:r>
              <a:rPr lang="en-US" altLang="zh-CN" smtClean="0">
                <a:solidFill>
                  <a:srgbClr val="000000"/>
                </a:solidFill>
                <a:ea typeface="宋体" panose="02010600030101010101" pitchFamily="2" charset="-122"/>
                <a:cs typeface="Times New Roman" panose="02020603050405020304" pitchFamily="18" charset="0"/>
              </a:rPr>
              <a:t>D</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废水排放量大</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smtClean="0">
                <a:latin typeface="Arial" pitchFamily="34" charset="0"/>
                <a:cs typeface="Times New Roman" panose="02020603050405020304" pitchFamily="18" charset="0"/>
              </a:rPr>
              <a:t>答案</a:t>
            </a:r>
            <a:r>
              <a:rPr lang="en-US" altLang="zh-CN" smtClean="0">
                <a:latin typeface="Arial" pitchFamily="34" charset="0"/>
                <a:cs typeface="Times New Roman" panose="02020603050405020304" pitchFamily="18" charset="0"/>
              </a:rPr>
              <a:t>:</a:t>
            </a:r>
            <a:r>
              <a:rPr lang="en-US" altLang="zh-CN" smtClean="0">
                <a:solidFill>
                  <a:srgbClr val="000000"/>
                </a:solidFill>
                <a:ea typeface="宋体" panose="02010600030101010101" pitchFamily="2" charset="-122"/>
                <a:cs typeface="Times New Roman" panose="02020603050405020304" pitchFamily="18" charset="0"/>
              </a:rPr>
              <a:t>(</a:t>
            </a:r>
            <a:r>
              <a:rPr lang="en-US" altLang="zh-CN">
                <a:solidFill>
                  <a:srgbClr val="000000"/>
                </a:solidFill>
                <a:ea typeface="宋体" panose="02010600030101010101" pitchFamily="2" charset="-122"/>
                <a:cs typeface="Times New Roman" panose="02020603050405020304" pitchFamily="18" charset="0"/>
              </a:rPr>
              <a:t>1)D</a:t>
            </a:r>
            <a:r>
              <a:rPr lang="zh-CN" altLang="zh-CN">
                <a:solidFill>
                  <a:srgbClr val="000000"/>
                </a:solidFill>
                <a:ea typeface="宋体" panose="02010600030101010101" pitchFamily="2" charset="-122"/>
                <a:cs typeface="Times New Roman" panose="02020603050405020304" pitchFamily="18" charset="0"/>
              </a:rPr>
              <a:t>　</a:t>
            </a:r>
            <a:r>
              <a:rPr lang="en-US" altLang="zh-CN">
                <a:solidFill>
                  <a:srgbClr val="000000"/>
                </a:solidFill>
                <a:ea typeface="宋体" panose="02010600030101010101" pitchFamily="2" charset="-122"/>
                <a:cs typeface="Times New Roman" panose="02020603050405020304" pitchFamily="18" charset="0"/>
              </a:rPr>
              <a:t>(2)B</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spTree>
    <p:extLst>
      <p:ext uri="{BB962C8B-B14F-4D97-AF65-F5344CB8AC3E}">
        <p14:creationId xmlns:p14="http://schemas.microsoft.com/office/powerpoint/2010/main" val="2290290146"/>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animEffect transition="in" filter="randombar(horizontal)">
                                      <p:cBhvr>
                                        <p:cTn id="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252075" cy="521017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https://d.book118.com/198042136136006047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专业教辅课件Q:251490010">
  <a:themeElements>
    <a:clrScheme name="穿越">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经典">
      <a:majorFont>
        <a:latin typeface="Arial"/>
        <a:ea typeface="黑体"/>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宋体"/>
        <a:cs typeface="Arial"/>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演示文稿2" id="{73BAEC52-59F7-4328-AB73-0F916ADBF193}" vid="{58DBEABC-D800-4B69-8CEC-6F66A7DFD12F}"/>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24</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24</vt:i4>
      </vt:variant>
    </vt:vector>
  </HeadingPairs>
  <TitlesOfParts>
    <vt:vector baseType="lpstr" size="35">
      <vt:lpstr>Arial</vt:lpstr>
      <vt:lpstr>Calibri</vt:lpstr>
      <vt:lpstr>黑体</vt:lpstr>
      <vt:lpstr>Times New Roman</vt:lpstr>
      <vt:lpstr>宋体</vt:lpstr>
      <vt:lpstr>NEU-BZ-S92</vt:lpstr>
      <vt:lpstr>方正书宋_GBK</vt:lpstr>
      <vt:lpstr>楷体</vt:lpstr>
      <vt:lpstr>苏新诗柳楷简</vt:lpstr>
      <vt:lpstr>CTZhongYuanSJ</vt:lpstr>
      <vt:lpstr>Office Theme</vt:lpstr>
      <vt:lpstr>地  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2024-09-29T09:15:27.683</cp:lastPrinted>
  <dcterms:created xsi:type="dcterms:W3CDTF">2024-09-29T01:15:27Z</dcterms:created>
  <dcterms:modified xsi:type="dcterms:W3CDTF">2024-09-29T01:15:29Z</dcterms:modified>
</cp:coreProperties>
</file>