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HRGUJE+MS-UIGothic"/>
      <p:regular r:id="rId22"/>
    </p:embeddedFont>
    <p:embeddedFont>
      <p:font typeface="QSRTEH+FTNDDC+ArialMT"/>
      <p:regular r:id="rId23"/>
    </p:embeddedFont>
    <p:embeddedFont>
      <p:font typeface="TBRTIF+BCLQTT+MicrosoftYaHei-Bold"/>
      <p:regular r:id="rId24"/>
    </p:embeddedFont>
    <p:embeddedFont>
      <p:font typeface="KTORFF+FMWVRG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86327-1B70-4F2C-8CEF-D953830E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59E04-9A3C-4C08-A9FD-BC112F66B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428F2-44D7-49EF-AA83-205BFF8FA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31870-43B3-4662-9CC3-26C404CE7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CAA62-B812-4DC1-B7D9-A01EE5FA3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61D46-60D7-4EAA-9ED8-F033346CB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B9B9E-8733-4D94-B286-C6D3CE8E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0E5E9-8A14-422B-A27B-288EBAA5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8318E-0EA9-4EEF-9415-454ADF17A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5CE0A-E145-4627-9F86-E8BB6E6EE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3F0AB-2C67-467A-B623-EB48D6667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3126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5325" y="1082194"/>
            <a:ext cx="1208942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HRGUJE+MS-UIGothic"/>
                <a:cs typeface="HRGUJE+MS-UIGothic"/>
              </a:rPr>
              <a:t>安全生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产应</a:t>
            </a:r>
            <a:r>
              <a:rPr sz="5150" spc="25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5150" spc="25">
                <a:solidFill>
                  <a:srgbClr val="000000"/>
                </a:solidFill>
                <a:latin typeface="HRGUJE+MS-UIGothic"/>
                <a:cs typeface="HRGUJE+MS-UIGothic"/>
              </a:rPr>
              <a:t>分析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HRGUJE+MS-UIGothic"/>
                <a:cs typeface="HRGUJ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SRTEH+FTNDDC+ArialMT"/>
                <a:cs typeface="QSRTEH+FTNDD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6192461" cy="29779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SRTEH+FTNDDC+ArialMT"/>
                <a:cs typeface="QSRTEH+FTNDD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急救援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状分析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SRTEH+FTNDDC+ArialMT"/>
                <a:cs typeface="QSRTEH+FTNDD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需求分析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SRTEH+FTNDDC+ArialMT"/>
                <a:cs typeface="QSRTEH+FTNDD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策略与方案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SRTEH+FTNDDC+ArialMT"/>
                <a:cs typeface="QSRTEH+FTNDD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SRTEH+FTNDDC+ArialMT"/>
                <a:cs typeface="QSRTEH+FTNDD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HRGUJE+MS-UIGothic"/>
                <a:cs typeface="HRGUJE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9608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QSRTEH+FTNDDC+ArialMT"/>
                <a:cs typeface="QSRTEH+FTNDDC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HRGUJE+MS-UIGothic"/>
                <a:cs typeface="HRGUJE+MS-UIGothic"/>
              </a:rPr>
              <a:t>参考文献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TBRTIF+BCLQTT+MicrosoftYaHei-Bold"/>
                <a:cs typeface="TBRTIF+BCLQTT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TBRTIF+BCLQTT+MicrosoftYaHei-Bold"/>
                <a:cs typeface="TBRTIF+BCLQT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65140" y="3340334"/>
            <a:ext cx="202536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HRGUJE+MS-UIGothic"/>
                <a:cs typeface="HRGUJE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背景介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RGUJE+MS-UIGothic"/>
                <a:cs typeface="HRGUJE+MS-UIGothic"/>
              </a:rPr>
              <a:t>安全生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DFD"/>
                </a:solidFill>
                <a:latin typeface="HRGUJE+MS-UIGothic"/>
                <a:cs typeface="HRGUJE+MS-UIGothic"/>
              </a:rPr>
              <a:t>事故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频发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RGUJE+MS-UIGothic"/>
                <a:cs typeface="HRGUJE+MS-UIGothic"/>
              </a:rPr>
              <a:t>政策法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FFFDFD"/>
                </a:solidFill>
                <a:latin typeface="HRGUJE+MS-UIGothic"/>
                <a:cs typeface="HRGUJE+MS-UIGothic"/>
              </a:rPr>
              <a:t>要求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政府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产应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出明确要求，企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需要加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强应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急救援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能力建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事件的能力。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1442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近年来，各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事故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人民生命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重威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HRGUJE+MS-UIGothic"/>
                <a:cs typeface="HRGUJE+MS-UIGothic"/>
              </a:rPr>
              <a:t>急救援能力不足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多企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事故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，存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急救援能力不足的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致事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HRGUJE+MS-UIGothic"/>
                <a:cs typeface="HRGUJE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目的和意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提高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突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事件的能力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2059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可以更好地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事件，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减少事故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保障人民生命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财产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安全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急救援能力的提升可以更好地保障人民生命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安全，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社会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促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企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可持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续发</a:t>
            </a:r>
            <a:r>
              <a:rPr sz="2300">
                <a:solidFill>
                  <a:srgbClr val="0084FF"/>
                </a:solidFill>
                <a:latin typeface="HRGUJE+MS-UIGothic"/>
                <a:cs typeface="HRGUJE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可以提升企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的形象和信誉，增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的市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争力，促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的可持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TBRTIF+BCLQTT+MicrosoftYaHei-Bold"/>
                <a:cs typeface="TBRTIF+BCLQT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0014" y="3340334"/>
            <a:ext cx="801420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HRGUJE+MS-UIGothic"/>
                <a:cs typeface="HRGUJE+MS-UIGothic"/>
              </a:rPr>
              <a:t>安全生</a:t>
            </a:r>
            <a:r>
              <a:rPr sz="4550" spc="25">
                <a:solidFill>
                  <a:srgbClr val="000000"/>
                </a:solidFill>
                <a:latin typeface="SimSun"/>
                <a:cs typeface="SimSun"/>
              </a:rPr>
              <a:t>产应</a:t>
            </a:r>
            <a:r>
              <a:rPr sz="4550" spc="25">
                <a:solidFill>
                  <a:srgbClr val="000000"/>
                </a:solidFill>
                <a:latin typeface="HRGUJE+MS-UIGothic"/>
                <a:cs typeface="HRGUJE+MS-UIGothic"/>
              </a:rPr>
              <a:t>急救援</a:t>
            </a:r>
            <a:r>
              <a:rPr sz="4550" spc="23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4550" spc="25">
                <a:solidFill>
                  <a:srgbClr val="000000"/>
                </a:solidFill>
                <a:latin typeface="HRGUJE+MS-UIGothic"/>
                <a:cs typeface="HRGUJE+MS-UIGothic"/>
              </a:rPr>
              <a:t>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当前安全生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情况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救援装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得到了不断的更新和升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，如无人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机、智能穿戴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救援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队</a:t>
            </a:r>
            <a:r>
              <a:rPr sz="2300">
                <a:solidFill>
                  <a:srgbClr val="0084FF"/>
                </a:solidFill>
                <a:latin typeface="HRGUJE+MS-UIGothic"/>
                <a:cs typeface="HRGUJE+MS-UIGothic"/>
              </a:rPr>
              <a:t>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目前，各地政府和企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均建立了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各自的安全生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伍在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事件中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</a:p>
          <a:p>
            <a:pPr marL="1524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着重要的作用。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急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0084FF"/>
                </a:solidFill>
                <a:latin typeface="HRGUJE+MS-UIGothic"/>
                <a:cs typeface="HRGUJE+MS-UIGothic"/>
              </a:rPr>
              <a:t>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政府和企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均制定了相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的安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案，以便在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急情况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下能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迅速采取措施。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存在的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和不足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BRTIF+BCLQTT+MicrosoftYaHei-Bold"/>
                <a:cs typeface="TBRTIF+BCLQT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BRTIF+BCLQTT+MicrosoftYaHei-Bold"/>
                <a:cs typeface="TBRTIF+BCLQT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BRTIF+BCLQTT+MicrosoftYaHei-Bold"/>
                <a:cs typeface="TBRTIF+BCLQT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HRGUJE+MS-UIGothic"/>
                <a:cs typeface="HRGUJE+MS-UIGothic"/>
              </a:rPr>
              <a:t>救援力量不足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HRGUJE+MS-UIGothic"/>
                <a:cs typeface="HRGUJE+MS-UIGothic"/>
              </a:rPr>
              <a:t>装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备</a:t>
            </a:r>
            <a:r>
              <a:rPr sz="2000" spc="25">
                <a:solidFill>
                  <a:srgbClr val="0084FF"/>
                </a:solidFill>
                <a:latin typeface="HRGUJE+MS-UIGothic"/>
                <a:cs typeface="HRGUJE+MS-UIGothic"/>
              </a:rPr>
              <a:t>老化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84FF"/>
                </a:solidFill>
                <a:latin typeface="HRGUJE+MS-UIGothic"/>
                <a:cs typeface="HRGUJE+MS-UIGothic"/>
              </a:rPr>
              <a:t>案可操作性不</a:t>
            </a:r>
            <a:r>
              <a:rPr sz="2000">
                <a:solidFill>
                  <a:srgbClr val="0084F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尽管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有的救援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伍数量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多，但面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模、复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的突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，仍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得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力不从心。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部分地区的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存在老化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致使用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效果不佳。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有些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笼统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缺乏具体的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细节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致在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操作中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以有效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原因分析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金投入不足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管理不到位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缺乏演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练</a:t>
            </a:r>
            <a:r>
              <a:rPr sz="2300" spc="25">
                <a:solidFill>
                  <a:srgbClr val="0084FF"/>
                </a:solidFill>
                <a:latin typeface="HRGUJE+MS-UIGothic"/>
                <a:cs typeface="HRGUJE+MS-UIGothic"/>
              </a:rPr>
              <a:t>和培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政府和企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业对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于安全生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的投入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少，限制了救援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伍和装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有的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和装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，缺乏有效的管理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机制，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致使用效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果不佳。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由于缺乏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实战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和培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急救援人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情况下可能无法迅速采取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RGUJE+MS-UIGothic"/>
                <a:cs typeface="HRGUJE+MS-UIGothic"/>
              </a:rPr>
              <a:t>有效措施。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TBRTIF+BCLQTT+MicrosoftYaHei-Bold"/>
                <a:cs typeface="TBRTIF+BCLQT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69820" y="3340334"/>
            <a:ext cx="868271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HRGUJE+MS-UIGothic"/>
                <a:cs typeface="HRGUJE+MS-UIGothic"/>
              </a:rPr>
              <a:t>安全生</a:t>
            </a:r>
            <a:r>
              <a:rPr sz="4550" spc="25">
                <a:solidFill>
                  <a:srgbClr val="000000"/>
                </a:solidFill>
                <a:latin typeface="SimSun"/>
                <a:cs typeface="SimSun"/>
              </a:rPr>
              <a:t>产应</a:t>
            </a:r>
            <a:r>
              <a:rPr sz="4550" spc="25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4550">
                <a:solidFill>
                  <a:srgbClr val="000000"/>
                </a:solidFill>
                <a:latin typeface="HRGUJE+MS-UIGothic"/>
                <a:cs typeface="HRGUJE+MS-UIGothic"/>
              </a:rPr>
              <a:t>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74945" y="4176629"/>
            <a:ext cx="2606681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000000"/>
                </a:solidFill>
                <a:latin typeface="HRGUJE+MS-UIGothic"/>
                <a:cs typeface="HRGUJE+MS-UIGothic"/>
              </a:rPr>
              <a:t>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对应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认识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BRTIF+BCLQTT+MicrosoftYaHei-Bold"/>
                <a:cs typeface="TBRTIF+BCLQT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是安全生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作的重要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成部分，是防范和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事件的重要保障。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TBRTIF+BCLQTT+MicrosoftYaHei-Bold"/>
                <a:cs typeface="TBRTIF+BCLQTT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需要从硬件和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件两个方面入手，提高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伍的技能水平、装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水平和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置能力。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状和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不足，找出存在的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和薄弱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176587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分析各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事件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急救援能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力的需求，包括事件的性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、特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点、影响范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和危害程度等方面。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分析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急救援力量的能力和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水平，找出与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需求之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的差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距和不足。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基于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风险评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估的能力建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需求排序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事件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估，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确定各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事件的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和重要性。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果，制定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救援能力建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划，明确建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的目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、任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施方案。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情况，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行修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订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和完善，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划的科学性和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用性。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96393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需求与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源投入的关系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23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源投入是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的重要保障，包括人力、物力、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力等方面的投入。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源投入的多少直接影响到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急救援能力建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的速度和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量，因此需要合理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708772"/>
            <a:ext cx="2126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源投入的方向和力度。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源投入的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程中，需要注重提高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源的使用效益，加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源的整合和共享，避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免浪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和重复投入。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24170" y="1554404"/>
            <a:ext cx="3195222" cy="29700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586"/>
              </a:lnSpc>
              <a:spcBef>
                <a:spcPct val="0"/>
              </a:spcBef>
              <a:spcAft>
                <a:spcPct val="0"/>
              </a:spcAft>
            </a:pPr>
            <a:r>
              <a:rPr sz="9200" spc="11">
                <a:solidFill>
                  <a:srgbClr val="8F98EC"/>
                </a:solidFill>
                <a:latin typeface="TBRTIF+BCLQTT+MicrosoftYaHei-Bold"/>
                <a:cs typeface="TBRTIF+BCLQTT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69820" y="3340334"/>
            <a:ext cx="868271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HRGUJE+MS-UIGothic"/>
                <a:cs typeface="HRGUJE+MS-UIGothic"/>
              </a:rPr>
              <a:t>安全生</a:t>
            </a:r>
            <a:r>
              <a:rPr sz="4550" spc="25">
                <a:solidFill>
                  <a:srgbClr val="000000"/>
                </a:solidFill>
                <a:latin typeface="SimSun"/>
                <a:cs typeface="SimSun"/>
              </a:rPr>
              <a:t>产应</a:t>
            </a:r>
            <a:r>
              <a:rPr sz="4550" spc="25">
                <a:solidFill>
                  <a:srgbClr val="000000"/>
                </a:solidFill>
                <a:latin typeface="HRGUJE+MS-UIGothic"/>
                <a:cs typeface="HRGUJE+MS-UIGothic"/>
              </a:rPr>
              <a:t>急救援能力建</a:t>
            </a:r>
            <a:r>
              <a:rPr sz="4550" spc="27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4550">
                <a:solidFill>
                  <a:srgbClr val="000000"/>
                </a:solidFill>
                <a:latin typeface="HRGUJE+MS-UIGothic"/>
                <a:cs typeface="HRGUJE+MS-UIGothic"/>
              </a:rPr>
              <a:t>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84115" y="417662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000000"/>
                </a:solidFill>
                <a:latin typeface="HRGUJE+MS-UIGothic"/>
                <a:cs typeface="HRGUJE+MS-UIGothic"/>
              </a:rPr>
              <a:t>略与方案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4305" y="178180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建立完善的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8920" y="1781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强应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伍建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61371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生的各种安全事故，制定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案，明确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流程和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任人，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确保能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迅速、有效地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事件。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81087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建立一支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有素、装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备齐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急救援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伍，提高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伍的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能力和救援水平。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3543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急物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保障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2892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推广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急管理知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储备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急救援物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，确保在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况下能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投入使用。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急管理知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的宣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和培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工的安全意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RGUJE+MS-UIGothic"/>
                <a:cs typeface="HRGUJE+MS-UIGothic"/>
              </a:rPr>
              <a:t>急能力。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安全生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产应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急救援能力建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84FF"/>
                </a:solidFill>
                <a:latin typeface="HRGUJE+MS-UIGothic"/>
                <a:cs typeface="HRGUJE+MS-UIGothic"/>
              </a:rPr>
              <a:t>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建立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急指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挥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中心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257772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信息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告和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警机制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建立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专门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中心，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负责统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挥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急救援工作。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建立完善的信息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告和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警机制，及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时获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取事故信息，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决策提供准确依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急响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速度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加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事后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600">
                <a:solidFill>
                  <a:srgbClr val="FFFFFF"/>
                </a:solidFill>
                <a:latin typeface="HRGUJE+MS-UIGothic"/>
                <a:cs typeface="HRGUJE+MS-UIGothic"/>
              </a:rPr>
              <a:t>理和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伍建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化物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障等措施，提高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速度和救援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效率。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在事故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束后，要及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时总结经验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，完善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案，避免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似事故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再次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HRGUJE+MS-UIGothic"/>
                <a:cs typeface="HRGUJE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https://d.book118.com/198043126074006030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HRGUJE+MS-UIGothic</vt:lpstr>
      <vt:lpstr>SimSun</vt:lpstr>
      <vt:lpstr>QSRTEH+FTNDDC+ArialMT</vt:lpstr>
      <vt:lpstr>Times New Roman</vt:lpstr>
      <vt:lpstr>TBRTIF+BCLQTT+MicrosoftYaHei-Bold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2024-09-07T02:37:56.647</cp:lastPrinted>
  <dcterms:created xsi:type="dcterms:W3CDTF">2024-09-06T18:37:56Z</dcterms:created>
  <dcterms:modified xsi:type="dcterms:W3CDTF">2024-09-06T18:37:57Z</dcterms:modified>
</cp:coreProperties>
</file>