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E603CF-8FFD-469A-B360-468C0C466A4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549ADF4F-25E2-43A1-AA30-623D31F1E62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0021CF5-0DA7-423D-B045-54FBC2D2C6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E80EAE7-B372-40A9-BC11-1CED884E3FB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9CD3E72-73F2-4E19-B001-7B7487258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0D177-A713-4A43-952C-EFE35ADC357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E46B97AD-84F4-459B-A173-C2E3789F7A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8FEE60A-543B-4FCD-A483-81A960F4014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5248E84-6D24-4F7A-9827-BAC04F5F1F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A075A7-3F20-466B-B8D3-7A69513A70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7F10F69-3B37-420D-82AA-D1CDF1C40E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198046077100006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9297988" y="3463925"/>
            <a:ext cx="3041650" cy="35655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>
            <a:off x="10520363" y="-190500"/>
            <a:ext cx="885825" cy="1038225"/>
          </a:xfrm>
          <a:prstGeom prst="line">
            <a:avLst/>
          </a:prstGeom>
          <a:ln w="2540">
            <a:solidFill>
              <a:schemeClr val="lt1"/>
            </a:solidFill>
            <a:prstDash val="solid"/>
          </a:ln>
        </p:spPr>
        <p:style>
          <a:lnRef idx="0">
            <a:schemeClr val="lt1"/>
          </a:lnRef>
          <a:fillRef idx="1">
            <a:schemeClr val="lt1"/>
          </a:fillRef>
          <a:effectRef idx="0">
            <a:schemeClr val="lt1"/>
          </a:effectRef>
          <a:fontRef idx="minor">
            <a:schemeClr val="lt1"/>
          </a:fontRef>
        </p:style>
      </p:cxnSp>
      <p:sp>
        <p:nvSpPr>
          <p:cNvPr id="4" name="TextBox 4"/>
          <p:cNvSpPr txBox="1"/>
          <p:nvPr/>
        </p:nvSpPr>
        <p:spPr>
          <a:xfrm>
            <a:off x="3702710" y="1308257"/>
            <a:ext cx="4881433" cy="1420727"/>
          </a:xfrm>
          <a:prstGeom prst="rect">
            <a:avLst/>
          </a:prstGeom>
        </p:spPr>
        <p:txBody>
          <a:bodyPr vert="horz" wrap="square" lIns="91440" tIns="45720" rIns="91440" bIns="45720" rtlCol="0" anchor="b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050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人力资源处处长竞聘演讲稿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2700000">
            <a:off x="-425346" y="-2696323"/>
            <a:ext cx="4457492" cy="4457492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021821" y="612775"/>
            <a:ext cx="1563158" cy="769938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4400" b="1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 录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0615613" y="1795463"/>
            <a:ext cx="1339850" cy="338137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788641" y="930592"/>
            <a:ext cx="5050155" cy="49968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对人力资源处处长职位认知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自身优势与特长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未来工作规划与展望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应对挑战与风险措施</a:t>
            </a:r>
          </a:p>
          <a:p>
            <a:pPr marL="203200" lvl="0" indent="-203200">
              <a:lnSpc>
                <a:spcPct val="15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结尾致辞</a:t>
            </a:r>
          </a:p>
        </p:txBody>
      </p:sp>
      <p:sp>
        <p:nvSpPr>
          <p:cNvPr id="6" name="AutoShape 6"/>
          <p:cNvSpPr/>
          <p:nvPr/>
        </p:nvSpPr>
        <p:spPr>
          <a:xfrm rot="2700000">
            <a:off x="1152099" y="3867101"/>
            <a:ext cx="1030027" cy="1030027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2700000">
            <a:off x="2095422" y="2929440"/>
            <a:ext cx="600059" cy="6000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个人背景与经历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硕士学历，人力资源管理专业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系统学习了人力资源管理理论，掌握了先进的人力资源管理方法和工具。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专业技能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熟悉招聘、培训、绩效、薪酬等各个模块，具备扎实的人力资源管理基础。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7112" r="27112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教育背景及专业技能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先后在多家知名企业担任人力资源相关职位，积累了丰富的实践经验。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成功主导过多次大型招聘活动，为企业引进了大量优秀人才；同时，在员工培训、绩效管理等方面也取得了显著成果。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工作经历与成绩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突出的工作成绩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十年人力资源工作经验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3846" r="33846"/>
          <a:stretch>
            <a:fillRect/>
          </a:stretch>
        </p:blipFill>
        <p:spPr>
          <a:xfrm>
            <a:off x="1256535" y="1126660"/>
            <a:ext cx="3172115" cy="5563760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298700" y="1457325"/>
            <a:ext cx="9242457" cy="4849697"/>
            <a:chOff x="2298700" y="1457325"/>
            <a:chExt cx="9242457" cy="4849697"/>
          </a:xfrm>
        </p:grpSpPr>
        <p:cxnSp>
          <p:nvCxnSpPr>
            <p:cNvPr id="4" name="Connector 4"/>
            <p:cNvCxnSpPr/>
            <p:nvPr/>
          </p:nvCxnSpPr>
          <p:spPr>
            <a:xfrm>
              <a:off x="4422775" y="1963738"/>
              <a:ext cx="141922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5" name="Connector 5"/>
            <p:cNvCxnSpPr/>
            <p:nvPr/>
          </p:nvCxnSpPr>
          <p:spPr>
            <a:xfrm>
              <a:off x="3970338" y="3735388"/>
              <a:ext cx="2301875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cxnSp>
          <p:nvCxnSpPr>
            <p:cNvPr id="6" name="Connector 6"/>
            <p:cNvCxnSpPr/>
            <p:nvPr/>
          </p:nvCxnSpPr>
          <p:spPr>
            <a:xfrm>
              <a:off x="2298700" y="5410200"/>
              <a:ext cx="2921000" cy="0"/>
            </a:xfrm>
            <a:prstGeom prst="line">
              <a:avLst/>
            </a:prstGeom>
            <a:ln w="6350">
              <a:solidFill>
                <a:schemeClr val="accent1"/>
              </a:solidFill>
              <a:prstDash val="dash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</p:cxnSp>
        <p:sp>
          <p:nvSpPr>
            <p:cNvPr id="7" name="Freeform 7"/>
            <p:cNvSpPr/>
            <p:nvPr/>
          </p:nvSpPr>
          <p:spPr>
            <a:xfrm>
              <a:off x="5541931" y="1492282"/>
              <a:ext cx="1192244" cy="973169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643563" y="1590675"/>
              <a:ext cx="773144" cy="776288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5986463" y="3243263"/>
              <a:ext cx="1192244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088094" y="3341656"/>
              <a:ext cx="773144" cy="774668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4918043" y="4924425"/>
              <a:ext cx="1193768" cy="971550"/>
            </a:xfrm>
            <a:custGeom>
              <a:rect l="l" t="t" r="r" b="b"/>
              <a:pathLst>
                <a:path w="1210" h="984">
                  <a:moveTo>
                    <a:pt x="1210" y="491"/>
                  </a:moveTo>
                  <a:cubicBezTo>
                    <a:pt x="982" y="424"/>
                    <a:pt x="982" y="424"/>
                    <a:pt x="982" y="424"/>
                  </a:cubicBezTo>
                  <a:cubicBezTo>
                    <a:pt x="949" y="184"/>
                    <a:pt x="743" y="0"/>
                    <a:pt x="494" y="0"/>
                  </a:cubicBezTo>
                  <a:cubicBezTo>
                    <a:pt x="221" y="0"/>
                    <a:pt x="0" y="221"/>
                    <a:pt x="0" y="493"/>
                  </a:cubicBezTo>
                  <a:cubicBezTo>
                    <a:pt x="0" y="766"/>
                    <a:pt x="221" y="986"/>
                    <a:pt x="494" y="986"/>
                  </a:cubicBezTo>
                  <a:cubicBezTo>
                    <a:pt x="745" y="986"/>
                    <a:pt x="952" y="799"/>
                    <a:pt x="983" y="557"/>
                  </a:cubicBezTo>
                  <a:lnTo>
                    <a:pt x="1210" y="491"/>
                  </a:lnTo>
                  <a:close/>
                </a:path>
              </a:pathLst>
            </a:cu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022818" y="5022818"/>
              <a:ext cx="774668" cy="774668"/>
            </a:xfrm>
            <a:prstGeom prst="ellipse">
              <a:avLst/>
            </a:prstGeom>
            <a:solidFill>
              <a:schemeClr val="accent3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TextBox 13"/>
            <p:cNvSpPr txBox="1"/>
            <p:nvPr/>
          </p:nvSpPr>
          <p:spPr>
            <a:xfrm>
              <a:off x="5753100" y="1714071"/>
              <a:ext cx="693277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14" name="TextBox 14"/>
            <p:cNvSpPr txBox="1"/>
            <p:nvPr/>
          </p:nvSpPr>
          <p:spPr>
            <a:xfrm>
              <a:off x="6176010" y="3464243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15" name="TextBox 15"/>
            <p:cNvSpPr txBox="1"/>
            <p:nvPr/>
          </p:nvSpPr>
          <p:spPr>
            <a:xfrm>
              <a:off x="5118735" y="5145405"/>
              <a:ext cx="697230" cy="529590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  <a:spcBef>
                  <a:spcPts val="375"/>
                </a:spcBef>
              </a:pPr>
              <a:r>
                <a:rPr lang="en-US" sz="2700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6861239" y="145732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人力资源是企业发展的核心动力</a:t>
              </a:r>
            </a:p>
          </p:txBody>
        </p:sp>
        <p:sp>
          <p:nvSpPr>
            <p:cNvPr id="17" name="TextBox 17"/>
            <p:cNvSpPr txBox="1"/>
            <p:nvPr/>
          </p:nvSpPr>
          <p:spPr>
            <a:xfrm>
              <a:off x="6861239" y="1795982"/>
              <a:ext cx="4364355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深刻认识到人力资源在企业发展中的重要性，注重人才的选拔、培养和激励。</a:t>
              </a:r>
            </a:p>
          </p:txBody>
        </p:sp>
        <p:sp>
          <p:nvSpPr>
            <p:cNvPr id="18" name="TextBox 18"/>
            <p:cNvSpPr txBox="1"/>
            <p:nvPr/>
          </p:nvSpPr>
          <p:spPr>
            <a:xfrm>
              <a:off x="7178707" y="3213215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2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倡导以人为本的管理理念</a:t>
              </a:r>
            </a:p>
          </p:txBody>
        </p:sp>
        <p:sp>
          <p:nvSpPr>
            <p:cNvPr id="19" name="TextBox 19"/>
            <p:cNvSpPr txBox="1"/>
            <p:nvPr/>
          </p:nvSpPr>
          <p:spPr>
            <a:xfrm>
              <a:off x="7178707" y="3551872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关注员工需求，致力于构建和谐的劳动关系，提高员工的工作满意度和忠诚度。</a:t>
              </a:r>
            </a:p>
          </p:txBody>
        </p:sp>
        <p:sp>
          <p:nvSpPr>
            <p:cNvPr id="20" name="TextBox 20"/>
            <p:cNvSpPr txBox="1"/>
            <p:nvPr/>
          </p:nvSpPr>
          <p:spPr>
            <a:xfrm>
              <a:off x="6257377" y="4914900"/>
              <a:ext cx="4229100" cy="457200"/>
            </a:xfrm>
            <a:prstGeom prst="rect">
              <a:avLst/>
            </a:prstGeom>
          </p:spPr>
          <p:txBody>
            <a:bodyPr vert="horz" wrap="square" lIns="95250" tIns="95250" rIns="47625" bIns="952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00000"/>
                </a:lnSpc>
              </a:pPr>
              <a:r>
                <a:rPr lang="en-US" sz="1575" b="1">
                  <a:solidFill>
                    <a:schemeClr val="accent3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不断创新人力资源管理模式</a:t>
              </a:r>
            </a:p>
          </p:txBody>
        </p:sp>
        <p:sp>
          <p:nvSpPr>
            <p:cNvPr id="21" name="TextBox 21"/>
            <p:cNvSpPr txBox="1"/>
            <p:nvPr/>
          </p:nvSpPr>
          <p:spPr>
            <a:xfrm>
              <a:off x="6257377" y="5253557"/>
              <a:ext cx="4362450" cy="1053465"/>
            </a:xfrm>
            <a:prstGeom prst="rect">
              <a:avLst/>
            </a:prstGeom>
          </p:spPr>
          <p:txBody>
            <a:bodyPr vert="horz" wrap="square" lIns="91440" tIns="45720" rIns="91440" bIns="45720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just">
                <a:lnSpc>
                  <a:spcPct val="150000"/>
                </a:lnSpc>
                <a:spcBef>
                  <a:spcPts val="375"/>
                </a:spcBef>
              </a:pPr>
              <a:r>
                <a:rPr lang="en-US" sz="135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积极探索新的人力资源管理方法和技术，以适应不断变化的市场环境和企业需求。</a:t>
              </a:r>
            </a:p>
          </p:txBody>
        </p:sp>
      </p:grp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对人力资源领域理解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对人力资源处处长职位认知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8426" b="18426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职位职责与权力范围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制定和执行人力资源策略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人力资源处处长需要与组织战略紧密结合，制定并执行人力资源策略，确保组织拥有合适的人才以实现其目标。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管理人力资源部门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处长负责管理人力资源部门，包括招聘、培训、员工关系等各个方面，确保部门高效运转。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决策参与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处长参与组织高层决策，对涉及人力资源方面的问题提供专业意见和解决方案。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人力资源处处长是组织内人才管理的核心，对人才的吸引、培养和保留起到至关重要的作用。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人才管理核心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组织文化塑造者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推动组织变革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处长通过制定和执行人力资源政策，对组织文化的形成和维护发挥关键作用。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在变革时期，处长需要积极应对，通过人力资源管理策略推动组织变革，确保变革的顺利进行。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在组织中重要性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460468" y="1739932"/>
            <a:ext cx="4610100" cy="1968532"/>
          </a:xfrm>
          <a:prstGeom prst="rect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070568" y="3703606"/>
            <a:ext cx="4610100" cy="1968532"/>
          </a:xfrm>
          <a:prstGeom prst="rect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70568" y="1739932"/>
            <a:ext cx="4610100" cy="196853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1460468" y="3703606"/>
            <a:ext cx="4610100" cy="1968532"/>
          </a:xfrm>
          <a:prstGeom prst="rect">
            <a:avLst/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 rot="5400000">
            <a:off x="5362432" y="2578179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 rot="10800000">
            <a:off x="7759732" y="3703606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 rot="16200000">
            <a:off x="5089493" y="4548188"/>
            <a:ext cx="1689259" cy="292036"/>
          </a:xfrm>
          <a:prstGeom prst="triangle">
            <a:avLst>
              <a:gd name="adj" fmla="val 50000"/>
            </a:avLst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006757" y="3421094"/>
            <a:ext cx="1689068" cy="292132"/>
          </a:xfrm>
          <a:prstGeom prst="triangle">
            <a:avLst>
              <a:gd name="adj" fmla="val 50000"/>
            </a:avLst>
          </a:prstGeom>
          <a:solidFill>
            <a:schemeClr val="accent3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1350931" y="2111740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A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9321832" y="2111740"/>
            <a:ext cx="13068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B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9321832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D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350931" y="4075414"/>
            <a:ext cx="1230630" cy="1224915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80000"/>
              </a:lnSpc>
            </a:pPr>
            <a:r>
              <a:rPr lang="en-US" sz="7200">
                <a:solidFill>
                  <a:srgbClr val="FFFEFE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C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615463" y="1879521"/>
            <a:ext cx="328720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人才流失挑战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2615463" y="2274379"/>
            <a:ext cx="336374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面对激烈的市场竞争和人才流失压力，处长需制定有效的人才保留策略，提高员工满意度和忠诚度。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6432750" y="1879521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法规遵从挑战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432750" y="2274379"/>
            <a:ext cx="306326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随着劳动法规的不断更新和完善，处长需确保公司的人力资源管理严格遵守相关法律法规，防范法律风险。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615463" y="3849672"/>
            <a:ext cx="3362325" cy="447675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技术创新挑战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2615463" y="4244530"/>
            <a:ext cx="3100820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适应数字化和智能化的发展趋势，处长需积极引进先进的人力资源管理技术，提高管理效率和员工体验。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6524760" y="3849672"/>
            <a:ext cx="3136965" cy="457200"/>
          </a:xfrm>
          <a:prstGeom prst="rect">
            <a:avLst/>
          </a:prstGeom>
        </p:spPr>
        <p:txBody>
          <a:bodyPr vert="horz" wrap="square" lIns="95250" tIns="95250" rIns="47625" bIns="952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1575" b="1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多元化团队管理挑战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6432750" y="4244530"/>
            <a:ext cx="3117681" cy="122334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ts val="375"/>
              </a:spcBef>
            </a:pPr>
            <a:r>
              <a:rPr lang="en-US" sz="1200">
                <a:solidFill>
                  <a:srgbClr val="FFFEFE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在全球化背景下，处长需具备跨文化管理能力，有效管理多元化团队，激发团队活力。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面临挑战及应对策略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3133474" y="2900242"/>
            <a:ext cx="1832478" cy="963855"/>
            <a:chOff x="3133474" y="2900242"/>
            <a:chExt cx="1832478" cy="963855"/>
          </a:xfrm>
        </p:grpSpPr>
        <p:sp>
          <p:nvSpPr>
            <p:cNvPr id="3" name="TextBox 3"/>
            <p:cNvSpPr txBox="1"/>
            <p:nvPr/>
          </p:nvSpPr>
          <p:spPr>
            <a:xfrm>
              <a:off x="3133474" y="2900242"/>
              <a:ext cx="1832478" cy="96385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3000" b="1">
                  <a:solidFill>
                    <a:srgbClr val="FFFEFE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5162849" y="2700179"/>
            <a:ext cx="6534938" cy="701040"/>
          </a:xfrm>
          <a:prstGeom prst="rect">
            <a:avLst/>
          </a:prstGeom>
        </p:spPr>
        <p:txBody>
          <a:bodyPr vert="horz" wrap="square" lIns="91440" tIns="45720" rIns="91440" bIns="45720" rtlCol="0" anchor="b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chemeClr val="accent3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自身优势与特长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705128" y="1258733"/>
            <a:ext cx="5140490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我曾在多个部门担任人力资源管理职务，积累了丰富的管理经验和专业知识。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长期从事人力资源管理工作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我对人力资源规划、招聘与配置、培训与开发、绩效管理、薪酬福利管理、劳动关系管理等各个模块都有深入的了解和实践经验。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精通人力资源管理各项业务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在过去的工作中，我成功主导了多项人力资源项目，如企业人才梯队建设、绩效管理体系优化等，取得了显著的成效。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成功案例举证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丰富人力资源管理经验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l="-47" r="-47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团队合作精神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我注重团队合作，善于激发团队成员的积极性和创造力，共同推动项目的进展和成功。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跨部门协作经验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我曾在多个部门和项目中进行跨部门协作，深知如何协调各方利益和资源，确保项目的顺利实施。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优秀的沟通协调能力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我具备出色的沟通技巧和协调能力，能够与不同层级的员工进行有效的沟通，促进信息的畅通和问题的解决。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0010" r="10010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良好沟通协调能力和团队合作精神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https://d.book118.com/198046077100006041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FFBEF"/>
      </a:lt1>
      <a:dk2>
        <a:srgbClr val="351E00"/>
      </a:dk2>
      <a:lt2>
        <a:srgbClr val="FFFFFF"/>
      </a:lt2>
      <a:accent1>
        <a:srgbClr val="FF6D1B"/>
      </a:accent1>
      <a:accent2>
        <a:srgbClr val="FF9000"/>
      </a:accent2>
      <a:accent3>
        <a:srgbClr val="C76900"/>
      </a:accent3>
      <a:accent4>
        <a:srgbClr val="FF6E40"/>
      </a:accent4>
      <a:accent5>
        <a:srgbClr val="FF855E"/>
      </a:accent5>
      <a:accent6>
        <a:srgbClr val="B993DF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80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9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2024-09-20T10:56:31.658</cp:lastPrinted>
  <dcterms:created xsi:type="dcterms:W3CDTF">2024-09-20T02:56:31Z</dcterms:created>
  <dcterms:modified xsi:type="dcterms:W3CDTF">2024-09-20T02:56:33Z</dcterms:modified>
</cp:coreProperties>
</file>