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C30DD-903B-4058-B3EA-749816210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804CB-43CE-4288-AF18-38078B176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AB73B-D69A-4230-86C5-10834AFB1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05FA0-C3EC-461B-8855-8764AD2D9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821880-BC94-4B36-910F-A8DFD25FF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7C4869-45EA-4E90-99AF-4A141E1A5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A74877-A8EF-491F-962E-B780F9062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9C079-C584-4855-960A-BD127A9A8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FCD9B-FBBF-48E8-B7F5-09647A194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B9EDB-0885-4C55-B57E-D5AA2535B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3BB99-9D0C-4BBC-8DE1-C44D0141A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47136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公司个人年度财务工作总结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24" b="5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42" b="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278" b="62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业务构成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业务类型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公司财务业务主要由会计服务、税务服务、审计服务、财务咨询等构成，为客户提供全方位的财务管理服务。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公司的业务覆盖了各类企业、事业单位及政府机构，满足了客户在财务管理方面的多样化需求。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公司财务业务以专业、高效、诚信为特点，致力于为客户提供高质量的财务管理服务。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在过去的一年中，公司财务业务实现了稳步增长，客户数量和业务规模均有所扩大。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公司不断探索新的业务模式和产品，以满足客户的不断变化的需求，并取得了良好的市场反响。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随着市场竞争的加剧和客户需求的变化，公司财务业务面临着一些挑战，需要不断创新和提高服务质量。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随着财务管理服务市场的竞争日益激烈，公司面临着来自同行的竞争压力。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42" r="18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在提供财务管理服务过程中，公司需要进一步提高服务质量，以满足客户的更高要求。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公司财务人员素质参差不齐，需要加强培训和人才引进，提高整体素质。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41312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41017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41189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42086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41672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53089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52794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52966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53863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534502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64867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64572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64743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65640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65227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6644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63495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6521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7418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7004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75175" y="249285"/>
            <a:ext cx="1000354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总营收详情数据</a:t>
            </a:r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110" y="1386982"/>
            <a:ext cx="4876800" cy="3520298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824110" y="4953952"/>
            <a:ext cx="10520522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公司近几个财年的总营收呈现波动增长趋势。在19/20财年出现下滑后，20/21财年和21/22财年营收有所恢复，并在22/23财年继续保持增长。</a:t>
            </a:r>
          </a:p>
        </p:txBody>
      </p:sp>
      <p:graphicFrame>
        <p:nvGraphicFramePr>
          <p:cNvPr id="25" name="Table 25"/>
          <p:cNvGraphicFramePr>
            <a:graphicFrameLocks noGrp="1"/>
          </p:cNvGraphicFramePr>
          <p:nvPr/>
        </p:nvGraphicFramePr>
        <p:xfrm>
          <a:off x="6457950" y="1390650"/>
          <a:ext cx="4544568" cy="152400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1514856"/>
                <a:gridCol w="1514856"/>
                <a:gridCol w="1514856"/>
              </a:tblGrid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时间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9AE93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总营收（亿美元）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9AE93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同比(%)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9AE93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18/19FY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21.41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--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19/20FY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7F4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19.50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7F4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-8.94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7F4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20/21FY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20.87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+7.06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21/22FY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7F4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21.72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7F4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+4.04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7F4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22/23FY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22.52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+3.68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9345" y="1687996"/>
            <a:ext cx="5233077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个人年度财务工作总结：随着时间的推移，公司总资产呈现稳步增长趋势。过去几个财年，总资产同比保持了较高增长。但在最新的财年（22/23FY），增长速度略有放缓，仅为0.74%。这可能表明公司正在进入一个更为稳定的增长阶段，或者面临某些挑战需要解决。</a:t>
            </a:r>
          </a:p>
        </p:txBody>
      </p:sp>
      <p:graphicFrame>
        <p:nvGraphicFramePr>
          <p:cNvPr id="3" name="Table 3"/>
          <p:cNvGraphicFramePr>
            <a:graphicFrameLocks noGrp="1"/>
          </p:cNvGraphicFramePr>
          <p:nvPr/>
        </p:nvGraphicFramePr>
        <p:xfrm>
          <a:off x="571500" y="1857375"/>
          <a:ext cx="4681728" cy="1524000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1560576"/>
                <a:gridCol w="1560576"/>
                <a:gridCol w="1560576"/>
              </a:tblGrid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时间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9AE93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总资产（亿美元）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9AE93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同比(%)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9AE93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18/19FY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34.21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--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19/20FY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7F4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35.41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7F4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+3.51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7F4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20/21FY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36.75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+3.78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21/22FY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7F4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37.13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7F4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+1.05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7F4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22/23FY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37.41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/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+0.74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7DE"/>
                    </a:solidFill>
                  </a:tcPr>
                </a:tc>
              </a:tr>
            </a:tbl>
          </a:graphicData>
        </a:graphic>
      </p:graphicFrame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总资产详情数据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41312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41017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41189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42086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41672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53089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52794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52966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53863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534502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64867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64572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64743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65640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65227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6644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63495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6521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7418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7004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75175" y="249285"/>
            <a:ext cx="1000354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经营现金流详情数据</a:t>
            </a:r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110" y="1386982"/>
            <a:ext cx="4876800" cy="3485093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701954" y="4981797"/>
            <a:ext cx="10520522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表格数据，公司个人年度财务工作总结如下：公司经营现金流在18/19财年为1.91亿美元，到20/21财年下降至2.29亿美元，然后又降至21/22财年的1.02亿美元，但到22/23财年又大幅增加至2.16亿美元。整体呈波动趋势，同比表现有升有降。</a:t>
            </a:r>
          </a:p>
        </p:txBody>
      </p:sp>
      <p:pic>
        <p:nvPicPr>
          <p:cNvPr id="25" name="Picture 2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0648" y="1386982"/>
            <a:ext cx="4876800" cy="348509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175525" y="1669708"/>
            <a:ext cx="5233077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公司财务在18/19财年出现亏损后，经过努力，连续三年实现盈利，22/23财年净利润有所增长，但较上一年度有所下滑。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752" y="1791628"/>
            <a:ext cx="4876800" cy="439555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合并净利润详情数据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https://d.book118.com/198047136021006032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2024-09-09T10:35:34.610</cp:lastPrinted>
  <dcterms:created xsi:type="dcterms:W3CDTF">2024-09-09T02:35:34Z</dcterms:created>
  <dcterms:modified xsi:type="dcterms:W3CDTF">2024-09-09T02:35:36Z</dcterms:modified>
</cp:coreProperties>
</file>