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3B5ACD5-8127-4DCD-A296-0958EEF6E0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2C1562D-5AA0-4BBB-8573-C4A5D0C959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1041200-BCD2-4598-8FFD-AD6AD0FAC5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BE7D04A-D485-4C9F-B715-D025BF1982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43F6F40-AC65-40F6-8F9F-FAE0C5C645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807D7F3-A2A9-431F-8C78-8B894C4337E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0DBC52D-161A-439A-9AD8-C46C405ED8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36A6714-9C02-4B06-B308-3D4A8A36B5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942C02D-9FBC-462B-AD7A-ADCFD562A1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B59ED56-40F7-4868-9449-F318BC0C9B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A0DCB96-799C-498F-A777-FF88D6843E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10.jpeg" /><Relationship Id="rId6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14.jpeg" /><Relationship Id="rId6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22.jpeg" /><Relationship Id="rId4" Type="http://schemas.openxmlformats.org/officeDocument/2006/relationships/image" Target="../media/image23.jpeg" /><Relationship Id="rId5" Type="http://schemas.openxmlformats.org/officeDocument/2006/relationships/image" Target="../media/image24.jpeg" /><Relationship Id="rId6" Type="http://schemas.openxmlformats.org/officeDocument/2006/relationships/image" Target="../media/image3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98050112112006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4373" y="453466"/>
            <a:ext cx="11263254" cy="5951068"/>
          </a:xfrm>
          <a:prstGeom prst="roundRect">
            <a:avLst>
              <a:gd name="adj" fmla="val 12500"/>
            </a:avLst>
          </a:prstGeom>
          <a:solidFill>
            <a:srgbClr val="FFFFFF">
              <a:alpha val="100000"/>
            </a:srgbClr>
          </a:solidFill>
          <a:ln w="47625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rcRect l="6034" t="20497" r="7759" b="17391"/>
          <a:stretch>
            <a:fillRect/>
          </a:stretch>
        </p:blipFill>
        <p:spPr>
          <a:xfrm>
            <a:off x="5993587" y="2318682"/>
            <a:ext cx="5414600" cy="3886633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1097280" y="886781"/>
            <a:ext cx="6679287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颈椎病的康复护理课件</a:t>
            </a:r>
          </a:p>
        </p:txBody>
      </p:sp>
      <p:sp>
        <p:nvSpPr>
          <p:cNvPr id="6" name="AutoShape 6"/>
          <p:cNvSpPr/>
          <p:nvPr/>
        </p:nvSpPr>
        <p:spPr>
          <a:xfrm>
            <a:off x="1221803" y="5065668"/>
            <a:ext cx="365760" cy="365760"/>
          </a:xfrm>
          <a:prstGeom prst="donut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221803" y="4523253"/>
            <a:ext cx="365760" cy="365760"/>
          </a:xfrm>
          <a:prstGeom prst="donut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颈椎病概述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康复护理原则与目标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药物治疗与物理疗法在康复中作用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运动疗法在颈椎病康复中应用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手法治疗技术在颈椎病康复中应用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日常生活习惯调整与预防措施建议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97280" y="4506593"/>
            <a:ext cx="857696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lumMod val="60000"/>
                    <a:lumOff val="40000"/>
                    <a:alpha val="25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280" y="2312972"/>
            <a:ext cx="5146550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颈椎病概述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097280" y="732965"/>
            <a:ext cx="8329129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1875" r="21875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颈椎病是指颈椎间盘退行性变、颈椎肥厚增生以及颈部损伤等引起颈椎骨质增生，或椎间盘脱出、韧带增厚，刺激或压迫颈脊髓、颈部神经、血管而产生一系列症状的临床综合征。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要包括颈椎的退行性变、发育性颈椎椎管狭窄、慢性劳损、颈椎的先天性畸形等。其中，颈椎退行性变是颈椎病发病的主要原因，随着年龄增长，颈椎间盘逐渐发生退变，导致颈椎稳定性下降，进而引发颈椎病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发病原因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定义与发病原因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类型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颈椎病可分为颈型颈椎病、神经根型颈椎病、脊髓型颈椎病、椎动脉型颈椎病、交感神经型颈椎病、食管压迫型颈椎病等。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临床表现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根据不同类型的颈椎病，临床表现也有所不同。常见症状包括颈肩痛、头晕头痛、上肢麻木、肌肉萎缩、严重者双下肢痉挛、行走困难，甚至四肢麻痹，大小便障碍，出现瘫痪等。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/>
          </a:blip>
          <a:srcRect l="21875" r="21875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类型及临床表现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" name="AutoShape 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TextBox 2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诊断方法与标准</a:t>
              </a:r>
            </a:p>
          </p:txBody>
        </p:sp>
      </p:grpSp>
      <p:sp>
        <p:nvSpPr>
          <p:cNvPr id="24" name="TextBox 24"/>
          <p:cNvSpPr txBox="1"/>
          <p:nvPr/>
        </p:nvSpPr>
        <p:spPr>
          <a:xfrm>
            <a:off x="3561535" y="2061200"/>
            <a:ext cx="7382690" cy="153140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颈椎病的诊断主要依据病史、症状、体征和影像学检查。医生会通过询问病史、观察症状和体征，结合X线、CT、MRI等影像学检查来明确诊断。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3561535" y="1520189"/>
            <a:ext cx="7382690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诊断方法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3561535" y="4422893"/>
            <a:ext cx="7382690" cy="153140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颈椎病的诊断标准包括临床表现、影像学检查和神经系统检查。具体标准包括：具有颈椎病的临床表现；影像学检查显示颈椎退行性改变或颈椎间盘突出等；神经系统检查可发现颈椎病变对神经的压迫或刺激等。同时，医生还需排除其他类似症状的疾病，如肩周炎、腕管综合征等，才能最终确诊为颈椎病。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3561535" y="3881882"/>
            <a:ext cx="7382690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诊断标准</a:t>
            </a:r>
          </a:p>
        </p:txBody>
      </p:sp>
      <p:sp>
        <p:nvSpPr>
          <p:cNvPr id="28" name="AutoShape 28"/>
          <p:cNvSpPr/>
          <p:nvPr/>
        </p:nvSpPr>
        <p:spPr>
          <a:xfrm>
            <a:off x="1075314" y="4179055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1075314" y="1789318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Freeform 30"/>
          <p:cNvSpPr/>
          <p:nvPr/>
        </p:nvSpPr>
        <p:spPr>
          <a:xfrm>
            <a:off x="1537812" y="4641553"/>
            <a:ext cx="822960" cy="822960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1537812" y="2251817"/>
            <a:ext cx="822960" cy="82296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97280" y="4506593"/>
            <a:ext cx="857696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lumMod val="60000"/>
                    <a:lumOff val="40000"/>
                    <a:alpha val="25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280" y="2312972"/>
            <a:ext cx="5146550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康复护理原则与目标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097280" y="732965"/>
            <a:ext cx="8329129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9099" r="9099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3041" r="33041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6535" r="16535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18002" r="18002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6416218" y="3460761"/>
            <a:ext cx="2285143" cy="745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416218" y="4197615"/>
            <a:ext cx="2288381" cy="2112169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3571418" y="3460761"/>
            <a:ext cx="2285429" cy="852159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3571418" y="4206759"/>
            <a:ext cx="2288096" cy="2103025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265251" y="3460761"/>
            <a:ext cx="2286000" cy="745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265251" y="4204473"/>
            <a:ext cx="2286000" cy="2105311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3" name="AutoShape 13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康复护理原则</a:t>
              </a:r>
            </a:p>
          </p:txBody>
        </p:sp>
      </p:grpSp>
      <p:sp>
        <p:nvSpPr>
          <p:cNvPr id="37" name="TextBox 37"/>
          <p:cNvSpPr txBox="1"/>
          <p:nvPr/>
        </p:nvSpPr>
        <p:spPr>
          <a:xfrm>
            <a:off x="756455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根据患者的具体病情、年龄、身体状况等因素，制定个性化的康复护理方案。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3628568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综合运用药物、物理、心理等多种治疗手段，全方位促进患者康复。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6466794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康复护理过程应遵循由易到难、由简到繁的顺序，逐步增加训练难度和强度。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9318371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颈椎病康复需要时间和耐心，患者应坚持长期的康复护理，以巩固疗效。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705451" y="3588593"/>
            <a:ext cx="226776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个体化原则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3628568" y="3588593"/>
            <a:ext cx="226776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综合性原则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6433598" y="3588593"/>
            <a:ext cx="226776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循序渐进原则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9265251" y="3588593"/>
            <a:ext cx="226776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持久性原则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缓解疼痛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改善功能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预防复发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提高生活质量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康复护理目标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l="25234" r="25234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t="12587" b="12587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l="16548" r="16548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l="16589" r="16589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通过药物治疗、物理治疗等手段，减轻患者的颈椎疼痛。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通过康复训练，提高患者的颈椎活动度、肌肉力量和平衡能力。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通过调整生活习惯、加强锻炼等措施，降低颈椎病复发的风险。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通过综合康复护理，帮助患者恢复正常的生活和工作能力，提高生活质量。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667" b="16667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知识普及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心理疏导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家属参与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定期随访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患者教育与心理支持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向患者及其家属普及颈椎病的相关知识，包括病因、症状、治疗及预防等。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鼓励家属积极参与患者的康复护理过程，提供必要的支持和帮助。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针对患者可能出现的焦虑、抑郁等心理问题，进行心理疏导和干预，帮助患者建立积极的心态。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对患者进行定期随访，了解康复效果，及时调整康复护理方案。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97280" y="4506593"/>
            <a:ext cx="857696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lumMod val="60000"/>
                    <a:lumOff val="40000"/>
                    <a:alpha val="25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280" y="2312972"/>
            <a:ext cx="5146550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药物治疗与物理疗法在康复中作用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097280" y="732965"/>
            <a:ext cx="8329129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46" r="3254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3812" r="33812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46" r="32546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用于缓解轻至中度疼痛，如布洛芬、双氯芬酸钠等。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非甾体抗炎药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用于缓解肌肉紧张，如盐酸乙哌立松等。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肌松药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药物治疗方法及注意事项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029209" y="1988153"/>
            <a:ext cx="5258132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96000"/>
              </a:lnSpc>
              <a:buFont typeface="Arial"/>
              <a:buChar char="•"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神经营养药：用于促进神经修复，如维生素B1、B6、B12等。</a:t>
            </a:r>
          </a:p>
        </p:txBody>
      </p:sp>
      <p:sp>
        <p:nvSpPr>
          <p:cNvPr id="3" name="AutoShape 3"/>
          <p:cNvSpPr/>
          <p:nvPr/>
        </p:nvSpPr>
        <p:spPr>
          <a:xfrm>
            <a:off x="6412992" y="4129306"/>
            <a:ext cx="755904" cy="755904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227931" y="4129306"/>
            <a:ext cx="755904" cy="755904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0042870" y="4129306"/>
            <a:ext cx="755904" cy="755904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6137995" y="3770320"/>
            <a:ext cx="4941824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6586408" y="4298640"/>
            <a:ext cx="410870" cy="410870"/>
          </a:xfrm>
          <a:custGeom>
            <a:rect l="l" t="t" r="r" b="b"/>
            <a:pathLst>
              <a:path w="304800" h="304800">
                <a:moveTo>
                  <a:pt x="257299" y="240773"/>
                </a:moveTo>
                <a:lnTo>
                  <a:pt x="257299" y="258156"/>
                </a:lnTo>
                <a:lnTo>
                  <a:pt x="47501" y="258156"/>
                </a:lnTo>
                <a:lnTo>
                  <a:pt x="47501" y="240773"/>
                </a:lnTo>
                <a:cubicBezTo>
                  <a:pt x="47501" y="240773"/>
                  <a:pt x="43015" y="231162"/>
                  <a:pt x="67361" y="208112"/>
                </a:cubicBezTo>
                <a:cubicBezTo>
                  <a:pt x="91688" y="185071"/>
                  <a:pt x="88487" y="125511"/>
                  <a:pt x="88487" y="85173"/>
                </a:cubicBezTo>
                <a:cubicBezTo>
                  <a:pt x="88487" y="44834"/>
                  <a:pt x="145142" y="43977"/>
                  <a:pt x="145142" y="43977"/>
                </a:cubicBezTo>
                <a:lnTo>
                  <a:pt x="147085" y="43977"/>
                </a:lnTo>
                <a:cubicBezTo>
                  <a:pt x="147085" y="43996"/>
                  <a:pt x="147085" y="43701"/>
                  <a:pt x="147085" y="37424"/>
                </a:cubicBezTo>
                <a:cubicBezTo>
                  <a:pt x="147085" y="33395"/>
                  <a:pt x="133560" y="18802"/>
                  <a:pt x="133560" y="18802"/>
                </a:cubicBezTo>
                <a:lnTo>
                  <a:pt x="133360" y="9973"/>
                </a:lnTo>
                <a:lnTo>
                  <a:pt x="171555" y="9973"/>
                </a:lnTo>
                <a:lnTo>
                  <a:pt x="171298" y="19136"/>
                </a:lnTo>
                <a:cubicBezTo>
                  <a:pt x="171298" y="19136"/>
                  <a:pt x="156639" y="33719"/>
                  <a:pt x="156639" y="38014"/>
                </a:cubicBezTo>
                <a:cubicBezTo>
                  <a:pt x="156639" y="42167"/>
                  <a:pt x="156639" y="43558"/>
                  <a:pt x="156639" y="43967"/>
                </a:cubicBezTo>
                <a:lnTo>
                  <a:pt x="159658" y="43967"/>
                </a:lnTo>
                <a:cubicBezTo>
                  <a:pt x="159658" y="43967"/>
                  <a:pt x="216313" y="44825"/>
                  <a:pt x="216313" y="85163"/>
                </a:cubicBezTo>
                <a:cubicBezTo>
                  <a:pt x="216313" y="125501"/>
                  <a:pt x="213112" y="185071"/>
                  <a:pt x="237449" y="208121"/>
                </a:cubicBezTo>
                <a:cubicBezTo>
                  <a:pt x="261785" y="231172"/>
                  <a:pt x="257299" y="240773"/>
                  <a:pt x="257299" y="240773"/>
                </a:cubicBezTo>
                <a:close/>
                <a:moveTo>
                  <a:pt x="176327" y="267367"/>
                </a:moveTo>
                <a:cubicBezTo>
                  <a:pt x="176327" y="280559"/>
                  <a:pt x="165640" y="294827"/>
                  <a:pt x="152457" y="294827"/>
                </a:cubicBezTo>
                <a:cubicBezTo>
                  <a:pt x="139275" y="294827"/>
                  <a:pt x="128588" y="280559"/>
                  <a:pt x="128588" y="267367"/>
                </a:cubicBezTo>
                <a:cubicBezTo>
                  <a:pt x="128588" y="267662"/>
                  <a:pt x="176327" y="267062"/>
                  <a:pt x="176327" y="26736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8424733" y="4355911"/>
            <a:ext cx="345034" cy="345034"/>
          </a:xfrm>
          <a:custGeom>
            <a:rect l="l" t="t" r="r" b="b"/>
            <a:pathLst>
              <a:path w="304800" h="304800">
                <a:moveTo>
                  <a:pt x="106680" y="259080"/>
                </a:moveTo>
                <a:lnTo>
                  <a:pt x="30480" y="259080"/>
                </a:lnTo>
                <a:cubicBezTo>
                  <a:pt x="13649" y="259080"/>
                  <a:pt x="0" y="245431"/>
                  <a:pt x="0" y="228600"/>
                </a:cubicBezTo>
                <a:lnTo>
                  <a:pt x="0" y="228600"/>
                </a:lnTo>
                <a:lnTo>
                  <a:pt x="0" y="30480"/>
                </a:lnTo>
                <a:cubicBezTo>
                  <a:pt x="0" y="13716"/>
                  <a:pt x="13716" y="0"/>
                  <a:pt x="30480" y="0"/>
                </a:cubicBezTo>
                <a:lnTo>
                  <a:pt x="274320" y="0"/>
                </a:lnTo>
                <a:cubicBezTo>
                  <a:pt x="291151" y="0"/>
                  <a:pt x="304800" y="13649"/>
                  <a:pt x="304800" y="30480"/>
                </a:cubicBezTo>
                <a:lnTo>
                  <a:pt x="304800" y="30480"/>
                </a:lnTo>
                <a:lnTo>
                  <a:pt x="304800" y="228600"/>
                </a:lnTo>
                <a:cubicBezTo>
                  <a:pt x="304800" y="245431"/>
                  <a:pt x="291151" y="259080"/>
                  <a:pt x="274320" y="259080"/>
                </a:cubicBezTo>
                <a:lnTo>
                  <a:pt x="274320" y="259080"/>
                </a:lnTo>
                <a:lnTo>
                  <a:pt x="198120" y="259080"/>
                </a:lnTo>
                <a:lnTo>
                  <a:pt x="259080" y="289560"/>
                </a:lnTo>
                <a:lnTo>
                  <a:pt x="259080" y="304800"/>
                </a:lnTo>
                <a:lnTo>
                  <a:pt x="45720" y="304800"/>
                </a:lnTo>
                <a:lnTo>
                  <a:pt x="45720" y="289560"/>
                </a:lnTo>
                <a:lnTo>
                  <a:pt x="106680" y="259080"/>
                </a:lnTo>
                <a:close/>
                <a:moveTo>
                  <a:pt x="30480" y="30480"/>
                </a:moveTo>
                <a:lnTo>
                  <a:pt x="30480" y="198120"/>
                </a:lnTo>
                <a:lnTo>
                  <a:pt x="274320" y="198120"/>
                </a:lnTo>
                <a:lnTo>
                  <a:pt x="274320" y="30480"/>
                </a:lnTo>
                <a:lnTo>
                  <a:pt x="30480" y="3048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10222567" y="4333387"/>
            <a:ext cx="371856" cy="359664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t="12637" b="12637"/>
          <a:stretch>
            <a:fillRect/>
          </a:stretch>
        </p:blipFill>
        <p:spPr>
          <a:xfrm>
            <a:off x="763829" y="2145985"/>
            <a:ext cx="4887637" cy="2739225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药物治疗方法及注意事项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2413" r="12413"/>
          <a:stretch>
            <a:fillRect/>
          </a:stretch>
        </p:blipFill>
        <p:spPr>
          <a:xfrm>
            <a:off x="882858" y="1563009"/>
            <a:ext cx="2465519" cy="2459823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6589" r="16589"/>
          <a:stretch>
            <a:fillRect/>
          </a:stretch>
        </p:blipFill>
        <p:spPr>
          <a:xfrm>
            <a:off x="3561054" y="1563009"/>
            <a:ext cx="2465519" cy="2459823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t="116" b="116"/>
          <a:stretch>
            <a:fillRect/>
          </a:stretch>
        </p:blipFill>
        <p:spPr>
          <a:xfrm>
            <a:off x="6239251" y="1563009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t="116" b="116"/>
          <a:stretch>
            <a:fillRect/>
          </a:stretch>
        </p:blipFill>
        <p:spPr>
          <a:xfrm>
            <a:off x="8917448" y="1563009"/>
            <a:ext cx="2465519" cy="2459823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1401243" y="3336168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4079439" y="3336168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9466032" y="3336168"/>
            <a:ext cx="1368351" cy="146042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757636" y="3336168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7981" y="5054414"/>
            <a:ext cx="2415273" cy="11179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注意事项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3586178" y="5054414"/>
            <a:ext cx="2415273" cy="111823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遵医嘱按时服药，不可随意增减剂量或停药。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6264374" y="5054414"/>
            <a:ext cx="2415273" cy="111823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注意观察药物副作用，如胃肠道不适、过敏反应等，如有异常应及时就医。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8942570" y="5054414"/>
            <a:ext cx="2415273" cy="111823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避免与其他药物同时使用，以免产生相互作用影响疗效。</a:t>
            </a:r>
            <a:endParaRPr lang="en-US" sz="1100"/>
          </a:p>
        </p:txBody>
      </p:sp>
      <p:sp>
        <p:nvSpPr>
          <p:cNvPr id="14" name="TextBox 14"/>
          <p:cNvSpPr txBox="1"/>
          <p:nvPr/>
        </p:nvSpPr>
        <p:spPr>
          <a:xfrm>
            <a:off x="1431442" y="3725383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111824" y="3725383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6790020" y="3725383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9468217" y="3725383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药物治疗方法及注意事项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https://d.book118.com/198050112112006034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83502"/>
      </a:lt1>
      <a:dk2>
        <a:srgbClr val="E7FFE3"/>
      </a:dk2>
      <a:lt2>
        <a:srgbClr val="000000"/>
      </a:lt2>
      <a:accent1>
        <a:srgbClr val="45AE37"/>
      </a:accent1>
      <a:accent2>
        <a:srgbClr val="38B526"/>
      </a:accent2>
      <a:accent3>
        <a:srgbClr val="007D49"/>
      </a:accent3>
      <a:accent4>
        <a:srgbClr val="90DA33"/>
      </a:accent4>
      <a:accent5>
        <a:srgbClr val="CBED6A"/>
      </a:accent5>
      <a:accent6>
        <a:srgbClr val="FF9CEA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81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2024-09-13T05:22:18.509</cp:lastPrinted>
  <dcterms:created xsi:type="dcterms:W3CDTF">2024-09-12T21:22:18Z</dcterms:created>
  <dcterms:modified xsi:type="dcterms:W3CDTF">2024-09-12T21:22:20Z</dcterms:modified>
</cp:coreProperties>
</file>