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7562850" cy="106934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34D1E-E9B1-4C6C-84DA-108C5C141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2BF4F-1E41-4849-BDD4-CF55F361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CF8D6-6354-4116-AEDE-46622F7A1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54FAA-449D-41C6-AE1B-9BE6F0C3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4204D-1138-406C-9F86-FB345A067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78084-5A2F-4035-9B89-F05D29A3E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1C6EAD-4299-4068-97D5-246ECF4C2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68EF3-D3D0-4AFB-A1C4-96BC30F2A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EEED1-9EF0-4CFD-B7D4-D443D50E3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4E155-B6A7-45C1-8706-6578A3BDA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A328F-211B-4A5B-9B2A-BFBBC4D2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56007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1138243" y="1304841"/>
            <a:ext cx="5285740" cy="6819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42"/>
              </a:lnSpc>
            </a:pPr>
            <a:endParaRPr lang="Arial" altLang="Arial" sz="100"/>
          </a:p>
          <a:p>
            <a:pPr marL="2367914" algn="l" rtl="0" eaLnBrk="0">
              <a:lnSpc>
                <a:spcPct val="93000"/>
              </a:lnSpc>
            </a:pPr>
            <a:r>
              <a:rPr sz="2600" b="1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目录</a:t>
            </a:r>
            <a:endParaRPr lang="SimSun" altLang="SimSun" sz="2600"/>
          </a:p>
          <a:p>
            <a:pPr algn="l" rtl="0" eaLnBrk="0">
              <a:lnSpc>
                <a:spcPct val="164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7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第一单元训练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...................................1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...................................5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............................................................... 8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第三单元训练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...................................9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......12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第四单元训练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......16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第五单元训练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18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......21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2000"/>
              </a:lnSpc>
              <a:spcBef>
                <a:spcPts val="362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第六单元训练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22</a:t>
            </a:r>
            <a:endParaRPr lang="SimSun" altLang="SimSun" sz="12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1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......25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第七单元训练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26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......29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第八单元训练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30</a:t>
            </a:r>
            <a:endParaRPr lang="SimSun" altLang="SimSun" sz="12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200"/>
          </a:p>
          <a:p>
            <a:pPr marL="12700" algn="l" rtl="0" eaLnBrk="0">
              <a:lnSpc>
                <a:spcPts val="1463"/>
              </a:lnSpc>
              <a:spcBef>
                <a:spcPts val="1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......33</a:t>
            </a:r>
            <a:endParaRPr lang="SimSun" altLang="SimSun" sz="1100"/>
          </a:p>
        </p:txBody>
      </p:sp>
      <p:sp>
        <p:nvSpPr>
          <p:cNvPr id="4" name="textbox 4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6"/>
          <p:cNvSpPr/>
          <p:nvPr/>
        </p:nvSpPr>
        <p:spPr>
          <a:xfrm>
            <a:off x="1132366" y="5276887"/>
            <a:ext cx="5297804" cy="4072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45"/>
              </a:lnSpc>
            </a:pPr>
            <a:endParaRPr lang="Arial" altLang="Arial" sz="100"/>
          </a:p>
          <a:p>
            <a:pPr marL="26669" indent="681990" algn="l" rtl="0" eaLnBrk="0">
              <a:lnSpc>
                <a:spcPct val="119000"/>
              </a:lnSpc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…或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即使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…也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   倘若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…那么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不论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…不论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             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)附近的石头上有妇女在捣衣,它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)从不吃惊。</a:t>
            </a:r>
            <a:endParaRPr lang="Microsoft YaHei" altLang="Microsoft YaHei" sz="900"/>
          </a:p>
          <a:p>
            <a:pPr marL="18415" algn="l" rtl="0" eaLnBrk="0">
              <a:lnSpc>
                <a:spcPts val="1226"/>
              </a:lnSpc>
              <a:spcBef>
                <a:spcPts val="176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乡下人家总爱在屋前搭一瓜架,(          )种南瓜,(          )种丝瓜,让那些瓜藤攀上棚架,爬上</a:t>
            </a:r>
            <a:endParaRPr lang="Microsoft YaHei" altLang="Microsoft YaHei" sz="900"/>
          </a:p>
          <a:p>
            <a:pPr marL="13334" algn="l" rtl="0" eaLnBrk="0">
              <a:lnSpc>
                <a:spcPct val="95000"/>
              </a:lnSpc>
              <a:spcBef>
                <a:spcPts val="406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屋檐。</a:t>
            </a:r>
            <a:endParaRPr lang="Microsoft YaHei" altLang="Microsoft YaHei" sz="900"/>
          </a:p>
          <a:p>
            <a:pPr marL="19684" algn="l" rtl="0" eaLnBrk="0">
              <a:lnSpc>
                <a:spcPts val="1226"/>
              </a:lnSpc>
              <a:spcBef>
                <a:spcPts val="258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乡下人家,(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)什么时候,(          )什么季节,都有一道独特、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迷人的风景。</a:t>
            </a:r>
            <a:endParaRPr lang="Microsoft YaHei" altLang="Microsoft YaHei" sz="900"/>
          </a:p>
          <a:p>
            <a:pPr marL="16509" algn="l" rtl="0" eaLnBrk="0">
              <a:lnSpc>
                <a:spcPts val="1226"/>
              </a:lnSpc>
              <a:spcBef>
                <a:spcPts val="237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他们的屋后(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)有一条小河,(          )在石桥旁边,在绿树荫下,你会见到一群鸭子游戏</a:t>
            </a:r>
            <a:endParaRPr lang="Microsoft YaHei" altLang="Microsoft YaHei" sz="900"/>
          </a:p>
          <a:p>
            <a:pPr marL="13334" algn="l" rtl="0" eaLnBrk="0">
              <a:lnSpc>
                <a:spcPct val="87000"/>
              </a:lnSpc>
              <a:spcBef>
                <a:spcPts val="401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水中,不时地把头扎到水下去觅食。</a:t>
            </a:r>
            <a:endParaRPr lang="Microsoft YaHei" altLang="Microsoft YaHei" sz="900"/>
          </a:p>
          <a:p>
            <a:pPr marL="15240" algn="l" rtl="0" eaLnBrk="0">
              <a:lnSpc>
                <a:spcPts val="1461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按要求写句子。</a:t>
            </a:r>
            <a:endParaRPr lang="Microsoft YaHei" altLang="Microsoft YaHei" sz="900"/>
          </a:p>
          <a:p>
            <a:pPr marL="26669" algn="l" rtl="0" eaLnBrk="0">
              <a:lnSpc>
                <a:spcPts val="1226"/>
              </a:lnSpc>
              <a:spcBef>
                <a:spcPts val="352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秋天到了,纺织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娘寄住在他们屋前的瓜架上。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(缩句)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336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8415" algn="l" rtl="0" eaLnBrk="0">
              <a:lnSpc>
                <a:spcPts val="1226"/>
              </a:lnSpc>
              <a:spcBef>
                <a:spcPts val="146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三月的桃花水,是春天的明镜。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(仿写比喻句)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340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9684" algn="l" rtl="0" eaLnBrk="0">
              <a:lnSpc>
                <a:spcPts val="1226"/>
              </a:lnSpc>
              <a:spcBef>
                <a:spcPts val="142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他们把桌椅饭菜搬到门前。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(改为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“被”字句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349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4604" algn="l" rtl="0" eaLnBrk="0">
              <a:lnSpc>
                <a:spcPct val="94000"/>
              </a:lnSpc>
              <a:spcBef>
                <a:spcPts val="336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 日积月累。</a:t>
            </a:r>
            <a:endParaRPr lang="Microsoft YaHei" altLang="Microsoft YaHei" sz="900"/>
          </a:p>
          <a:p>
            <a:pPr marL="13970" indent="12064" algn="l" rtl="0" eaLnBrk="0">
              <a:lnSpc>
                <a:spcPct val="124000"/>
              </a:lnSpc>
              <a:spcBef>
                <a:spcPts val="238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《宿新市徐公店》中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”两句写出了儿童追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蝶的生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动画面。</a:t>
            </a:r>
            <a:endParaRPr lang="Microsoft YaHei" altLang="Microsoft YaHei" sz="900"/>
          </a:p>
          <a:p>
            <a:pPr marL="12700" indent="5714" algn="l" rtl="0" eaLnBrk="0">
              <a:lnSpc>
                <a:spcPct val="123000"/>
              </a:lnSpc>
              <a:spcBef>
                <a:spcPts val="259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《四时田园杂兴》(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其二十五)中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”两句写出了夏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季南方农村有花有果、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有色有形的特点。</a:t>
            </a:r>
            <a:endParaRPr lang="Microsoft YaHei" altLang="Microsoft YaHei" sz="900"/>
          </a:p>
          <a:p>
            <a:pPr marL="12700" indent="6350" algn="l" rtl="0" eaLnBrk="0">
              <a:lnSpc>
                <a:spcPct val="130000"/>
              </a:lnSpc>
              <a:spcBef>
                <a:spcPts val="250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《清平乐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村居》中刻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画了小儿形象的诗句是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《卜算子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咏梅》中“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”两句称赞梅花是春天的信使。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八、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(浙江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金华)根据课文内容填空。</a:t>
            </a:r>
            <a:endParaRPr lang="Microsoft YaHei" altLang="Microsoft YaHei" sz="900"/>
          </a:p>
        </p:txBody>
      </p:sp>
      <p:sp>
        <p:nvSpPr>
          <p:cNvPr id="8" name="textbox 8"/>
          <p:cNvSpPr/>
          <p:nvPr/>
        </p:nvSpPr>
        <p:spPr>
          <a:xfrm>
            <a:off x="1132100" y="1431790"/>
            <a:ext cx="4913629" cy="1556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50"/>
              </a:lnSpc>
            </a:pPr>
            <a:endParaRPr lang="Arial" altLang="Arial" sz="100"/>
          </a:p>
          <a:p>
            <a:pPr marL="13970" algn="l" rtl="0" eaLnBrk="0">
              <a:lnSpc>
                <a:spcPct val="96000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给加点字选择正确的读音,用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标出。</a:t>
            </a:r>
            <a:endParaRPr lang="Microsoft YaHei" altLang="Microsoft YaHei" sz="900"/>
          </a:p>
          <a:p>
            <a:pPr marL="13334" algn="l" rtl="0" eaLnBrk="0">
              <a:lnSpc>
                <a:spcPts val="1226"/>
              </a:lnSpc>
              <a:spcBef>
                <a:spcPts val="462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清平乐(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lè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yu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è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             慰藉(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jí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ji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è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             剥莲蓬(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bō  bāo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3334" algn="l" rtl="0" eaLnBrk="0">
              <a:lnSpc>
                <a:spcPts val="1226"/>
              </a:lnSpc>
              <a:spcBef>
                <a:spcPts val="490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鸡冠花(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ɡuān  ɡuàn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和谐(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ji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ē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xi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é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绮丽(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yǐ  qǐ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2700" algn="l" rtl="0" eaLnBrk="0">
              <a:lnSpc>
                <a:spcPts val="1715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应和(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hé  hè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翁媪(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wēn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ǎo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率领(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ǜ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shu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ài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5875" algn="l" rtl="0" eaLnBrk="0">
              <a:lnSpc>
                <a:spcPct val="95000"/>
              </a:lnSpc>
              <a:spcBef>
                <a:spcPts val="466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读拼音,写词语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18415" algn="l" rtl="0" eaLnBrk="0">
              <a:lnSpc>
                <a:spcPts val="1226"/>
              </a:lnSpc>
              <a:spcBef>
                <a:spcPts val="246"/>
              </a:spcBef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qīnɡ tínɡ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hú</a:t>
            </a:r>
            <a:r>
              <a:rPr sz="9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di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é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zhu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ānɡ</a:t>
            </a:r>
            <a:r>
              <a:rPr sz="9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zá</a:t>
            </a:r>
            <a:endParaRPr lang="SimSun" altLang="SimSun" sz="900"/>
          </a:p>
          <a:p>
            <a:pPr marL="24765" algn="l" rtl="0" eaLnBrk="0">
              <a:lnSpc>
                <a:spcPts val="1226"/>
              </a:lnSpc>
              <a:spcBef>
                <a:spcPts val="238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lu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àn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22859" algn="l" rtl="0" eaLnBrk="0">
              <a:lnSpc>
                <a:spcPts val="1226"/>
              </a:lnSpc>
              <a:spcBef>
                <a:spcPts val="238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ǎ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shu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ò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mi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á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o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hu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ru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</a:t>
            </a:r>
            <a:r>
              <a:rPr sz="9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lì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xú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</p:txBody>
      </p:sp>
      <p:sp>
        <p:nvSpPr>
          <p:cNvPr id="10" name="textbox 10"/>
          <p:cNvSpPr/>
          <p:nvPr/>
        </p:nvSpPr>
        <p:spPr>
          <a:xfrm>
            <a:off x="1134224" y="4141444"/>
            <a:ext cx="3060700" cy="1095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78"/>
              </a:lnSpc>
            </a:pPr>
            <a:endParaRPr lang="Arial" altLang="Arial" sz="100"/>
          </a:p>
          <a:p>
            <a:pPr marL="16509" indent="7620" algn="l" rtl="0" eaLnBrk="0">
              <a:lnSpc>
                <a:spcPct val="127000"/>
              </a:lnSpc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秋高气爽,让我们感觉心情(          )舒畅。    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他对这件事提出了(          )的见解。</a:t>
            </a:r>
            <a:endParaRPr lang="Microsoft YaHei" altLang="Microsoft YaHei" sz="900"/>
          </a:p>
          <a:p>
            <a:pPr algn="r" rtl="0" eaLnBrk="0">
              <a:lnSpc>
                <a:spcPct val="95000"/>
              </a:lnSpc>
              <a:spcBef>
                <a:spcPts val="356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率领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带领</a:t>
            </a:r>
            <a:endParaRPr lang="Microsoft YaHei" altLang="Microsoft YaHei" sz="900"/>
          </a:p>
          <a:p>
            <a:pPr marL="17779" algn="l" rtl="0" eaLnBrk="0">
              <a:lnSpc>
                <a:spcPts val="1226"/>
              </a:lnSpc>
              <a:spcBef>
                <a:spcPts val="246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老师(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)我们参观了博物馆。</a:t>
            </a:r>
            <a:endParaRPr lang="Microsoft YaHei" altLang="Microsoft YaHei" sz="900"/>
          </a:p>
          <a:p>
            <a:pPr marL="14604" algn="l" rtl="0" eaLnBrk="0">
              <a:lnSpc>
                <a:spcPts val="1463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将军(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)着军队奔赴战场。</a:t>
            </a:r>
            <a:endParaRPr lang="Microsoft YaHei" altLang="Microsoft YaHei" sz="900"/>
          </a:p>
          <a:p>
            <a:pPr marL="12700" algn="l" rtl="0" eaLnBrk="0">
              <a:lnSpc>
                <a:spcPts val="1353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选择合适的关联词语填空。</a:t>
            </a:r>
            <a:endParaRPr lang="Microsoft YaHei" altLang="Microsoft YaHei" sz="900"/>
          </a:p>
        </p:txBody>
      </p:sp>
      <p:sp>
        <p:nvSpPr>
          <p:cNvPr id="12" name="textbox 12"/>
          <p:cNvSpPr/>
          <p:nvPr/>
        </p:nvSpPr>
        <p:spPr>
          <a:xfrm>
            <a:off x="1135418" y="3014109"/>
            <a:ext cx="1922145" cy="935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2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三、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比一比,再组词。</a:t>
            </a:r>
            <a:endParaRPr lang="Microsoft YaHei" altLang="Microsoft YaHei" sz="900"/>
          </a:p>
          <a:p>
            <a:pPr algn="r" rtl="0" eaLnBrk="0">
              <a:lnSpc>
                <a:spcPct val="96000"/>
              </a:lnSpc>
              <a:spcBef>
                <a:spcPts val="945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篱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  <a:p>
            <a:pPr algn="r" rtl="0" eaLnBrk="0">
              <a:lnSpc>
                <a:spcPct val="96000"/>
              </a:lnSpc>
              <a:spcBef>
                <a:spcPts val="951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钩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20320" algn="l" rtl="0" eaLnBrk="0">
              <a:lnSpc>
                <a:spcPct val="95000"/>
              </a:lnSpc>
              <a:spcBef>
                <a:spcPts val="3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选词填空。</a:t>
            </a:r>
            <a:endParaRPr lang="Microsoft YaHei" altLang="Microsoft YaHei" sz="900"/>
          </a:p>
        </p:txBody>
      </p:sp>
      <p:sp>
        <p:nvSpPr>
          <p:cNvPr id="14" name="textbox 14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6" name="textbox 16"/>
          <p:cNvSpPr/>
          <p:nvPr/>
        </p:nvSpPr>
        <p:spPr>
          <a:xfrm>
            <a:off x="3381046" y="3263943"/>
            <a:ext cx="761365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凤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4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</p:txBody>
      </p:sp>
      <p:sp>
        <p:nvSpPr>
          <p:cNvPr id="18" name="textbox 18"/>
          <p:cNvSpPr/>
          <p:nvPr/>
        </p:nvSpPr>
        <p:spPr>
          <a:xfrm>
            <a:off x="4466421" y="3263943"/>
            <a:ext cx="761365" cy="438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8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赖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懒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</p:txBody>
      </p:sp>
      <p:sp>
        <p:nvSpPr>
          <p:cNvPr id="20" name="textbox 20"/>
          <p:cNvSpPr/>
          <p:nvPr/>
        </p:nvSpPr>
        <p:spPr>
          <a:xfrm>
            <a:off x="3094517" y="974427"/>
            <a:ext cx="1374775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1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kern="0" spc="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第一单元训练</a:t>
            </a:r>
            <a:endParaRPr lang="Microsoft YaHei" altLang="Microsoft YaHei" sz="1500"/>
          </a:p>
        </p:txBody>
      </p:sp>
      <p:sp>
        <p:nvSpPr>
          <p:cNvPr id="22" name="textbox 22"/>
          <p:cNvSpPr/>
          <p:nvPr/>
        </p:nvSpPr>
        <p:spPr>
          <a:xfrm>
            <a:off x="3369401" y="3980084"/>
            <a:ext cx="825500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4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</a:t>
            </a:r>
            <a:endParaRPr lang="Microsoft YaHei" altLang="Microsoft YaHei" sz="900"/>
          </a:p>
        </p:txBody>
      </p:sp>
      <p:sp>
        <p:nvSpPr>
          <p:cNvPr id="24" name="textbox 24"/>
          <p:cNvSpPr/>
          <p:nvPr/>
        </p:nvSpPr>
        <p:spPr>
          <a:xfrm>
            <a:off x="3519619" y="9735573"/>
            <a:ext cx="520700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1—</a:t>
            </a:r>
            <a:endParaRPr lang="Times New Roman" altLang="Times New Roman" sz="1400"/>
          </a:p>
        </p:txBody>
      </p:sp>
      <p:sp>
        <p:nvSpPr>
          <p:cNvPr id="26" name="path"/>
          <p:cNvSpPr/>
          <p:nvPr/>
        </p:nvSpPr>
        <p:spPr>
          <a:xfrm>
            <a:off x="1150442" y="3212756"/>
            <a:ext cx="67551" cy="518160"/>
          </a:xfrm>
          <a:custGeom>
            <a:rect l="0" t="0" r="0" b="0"/>
            <a:pathLst>
              <a:path w="105" h="816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6"/>
                </a:cubicBezTo>
                <a:lnTo>
                  <a:pt x="106" y="816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path"/>
          <p:cNvSpPr/>
          <p:nvPr/>
        </p:nvSpPr>
        <p:spPr>
          <a:xfrm>
            <a:off x="2235022" y="3212756"/>
            <a:ext cx="67551" cy="518160"/>
          </a:xfrm>
          <a:custGeom>
            <a:rect l="0" t="0" r="0" b="0"/>
            <a:pathLst>
              <a:path w="105" h="816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6"/>
                </a:cubicBezTo>
                <a:lnTo>
                  <a:pt x="106" y="816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path"/>
          <p:cNvSpPr/>
          <p:nvPr/>
        </p:nvSpPr>
        <p:spPr>
          <a:xfrm>
            <a:off x="3320237" y="3212756"/>
            <a:ext cx="67551" cy="518160"/>
          </a:xfrm>
          <a:custGeom>
            <a:rect l="0" t="0" r="0" b="0"/>
            <a:pathLst>
              <a:path w="105" h="816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6"/>
                </a:cubicBezTo>
                <a:lnTo>
                  <a:pt x="106" y="816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path"/>
          <p:cNvSpPr/>
          <p:nvPr/>
        </p:nvSpPr>
        <p:spPr>
          <a:xfrm>
            <a:off x="4405452" y="3212756"/>
            <a:ext cx="67551" cy="518160"/>
          </a:xfrm>
          <a:custGeom>
            <a:rect l="0" t="0" r="0" b="0"/>
            <a:pathLst>
              <a:path w="105" h="816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6"/>
                </a:cubicBezTo>
                <a:lnTo>
                  <a:pt x="106" y="816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textbox 34"/>
          <p:cNvSpPr/>
          <p:nvPr/>
        </p:nvSpPr>
        <p:spPr>
          <a:xfrm>
            <a:off x="1132631" y="925804"/>
            <a:ext cx="5299075" cy="8449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6034" algn="l" rtl="0" eaLnBrk="0">
              <a:lnSpc>
                <a:spcPts val="1226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《乡下人家》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一文中,作者选取了乡村生活中几个典型的场</a:t>
            </a:r>
            <a:endParaRPr lang="Microsoft YaHei" altLang="Microsoft YaHei" sz="900"/>
          </a:p>
          <a:p>
            <a:pPr marL="17145" indent="635" algn="l" rtl="0" eaLnBrk="0">
              <a:lnSpc>
                <a:spcPct val="114000"/>
              </a:lnSpc>
              <a:spcBef>
                <a:spcPts val="433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景: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,展现了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乡村生活朴实、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自然、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和谐、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充满诗意的特点,抒发了对乡村生活无比喜爱的感情。</a:t>
            </a:r>
            <a:endParaRPr lang="Microsoft YaHei" altLang="Microsoft YaHei" sz="900"/>
          </a:p>
          <a:p>
            <a:pPr marL="14604" indent="3175" algn="l" rtl="0" eaLnBrk="0">
              <a:lnSpc>
                <a:spcPct val="123000"/>
              </a:lnSpc>
              <a:spcBef>
                <a:spcPts val="259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《天窗》的作者是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当木板窗关起来时,屋子里黑得像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似的,所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以乡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下人在屋顶开一个</a:t>
            </a:r>
            <a:r>
              <a:rPr sz="900" u="sng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u="sng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,装一块</a:t>
            </a:r>
            <a:r>
              <a:rPr sz="900" u="sng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,叫作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“天窗”。</a:t>
            </a:r>
            <a:endParaRPr lang="Microsoft YaHei" altLang="Microsoft YaHei" sz="900"/>
          </a:p>
          <a:p>
            <a:pPr marL="13334" indent="5714" algn="l" rtl="0" eaLnBrk="0">
              <a:lnSpc>
                <a:spcPct val="124000"/>
              </a:lnSpc>
              <a:spcBef>
                <a:spcPts val="250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三月桃花水》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是一篇优美的抒情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(体裁),用诗一样的语言写地上草如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,两  岸柳如</a:t>
            </a:r>
            <a:r>
              <a:rPr sz="900" u="sng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,三月桃花水,叫人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,表达了对三月桃花水的喜爱和赞美之情。</a:t>
            </a:r>
            <a:endParaRPr lang="Microsoft YaHei" altLang="Microsoft YaHei" sz="900"/>
          </a:p>
          <a:p>
            <a:pPr marL="13334" algn="l" rtl="0" eaLnBrk="0">
              <a:lnSpc>
                <a:spcPct val="95000"/>
              </a:lnSpc>
              <a:spcBef>
                <a:spcPts val="426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阅读理解。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25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(一)(浙江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杭州)课内阅读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2337435" algn="l" rtl="0" eaLnBrk="0">
              <a:lnSpc>
                <a:spcPts val="1226"/>
              </a:lnSpc>
              <a:spcBef>
                <a:spcPts val="23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天窗(节选)</a:t>
            </a:r>
            <a:endParaRPr lang="Microsoft YaHei" altLang="Microsoft YaHei" sz="900"/>
          </a:p>
          <a:p>
            <a:pPr marL="12700" indent="275590" algn="l" rtl="0" eaLnBrk="0">
              <a:lnSpc>
                <a:spcPct val="121000"/>
              </a:lnSpc>
              <a:spcBef>
                <a:spcPts val="393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晚上,当你被逼着上床去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“休息”的时候,也许你还忘不了月光下的草地河滩。你偷偷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从帐子里伸出头来,仰起了脸。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这时候,小小的天窗又是你唯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一的慰藉!</a:t>
            </a:r>
            <a:endParaRPr lang="Microsoft YaHei" altLang="Microsoft YaHei" sz="900"/>
          </a:p>
          <a:p>
            <a:pPr marL="13334" indent="267970" algn="l" rtl="0" eaLnBrk="0">
              <a:lnSpc>
                <a:spcPct val="122000"/>
              </a:lnSpc>
              <a:spcBef>
                <a:spcPts val="317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你会从那小玻璃上面的一粒星,一朵云,想象到无数闪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闪烁烁可爱的星,无数像山似的、马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似的、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巨人似的奇幻的云彩;你会从那小玻璃上面掠过的一条黑影,想象到这也许是灰色的蝙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蝠,也许是会唱歌的夜莺,也许是霸气十足的猫头鹰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…总之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,夜的美丽神奇,立刻会在你的想</a:t>
            </a:r>
            <a:endParaRPr lang="Microsoft YaHei" altLang="Microsoft YaHei" sz="900"/>
          </a:p>
          <a:p>
            <a:pPr marL="13334" algn="l" rtl="0" eaLnBrk="0">
              <a:lnSpc>
                <a:spcPct val="95000"/>
              </a:lnSpc>
              <a:spcBef>
                <a:spcPts val="43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象中展开。</a:t>
            </a:r>
            <a:endParaRPr lang="Microsoft YaHei" altLang="Microsoft YaHei" sz="900"/>
          </a:p>
          <a:p>
            <a:pPr marL="26034" algn="l" rtl="0" eaLnBrk="0">
              <a:lnSpc>
                <a:spcPct val="122000"/>
              </a:lnSpc>
              <a:spcBef>
                <a:spcPts val="246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“这时候,小小的天窗又是你唯一的慰藉!”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“这时候”指的是</a:t>
            </a:r>
            <a:r>
              <a:rPr sz="900" u="sng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17779" algn="l" rtl="0" eaLnBrk="0">
              <a:lnSpc>
                <a:spcPct val="122000"/>
              </a:lnSpc>
              <a:spcBef>
                <a:spcPts val="145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”画出文中的排比句。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想一想,从中体现了孩子们的什么特点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?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249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9050" algn="l" rtl="0" eaLnBrk="0">
              <a:lnSpc>
                <a:spcPts val="1226"/>
              </a:lnSpc>
              <a:spcBef>
                <a:spcPts val="144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读完选段,你认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“天窗”象征着什么?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337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21590" algn="l" rtl="0" eaLnBrk="0">
              <a:lnSpc>
                <a:spcPts val="1226"/>
              </a:lnSpc>
              <a:spcBef>
                <a:spcPts val="157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(二)课外阅读。</a:t>
            </a:r>
            <a:endParaRPr lang="Microsoft YaHei" altLang="Microsoft YaHei" sz="900"/>
          </a:p>
          <a:p>
            <a:pPr marL="2181860" algn="l" rtl="0" eaLnBrk="0">
              <a:lnSpc>
                <a:spcPct val="96000"/>
              </a:lnSpc>
              <a:spcBef>
                <a:spcPts val="395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我爱乡村的傍晚</a:t>
            </a:r>
            <a:endParaRPr lang="Microsoft YaHei" altLang="Microsoft YaHei" sz="900"/>
          </a:p>
          <a:p>
            <a:pPr marL="13334" indent="269240" algn="l" rtl="0" eaLnBrk="0">
              <a:lnSpc>
                <a:spcPct val="125000"/>
              </a:lnSpc>
              <a:spcBef>
                <a:spcPts val="442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六月里的一天,我回到了阔别已久的山村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故乡。上午,一场大雨把乡村的山川原野冲洗得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一尘不染。傍晚,我独自沿着田间小路,来到小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时候常跟堂姐一起去放牛的小山岗。我美美地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呼吸着田野里清新的空气,尽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情地欣赏着乡村恬静美丽的晚景!</a:t>
            </a:r>
            <a:endParaRPr lang="Microsoft YaHei" altLang="Microsoft YaHei" sz="900"/>
          </a:p>
          <a:p>
            <a:pPr marL="13334" indent="273050" algn="l" rtl="0" eaLnBrk="0">
              <a:lnSpc>
                <a:spcPct val="127000"/>
              </a:lnSpc>
              <a:spcBef>
                <a:spcPts val="127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眺望远处。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啊!视线尽头多像一幅画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:柔和的夕阳,绚丽的晚霞,横卧在不远的天边的群山,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倚山而建的一簇簇的村落,一家家房顶上升起的袅袅炊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…奶奶在世时说过:一层山水一层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人。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我望着群山遐想:大山背后又是一层怎样的山水?怎样的人?这里看不到城市的车水马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龙,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听不到城市的各种声响喧闹,但却充满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神秘。</a:t>
            </a:r>
            <a:endParaRPr lang="Microsoft YaHei" altLang="Microsoft YaHei" sz="900"/>
          </a:p>
          <a:p>
            <a:pPr marL="12700" indent="269240" algn="l" rtl="0" eaLnBrk="0">
              <a:lnSpc>
                <a:spcPct val="125000"/>
              </a:lnSpc>
              <a:spcBef>
                <a:spcPts val="403"/>
              </a:spcBef>
              <a:tabLst>
                <a:tab pos="2045970"/>
              </a:tabLst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近处,是一片金黄的稻田。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900" u="sng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一阵风吹来,稻苗一起</a:t>
            </a:r>
            <a:r>
              <a:rPr sz="900" u="sng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一伏,使我仿佛置身于一片金黄的海洋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之中。</a:t>
            </a:r>
            <a:r>
              <a:rPr sz="900" u="sng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稻田的边缘是一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排排的丝瓜架,瓜蔓儿上开满了一朵朵金黄色的花。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r>
              <a:rPr sz="900" u="sng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辛勤的小蜜蜂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u="sng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</a:t>
            </a:r>
            <a:r>
              <a:rPr sz="900" u="sng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u="sng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嗡嗡”地一边唱歌,一边采蜜。</a:t>
            </a:r>
            <a:r>
              <a:rPr sz="900" u="sng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丝瓜棚旁边那块碧绿的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西瓜地上,虽然没有蜜蜂的歌唱,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却有着丰收的喜悦。</a:t>
            </a:r>
            <a:r>
              <a:rPr sz="900" u="sng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</a:t>
            </a:r>
            <a:r>
              <a:rPr sz="900" u="sng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瞧,一个个大西瓜,像一个个胖娃娃似的躺</a:t>
            </a:r>
            <a:r>
              <a:rPr sz="900" u="sng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在瓜蔓母亲的肩膀里,夕阳的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余晖轻轻地爱抚它们,催它们入</a:t>
            </a:r>
            <a:r>
              <a:rPr sz="900" u="sng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睡。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12700" indent="267970" algn="l" rtl="0" eaLnBrk="0">
              <a:lnSpc>
                <a:spcPct val="120000"/>
              </a:lnSpc>
              <a:spcBef>
                <a:spcPts val="408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在我身边的山坡上,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则是另一番景象。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三五只水牛在草地上悠闲地啃着草,不时还抬起头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来,面对充满诗情画意的乡村夜景,“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哞哞”地长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叫几声来抒发自己快乐的情怀和感受,那低沉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的余音在宽阔的田野回旋,使人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听了兴奋。</a:t>
            </a:r>
            <a:endParaRPr lang="Microsoft YaHei" altLang="Microsoft YaHei" sz="900"/>
          </a:p>
          <a:p>
            <a:pPr marL="13334" indent="272415" algn="l" rtl="0" eaLnBrk="0">
              <a:lnSpc>
                <a:spcPct val="129000"/>
              </a:lnSpc>
              <a:spcBef>
                <a:spcPts val="216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乡村的傍晚多么美啊!我如果有架照相机,一定要把那起伏的山峰,金黄的稻田,西瓜地里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丰收的景象和那引吭高歌的大水牛一一拍摄下来,让他们永远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留存在我的影集里。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我多么喜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欢乡村这迷人的傍晚,我多么喜欢乡村这恬静的生活!</a:t>
            </a:r>
            <a:endParaRPr lang="Microsoft YaHei" altLang="Microsoft YaHei" sz="900"/>
          </a:p>
          <a:p>
            <a:pPr marL="26034" algn="l" rtl="0" eaLnBrk="0">
              <a:lnSpc>
                <a:spcPct val="87000"/>
              </a:lnSpc>
              <a:spcBef>
                <a:spcPts val="287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根据意思,从文中找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出词语写在括号里。</a:t>
            </a:r>
            <a:endParaRPr lang="Microsoft YaHei" altLang="Microsoft YaHei" sz="900"/>
          </a:p>
          <a:p>
            <a:pPr marL="21590" algn="l" rtl="0" eaLnBrk="0">
              <a:lnSpc>
                <a:spcPts val="1551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)形容环境非常清洁。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202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)车像流水,马像游龙,形容车马或车辆很多,来往不绝。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       )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201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)诗画一般的美好意境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202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)放开喉咙高声歌唱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</p:txBody>
      </p:sp>
      <p:sp>
        <p:nvSpPr>
          <p:cNvPr id="36" name="textbox 36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38" name="textbox 38"/>
          <p:cNvSpPr/>
          <p:nvPr/>
        </p:nvSpPr>
        <p:spPr>
          <a:xfrm>
            <a:off x="3519619" y="9735573"/>
            <a:ext cx="520700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—2—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40"/>
          <p:cNvSpPr/>
          <p:nvPr/>
        </p:nvSpPr>
        <p:spPr>
          <a:xfrm>
            <a:off x="1132897" y="944353"/>
            <a:ext cx="5328920" cy="28809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90"/>
              </a:lnSpc>
            </a:pPr>
            <a:endParaRPr lang="Arial" altLang="Arial" sz="100"/>
          </a:p>
          <a:p>
            <a:pPr marL="94614" indent="-76835" algn="l" rtl="0" eaLnBrk="0">
              <a:lnSpc>
                <a:spcPct val="114000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细读短文第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2~4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自然段,看作者是按什么顺序观察乡村傍晚景色的,先选择正确答案打上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”,然后再摘录最能体现这种顺序的三个词语。</a:t>
            </a:r>
            <a:endParaRPr lang="Microsoft YaHei" altLang="Microsoft YaHei" sz="900"/>
          </a:p>
          <a:p>
            <a:pPr marL="20954" algn="l" rtl="0" eaLnBrk="0">
              <a:lnSpc>
                <a:spcPts val="1226"/>
              </a:lnSpc>
              <a:spcBef>
                <a:spcPts val="222"/>
              </a:spcBef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)按从外到内的顺序观察。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)</a:t>
            </a:r>
            <a:endParaRPr lang="Microsoft YaHei" altLang="Microsoft YaHei" sz="900"/>
          </a:p>
          <a:p>
            <a:pPr marL="20954" algn="l" rtl="0" eaLnBrk="0">
              <a:lnSpc>
                <a:spcPts val="1226"/>
              </a:lnSpc>
              <a:spcBef>
                <a:spcPts val="202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)按从远到近的顺序观察。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20954" algn="l" rtl="0" eaLnBrk="0">
              <a:lnSpc>
                <a:spcPts val="1226"/>
              </a:lnSpc>
              <a:spcBef>
                <a:spcPts val="202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)按不同方向转移顺序观察。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)</a:t>
            </a:r>
            <a:endParaRPr lang="Microsoft YaHei" altLang="Microsoft YaHei" sz="900"/>
          </a:p>
          <a:p>
            <a:pPr marL="20954" algn="l" rtl="0" eaLnBrk="0">
              <a:lnSpc>
                <a:spcPts val="1226"/>
              </a:lnSpc>
              <a:spcBef>
                <a:spcPts val="202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)先整体后局部顺序观察。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3334" algn="l" rtl="0" eaLnBrk="0">
              <a:lnSpc>
                <a:spcPts val="1226"/>
              </a:lnSpc>
              <a:spcBef>
                <a:spcPts val="214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摘录词语:(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3334" indent="5080" algn="l" rtl="0" eaLnBrk="0">
              <a:lnSpc>
                <a:spcPct val="122000"/>
              </a:lnSpc>
              <a:spcBef>
                <a:spcPts val="201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自然段中写道我“尽情地欣赏着乡村恬静美丽的晚景”,文中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哪句话与这句话相照应?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请用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”画出来。</a:t>
            </a:r>
            <a:endParaRPr lang="Microsoft YaHei" altLang="Microsoft YaHei" sz="900"/>
          </a:p>
          <a:p>
            <a:pPr marL="12700" indent="2540" algn="l" rtl="0" eaLnBrk="0">
              <a:lnSpc>
                <a:spcPct val="114000"/>
              </a:lnSpc>
              <a:spcBef>
                <a:spcPts val="394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读画波浪线的句子,这三个句子分别用了</a:t>
            </a:r>
            <a:r>
              <a:rPr sz="9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的修辞手   法。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请分别用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“仿佛”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“一边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……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一边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”造句。</a:t>
            </a:r>
            <a:endParaRPr lang="Microsoft YaHei" altLang="Microsoft YaHei" sz="900"/>
          </a:p>
          <a:p>
            <a:pPr marL="20954" algn="l" rtl="0" eaLnBrk="0">
              <a:lnSpc>
                <a:spcPct val="119000"/>
              </a:lnSpc>
              <a:spcBef>
                <a:spcPts val="224"/>
              </a:spcBef>
              <a:tabLst>
                <a:tab pos="300354"/>
              </a:tabLst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20954" algn="l" rtl="0" eaLnBrk="0">
              <a:lnSpc>
                <a:spcPct val="119000"/>
              </a:lnSpc>
              <a:spcBef>
                <a:spcPts val="155"/>
              </a:spcBef>
              <a:tabLst>
                <a:tab pos="300354"/>
              </a:tabLst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13970" algn="l" rtl="0" eaLnBrk="0">
              <a:lnSpc>
                <a:spcPct val="95000"/>
              </a:lnSpc>
              <a:spcBef>
                <a:spcPts val="320"/>
              </a:spcBef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习作。</a:t>
            </a:r>
            <a:endParaRPr lang="Microsoft YaHei" altLang="Microsoft YaHei" sz="9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indent="268604" algn="l" rtl="0" eaLnBrk="0">
              <a:lnSpc>
                <a:spcPct val="114000"/>
              </a:lnSpc>
              <a:spcBef>
                <a:spcPts val="2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校园、小溪、山坡、竹林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、小院或书房、游乐场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…这里曾留下我们的欢声笑语。课余、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假日我们常结伴而往,一同嬉戏。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请选择一处你喜爱的小乐园进行描写,不少于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400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字。</a:t>
            </a:r>
            <a:endParaRPr lang="Microsoft YaHei" altLang="Microsoft YaHei" sz="900"/>
          </a:p>
        </p:txBody>
      </p:sp>
      <p:sp>
        <p:nvSpPr>
          <p:cNvPr id="42" name="textbox 42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44" name="textbox 44"/>
          <p:cNvSpPr/>
          <p:nvPr/>
        </p:nvSpPr>
        <p:spPr>
          <a:xfrm>
            <a:off x="3519619" y="9735573"/>
            <a:ext cx="520700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—3—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6" name="table 46"/>
          <p:cNvGraphicFramePr>
            <a:graphicFrameLocks noGrp="1"/>
          </p:cNvGraphicFramePr>
          <p:nvPr/>
        </p:nvGraphicFramePr>
        <p:xfrm>
          <a:off x="1144270" y="903604"/>
          <a:ext cx="5274309" cy="5852159"/>
        </p:xfrm>
        <a:graphic>
          <a:graphicData uri="http://schemas.openxmlformats.org/drawingml/2006/table">
            <a:tbl>
              <a:tblPr/>
              <a:tblGrid>
                <a:gridCol w="5274309"/>
              </a:tblGrid>
              <a:tr h="5602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200"/>
                    </a:p>
                    <a:p>
                      <a:pPr marL="230123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4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参</a:t>
                      </a:r>
                      <a:r>
                        <a:rPr sz="14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考</a:t>
                      </a:r>
                      <a:r>
                        <a:rPr sz="14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答</a:t>
                      </a:r>
                      <a:r>
                        <a:rPr sz="14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案</a:t>
                      </a:r>
                      <a:endParaRPr lang="SimSun" altLang="SimSun" sz="1400"/>
                    </a:p>
                    <a:p>
                      <a:pPr marL="2370454" algn="l" rtl="0" eaLnBrk="0">
                        <a:lnSpc>
                          <a:spcPct val="95000"/>
                        </a:lnSpc>
                        <a:spcBef>
                          <a:spcPts val="701"/>
                        </a:spcBef>
                      </a:pP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第一单元训练</a:t>
                      </a:r>
                      <a:endParaRPr lang="Microsoft YaHei" altLang="Microsoft YaHei" sz="900"/>
                    </a:p>
                    <a:p>
                      <a:pPr marL="1905" algn="l" rtl="0" eaLnBrk="0">
                        <a:lnSpc>
                          <a:spcPct val="84000"/>
                        </a:lnSpc>
                        <a:spcBef>
                          <a:spcPts val="868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一、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yuè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√</a:t>
                      </a:r>
                      <a:r>
                        <a:rPr sz="1400" kern="0" spc="4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jiè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√</a:t>
                      </a:r>
                      <a:r>
                        <a:rPr sz="1400" kern="0" spc="3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bō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√</a:t>
                      </a:r>
                      <a:r>
                        <a:rPr sz="1400" kern="0" spc="3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ɡuān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√</a:t>
                      </a:r>
                      <a:r>
                        <a:rPr sz="1400" kern="0" spc="4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xié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√</a:t>
                      </a:r>
                      <a:r>
                        <a:rPr sz="1400" kern="0" spc="4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qǐ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√</a:t>
                      </a:r>
                      <a:endParaRPr lang="SimSun" altLang="SimSun" sz="1400"/>
                    </a:p>
                    <a:p>
                      <a:pPr marL="3175" algn="l" rtl="0" eaLnBrk="0">
                        <a:lnSpc>
                          <a:spcPts val="2400"/>
                        </a:lnSpc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hè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-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√  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ǎo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√</a:t>
                      </a:r>
                      <a:r>
                        <a:rPr sz="1400" kern="0" spc="4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shuài 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√</a:t>
                      </a:r>
                      <a:endParaRPr lang="SimSun" altLang="SimSun" sz="1400"/>
                    </a:p>
                    <a:p>
                      <a:pPr marL="3810" algn="l" rtl="0" eaLnBrk="0">
                        <a:lnSpc>
                          <a:spcPct val="95000"/>
                        </a:lnSpc>
                        <a:spcBef>
                          <a:spcPts val="1015"/>
                        </a:spcBef>
                      </a:pP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二、</a:t>
                      </a:r>
                      <a:r>
                        <a:rPr sz="9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蜻蜓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蝴蝶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装饰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杂乱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闪烁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描绘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锐利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寻觅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12064" algn="l" rtl="0" eaLnBrk="0">
                        <a:lnSpc>
                          <a:spcPct val="95000"/>
                        </a:lnSpc>
                        <a:spcBef>
                          <a:spcPts val="270"/>
                        </a:spcBef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四、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特别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独特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3.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带领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4.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率领</a:t>
                      </a:r>
                      <a:endParaRPr lang="Microsoft YaHei" altLang="Microsoft YaHei" sz="900"/>
                    </a:p>
                    <a:p>
                      <a:pPr marL="2540" algn="l" rtl="0" eaLnBrk="0">
                        <a:lnSpc>
                          <a:spcPct val="95000"/>
                        </a:lnSpc>
                        <a:spcBef>
                          <a:spcPts val="918"/>
                        </a:spcBef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五、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即使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也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或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或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3.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不论   不论   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4.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倘若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那么</a:t>
                      </a:r>
                      <a:endParaRPr lang="Microsoft YaHei" altLang="Microsoft YaHei" sz="900"/>
                    </a:p>
                    <a:p>
                      <a:pPr marL="3175" algn="l" rtl="0" eaLnBrk="0">
                        <a:lnSpc>
                          <a:spcPct val="95000"/>
                        </a:lnSpc>
                        <a:spcBef>
                          <a:spcPts val="906"/>
                        </a:spcBef>
                      </a:pP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六、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纺织娘寄住在架上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900"/>
                    </a:p>
                    <a:p>
                      <a:pPr marL="6350" algn="l" rtl="0" eaLnBrk="0">
                        <a:lnSpc>
                          <a:spcPct val="87000"/>
                        </a:lnSpc>
                        <a:spcBef>
                          <a:spcPts val="915"/>
                        </a:spcBef>
                      </a:pP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天上的新月,是弯弯的小船。</a:t>
                      </a:r>
                      <a:endParaRPr lang="Microsoft YaHei" altLang="Microsoft YaHei" sz="900"/>
                    </a:p>
                    <a:p>
                      <a:pPr marL="7620" algn="l" rtl="0" eaLnBrk="0">
                        <a:lnSpc>
                          <a:spcPts val="1944"/>
                        </a:lnSpc>
                      </a:pP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3.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桌椅饭菜被他们搬到门前。</a:t>
                      </a:r>
                      <a:endParaRPr lang="Microsoft YaHei" altLang="Microsoft YaHei" sz="900"/>
                    </a:p>
                    <a:p>
                      <a:pPr marL="3175" algn="l" rtl="0" eaLnBrk="0">
                        <a:lnSpc>
                          <a:spcPct val="88000"/>
                        </a:lnSpc>
                        <a:spcBef>
                          <a:spcPts val="983"/>
                        </a:spcBef>
                      </a:pP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七、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儿童急走追黄蝶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飞入菜花无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处寻</a:t>
                      </a:r>
                      <a:endParaRPr lang="Microsoft YaHei" altLang="Microsoft YaHei" sz="900"/>
                    </a:p>
                    <a:p>
                      <a:pPr marL="6350" algn="l" rtl="0" eaLnBrk="0">
                        <a:lnSpc>
                          <a:spcPts val="1944"/>
                        </a:lnSpc>
                      </a:pP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</a:t>
                      </a: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梅子金黄杏子肥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麦花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雪白菜花稀</a:t>
                      </a:r>
                      <a:endParaRPr lang="Microsoft YaHei" altLang="Microsoft YaHei" sz="900"/>
                    </a:p>
                    <a:p>
                      <a:pPr marL="7620" algn="l" rtl="0" eaLnBrk="0">
                        <a:lnSpc>
                          <a:spcPct val="86000"/>
                        </a:lnSpc>
                        <a:spcBef>
                          <a:spcPts val="1011"/>
                        </a:spcBef>
                      </a:pP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3.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最喜小儿亡赖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溪头卧剥莲蓬</a:t>
                      </a:r>
                      <a:endParaRPr lang="Microsoft YaHei" altLang="Microsoft YaHei" sz="900"/>
                    </a:p>
                    <a:p>
                      <a:pPr marL="4444" algn="l" rtl="0" eaLnBrk="0">
                        <a:lnSpc>
                          <a:spcPts val="1929"/>
                        </a:lnSpc>
                      </a:pP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4.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俏也不争春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只把春来报</a:t>
                      </a:r>
                      <a:endParaRPr lang="Microsoft YaHei" altLang="Microsoft YaHei" sz="900"/>
                    </a:p>
                    <a:p>
                      <a:pPr marL="635" algn="l" rtl="0" eaLnBrk="0">
                        <a:lnSpc>
                          <a:spcPct val="95000"/>
                        </a:lnSpc>
                        <a:spcBef>
                          <a:spcPts val="1013"/>
                        </a:spcBef>
                      </a:pP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八、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瓜藤攀檐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鲜花绽放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雨后春笋</a:t>
                      </a:r>
                      <a:endParaRPr lang="Microsoft YaHei" altLang="Microsoft YaHei" sz="900"/>
                    </a:p>
                    <a:p>
                      <a:pPr marL="1270" algn="l" rtl="0" eaLnBrk="0">
                        <a:lnSpc>
                          <a:spcPct val="87000"/>
                        </a:lnSpc>
                        <a:spcBef>
                          <a:spcPts val="914"/>
                        </a:spcBef>
                      </a:pP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鸡鸭觅食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院落晚餐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秋夜睡梦</a:t>
                      </a:r>
                      <a:endParaRPr lang="Microsoft YaHei" altLang="Microsoft YaHei" sz="900"/>
                    </a:p>
                    <a:p>
                      <a:pPr marL="6350" algn="l" rtl="0" eaLnBrk="0">
                        <a:lnSpc>
                          <a:spcPts val="1929"/>
                        </a:lnSpc>
                      </a:pP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茅盾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地洞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小方洞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玻璃</a:t>
                      </a:r>
                      <a:endParaRPr lang="Microsoft YaHei" altLang="Microsoft YaHei" sz="900"/>
                    </a:p>
                    <a:p>
                      <a:pPr marL="7620" algn="l" rtl="0" eaLnBrk="0">
                        <a:lnSpc>
                          <a:spcPct val="95000"/>
                        </a:lnSpc>
                        <a:spcBef>
                          <a:spcPts val="1012"/>
                        </a:spcBef>
                      </a:pP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3.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散文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茵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眉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沉醉</a:t>
                      </a:r>
                      <a:endParaRPr lang="Microsoft YaHei" altLang="Microsoft YaHei" sz="900"/>
                    </a:p>
                    <a:p>
                      <a:pPr marL="1905" algn="l" rtl="0" eaLnBrk="0">
                        <a:lnSpc>
                          <a:spcPts val="1226"/>
                        </a:lnSpc>
                        <a:spcBef>
                          <a:spcPts val="738"/>
                        </a:spcBef>
                      </a:pP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九、</a:t>
                      </a:r>
                      <a:r>
                        <a:rPr sz="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(一)</a:t>
                      </a:r>
                      <a:r>
                        <a:rPr sz="9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当孩子们被逼着上床去</a:t>
                      </a:r>
                      <a:r>
                        <a:rPr sz="9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“休息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”的时候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6350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 </a:t>
                      </a: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你会从那小玻璃上面的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一粒星,一朵云,想象到无数闪闪烁烁可爱的星,无数像山似的、马似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95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r" rtl="0" eaLnBrk="0">
                        <a:lnSpc>
                          <a:spcPct val="89000"/>
                        </a:lnSpc>
                        <a:spcBef>
                          <a:spcPts val="5"/>
                        </a:spcBef>
                      </a:pP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的、巨人似的奇幻的云彩;你会从那小玻璃上面掠过的一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条黑影,想象到这也许是灰色的蝙蝠,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8" name="textbox 48"/>
          <p:cNvSpPr/>
          <p:nvPr/>
        </p:nvSpPr>
        <p:spPr>
          <a:xfrm>
            <a:off x="1132764" y="6861365"/>
            <a:ext cx="4491990" cy="2606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65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900" u="sng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也许是会唱歌的夜莺,也许是霸气</a:t>
            </a:r>
            <a:r>
              <a:rPr sz="900" u="sng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十足的猫头鹰</a:t>
            </a:r>
            <a:r>
              <a:rPr sz="900" u="sng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u="sng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endParaRPr lang="Microsoft YaHei" altLang="Microsoft YaHei" sz="900"/>
          </a:p>
          <a:p>
            <a:pPr marL="12700" algn="l" rtl="0" eaLnBrk="0">
              <a:lnSpc>
                <a:spcPts val="1924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体现了孩子们想象力丰富的特点。</a:t>
            </a:r>
            <a:endParaRPr lang="Microsoft YaHei" altLang="Microsoft YaHei" sz="900"/>
          </a:p>
          <a:p>
            <a:pPr marL="19050" algn="l" rtl="0" eaLnBrk="0">
              <a:lnSpc>
                <a:spcPct val="87000"/>
              </a:lnSpc>
              <a:spcBef>
                <a:spcPts val="1006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天窗象征着儿童通往想象世界的窗口。</a:t>
            </a:r>
            <a:endParaRPr lang="Microsoft YaHei" altLang="Microsoft YaHei" sz="900"/>
          </a:p>
          <a:p>
            <a:pPr marL="20954" algn="l" rtl="0" eaLnBrk="0">
              <a:lnSpc>
                <a:spcPts val="2059"/>
              </a:lnSpc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(二)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)一尘不染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)车水马龙</a:t>
            </a:r>
            <a:endParaRPr lang="Microsoft YaHei" altLang="Microsoft YaHei" sz="900"/>
          </a:p>
          <a:p>
            <a:pPr marL="20954" algn="l" rtl="0" eaLnBrk="0">
              <a:lnSpc>
                <a:spcPts val="1226"/>
              </a:lnSpc>
              <a:spcBef>
                <a:spcPts val="705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)诗情画意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)引吭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高歌</a:t>
            </a:r>
            <a:endParaRPr lang="Microsoft YaHei" altLang="Microsoft YaHei" sz="900"/>
          </a:p>
          <a:p>
            <a:pPr marL="17779" algn="l" rtl="0" eaLnBrk="0">
              <a:lnSpc>
                <a:spcPts val="1944"/>
              </a:lnSpc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远处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身边</a:t>
            </a:r>
            <a:endParaRPr lang="Microsoft YaHei" altLang="Microsoft YaHei" sz="900"/>
          </a:p>
          <a:p>
            <a:pPr marL="19050" algn="l" rtl="0" eaLnBrk="0">
              <a:lnSpc>
                <a:spcPct val="114000"/>
              </a:lnSpc>
              <a:spcBef>
                <a:spcPts val="713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u="sng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我多么喜欢乡村这迷人的傍晚,我多么喜欢乡村这恬</a:t>
            </a:r>
            <a:r>
              <a:rPr sz="900" u="sng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静的生活!</a:t>
            </a:r>
            <a:endParaRPr lang="Microsoft YaHei" altLang="Microsoft YaHei" sz="900"/>
          </a:p>
          <a:p>
            <a:pPr marL="15875" algn="l" rtl="0" eaLnBrk="0">
              <a:lnSpc>
                <a:spcPts val="1817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拟人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比喻和拟人</a:t>
            </a:r>
            <a:endParaRPr lang="Microsoft YaHei" altLang="Microsoft YaHei" sz="900"/>
          </a:p>
          <a:p>
            <a:pPr algn="r" rtl="0" eaLnBrk="0">
              <a:lnSpc>
                <a:spcPts val="1226"/>
              </a:lnSpc>
              <a:spcBef>
                <a:spcPts val="832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)示例:眼前千万片树叶在空中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飞舞盘旋,我仿佛看到了一幅美丽的生命之画。</a:t>
            </a:r>
            <a:endParaRPr lang="Microsoft YaHei" altLang="Microsoft YaHei" sz="900"/>
          </a:p>
          <a:p>
            <a:pPr marL="20954" algn="l" rtl="0" eaLnBrk="0">
              <a:lnSpc>
                <a:spcPts val="1226"/>
              </a:lnSpc>
              <a:spcBef>
                <a:spcPts val="71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)明明一边走路,一边唱歌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14604" algn="l" rtl="0" eaLnBrk="0">
              <a:lnSpc>
                <a:spcPts val="1814"/>
              </a:lnSpc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略。</a:t>
            </a:r>
            <a:endParaRPr lang="Microsoft YaHei" altLang="Microsoft YaHei" sz="900"/>
          </a:p>
        </p:txBody>
      </p:sp>
      <p:graphicFrame>
        <p:nvGraphicFramePr>
          <p:cNvPr id="50" name="table 50"/>
          <p:cNvGraphicFramePr>
            <a:graphicFrameLocks noGrp="1"/>
          </p:cNvGraphicFramePr>
          <p:nvPr/>
        </p:nvGraphicFramePr>
        <p:xfrm>
          <a:off x="1148118" y="2354016"/>
          <a:ext cx="2152650" cy="397509"/>
        </p:xfrm>
        <a:graphic>
          <a:graphicData uri="http://schemas.openxmlformats.org/drawingml/2006/table">
            <a:tbl>
              <a:tblPr/>
              <a:tblGrid>
                <a:gridCol w="256540"/>
                <a:gridCol w="483869"/>
                <a:gridCol w="506729"/>
                <a:gridCol w="506729"/>
                <a:gridCol w="398779"/>
              </a:tblGrid>
              <a:tr h="1352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15"/>
                        </a:lnSpc>
                      </a:pP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6360" algn="l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10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篱笆</a:t>
                      </a:r>
                      <a:endParaRPr lang="Microsoft YaHei" altLang="Microsoft YaHei" sz="1000"/>
                    </a:p>
                  </a:txBody>
                  <a:tcPr marL="0" marR="0" marT="90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9220" algn="l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构成</a:t>
                      </a:r>
                      <a:endParaRPr lang="Microsoft YaHei" altLang="Microsoft YaHei" sz="1000"/>
                    </a:p>
                  </a:txBody>
                  <a:tcPr marL="0" marR="0" marT="90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5916"/>
                        </a:lnSpc>
                      </a:pPr>
                      <a:endParaRPr lang="Arial" altLang="Arial" sz="100"/>
                    </a:p>
                    <a:p>
                      <a:pPr marL="107950" algn="l" rtl="0" eaLnBrk="0">
                        <a:lnSpc>
                          <a:spcPct val="78000"/>
                        </a:lnSpc>
                      </a:pP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凤凰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r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依赖</a:t>
                      </a:r>
                      <a:endParaRPr lang="Microsoft YaHei" altLang="Microsoft YaHei" sz="1000"/>
                    </a:p>
                  </a:txBody>
                  <a:tcPr marL="0" marR="0" marT="90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22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5316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86000"/>
                        </a:lnSpc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三、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88264" algn="l" rtl="0" eaLnBrk="0">
                        <a:lnSpc>
                          <a:spcPct val="82000"/>
                        </a:lnSpc>
                        <a:spcBef>
                          <a:spcPts val="4"/>
                        </a:spcBef>
                      </a:pPr>
                      <a:r>
                        <a:rPr sz="10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离开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109220" algn="l" rtl="0" eaLnBrk="0">
                        <a:lnSpc>
                          <a:spcPct val="82000"/>
                        </a:lnSpc>
                        <a:spcBef>
                          <a:spcPts val="4"/>
                        </a:spcBef>
                      </a:pP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弯钩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108585" algn="l" rtl="0" eaLnBrk="0">
                        <a:lnSpc>
                          <a:spcPct val="81000"/>
                        </a:lnSpc>
                        <a:spcBef>
                          <a:spcPts val="6"/>
                        </a:spcBef>
                      </a:pP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风筝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algn="r" rtl="0" eaLnBrk="0">
                        <a:lnSpc>
                          <a:spcPct val="81000"/>
                        </a:lnSpc>
                        <a:spcBef>
                          <a:spcPts val="6"/>
                        </a:spcBef>
                      </a:pP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懒惰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2" name="textbox 52"/>
          <p:cNvSpPr/>
          <p:nvPr/>
        </p:nvSpPr>
        <p:spPr>
          <a:xfrm>
            <a:off x="1136766" y="703478"/>
            <a:ext cx="3612515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endParaRPr lang="KaiTi" altLang="KaiTi" sz="1200"/>
          </a:p>
        </p:txBody>
      </p:sp>
      <p:sp>
        <p:nvSpPr>
          <p:cNvPr id="54" name="textbox 54"/>
          <p:cNvSpPr/>
          <p:nvPr/>
        </p:nvSpPr>
        <p:spPr>
          <a:xfrm>
            <a:off x="3519619" y="9735573"/>
            <a:ext cx="520700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—4—</a:t>
            </a:r>
            <a:endParaRPr lang="Times New Roman" altLang="Times New Roman" sz="1400"/>
          </a:p>
        </p:txBody>
      </p:sp>
      <p:sp>
        <p:nvSpPr>
          <p:cNvPr id="56" name="path"/>
          <p:cNvSpPr/>
          <p:nvPr/>
        </p:nvSpPr>
        <p:spPr>
          <a:xfrm>
            <a:off x="1924507" y="2288832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2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path"/>
          <p:cNvSpPr/>
          <p:nvPr/>
        </p:nvSpPr>
        <p:spPr>
          <a:xfrm>
            <a:off x="2431237" y="2288832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2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path"/>
          <p:cNvSpPr/>
          <p:nvPr/>
        </p:nvSpPr>
        <p:spPr>
          <a:xfrm>
            <a:off x="2937967" y="2288832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2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1417777" y="2288832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2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textbox 64"/>
          <p:cNvSpPr/>
          <p:nvPr/>
        </p:nvSpPr>
        <p:spPr>
          <a:xfrm>
            <a:off x="1132764" y="1457699"/>
            <a:ext cx="5396865" cy="8184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50"/>
              </a:lnSpc>
            </a:pPr>
            <a:endParaRPr lang="Arial" altLang="Arial" sz="100"/>
          </a:p>
          <a:p>
            <a:pPr marL="13334" algn="l" rtl="0" eaLnBrk="0">
              <a:lnSpc>
                <a:spcPct val="96000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给加点字选择正确的读音,用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标出。</a:t>
            </a:r>
            <a:endParaRPr lang="Microsoft YaHei" altLang="Microsoft YaHei" sz="900"/>
          </a:p>
          <a:p>
            <a:pPr marL="12700" algn="l" rtl="0" eaLnBrk="0">
              <a:lnSpc>
                <a:spcPts val="1226"/>
              </a:lnSpc>
              <a:spcBef>
                <a:spcPts val="822"/>
              </a:spcBef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松脂(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ī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ǐ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          澎湃(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bà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ài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          挣扎(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á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8415" algn="l" rtl="0" eaLnBrk="0">
              <a:lnSpc>
                <a:spcPts val="1226"/>
              </a:lnSpc>
              <a:spcBef>
                <a:spcPts val="874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隧道(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su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í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su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栖息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xī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qī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开辟(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bì  pì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9684" algn="l" rtl="0" eaLnBrk="0">
              <a:lnSpc>
                <a:spcPts val="1226"/>
              </a:lnSpc>
              <a:spcBef>
                <a:spcPts val="874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除臭(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xi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ù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ch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òu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不懈(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ji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ě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xi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è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乒乓(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bīnɡ  pīnɡ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5240" algn="l" rtl="0" eaLnBrk="0">
              <a:lnSpc>
                <a:spcPct val="95000"/>
              </a:lnSpc>
              <a:spcBef>
                <a:spcPts val="742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读拼音,写词语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26034" algn="l" rtl="0" eaLnBrk="0">
              <a:lnSpc>
                <a:spcPts val="1226"/>
              </a:lnSpc>
              <a:spcBef>
                <a:spcPts val="510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有些恐龙既非常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bè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òn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ɡ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),又非常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ch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í</a:t>
            </a:r>
            <a:r>
              <a:rPr sz="9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dùn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)。</a:t>
            </a:r>
            <a:endParaRPr lang="Microsoft YaHei" altLang="Microsoft YaHei" sz="900"/>
          </a:p>
          <a:p>
            <a:pPr marL="17779" algn="l" rtl="0" eaLnBrk="0">
              <a:lnSpc>
                <a:spcPts val="1226"/>
              </a:lnSpc>
              <a:spcBef>
                <a:spcPts val="490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多吃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ū cài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)和水果,有益于身体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ji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k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ānɡ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)。</a:t>
            </a:r>
            <a:endParaRPr lang="Microsoft YaHei" altLang="Microsoft YaHei" sz="900"/>
          </a:p>
          <a:p>
            <a:pPr marL="15240" algn="l" rtl="0" eaLnBrk="0">
              <a:lnSpc>
                <a:spcPct val="95000"/>
              </a:lnSpc>
              <a:spcBef>
                <a:spcPts val="670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三、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比一比,再组词。</a:t>
            </a:r>
            <a:endParaRPr lang="Microsoft YaHei" altLang="Microsoft YaHei" sz="900"/>
          </a:p>
          <a:p>
            <a:pPr marL="92710" algn="l" rtl="0" eaLnBrk="0">
              <a:lnSpc>
                <a:spcPct val="96000"/>
              </a:lnSpc>
              <a:spcBef>
                <a:spcPts val="987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拭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末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胞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埋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  <a:p>
            <a:pPr marL="90805" algn="l" rtl="0" eaLnBrk="0">
              <a:lnSpc>
                <a:spcPct val="96000"/>
              </a:lnSpc>
              <a:spcBef>
                <a:spcPts val="957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抱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  <a:p>
            <a:pPr marL="23495" algn="l" rtl="0" eaLnBrk="0">
              <a:lnSpc>
                <a:spcPct val="95000"/>
              </a:lnSpc>
              <a:spcBef>
                <a:spcPts val="1122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把下列词语补充完整。</a:t>
            </a:r>
            <a:endParaRPr lang="Microsoft YaHei" altLang="Microsoft YaHei" sz="900"/>
          </a:p>
          <a:p>
            <a:pPr marL="20954" algn="l" rtl="0" eaLnBrk="0">
              <a:lnSpc>
                <a:spcPts val="1226"/>
              </a:lnSpc>
              <a:spcBef>
                <a:spcPts val="510"/>
              </a:spcBef>
            </a:pP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)(       )斑斓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)(       )欲聋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欣喜(    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)(       )</a:t>
            </a:r>
            <a:endParaRPr lang="Microsoft YaHei" altLang="Microsoft YaHei" sz="900"/>
          </a:p>
          <a:p>
            <a:pPr marL="13970" algn="l" rtl="0" eaLnBrk="0">
              <a:lnSpc>
                <a:spcPts val="1226"/>
              </a:lnSpc>
              <a:spcBef>
                <a:spcPts val="489"/>
              </a:spcBef>
            </a:pP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前(       )后(       )  成(       )上(       )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)(       )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为力</a:t>
            </a:r>
            <a:endParaRPr lang="Microsoft YaHei" altLang="Microsoft YaHei" sz="900"/>
          </a:p>
          <a:p>
            <a:pPr marL="13970" algn="l" rtl="0" eaLnBrk="0">
              <a:lnSpc>
                <a:spcPts val="1716"/>
              </a:lnSpc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茹毛(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      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形态(       )(       )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鲲鹏(       )(       )</a:t>
            </a:r>
            <a:endParaRPr lang="Microsoft YaHei" altLang="Microsoft YaHei" sz="900"/>
          </a:p>
          <a:p>
            <a:pPr marL="13970" algn="l" rtl="0" eaLnBrk="0">
              <a:lnSpc>
                <a:spcPts val="1606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根据语境,选择合适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的词语,用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”标出。</a:t>
            </a:r>
            <a:endParaRPr lang="Microsoft YaHei" altLang="Microsoft YaHei" sz="900"/>
          </a:p>
          <a:p>
            <a:pPr marL="17779" indent="7620" algn="l" rtl="0" eaLnBrk="0">
              <a:lnSpc>
                <a:spcPct val="145000"/>
              </a:lnSpc>
              <a:spcBef>
                <a:spcPts val="609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这个故事发生在很久很久以前,(推测   约莫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估计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猜测)算来,总有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几万年了。           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数千万年后,它的后代(演变   演化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繁衍)成一个形态各异的庞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大家族。                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这种纳米级的物质(富有   拥有    享有   含有)许多新奇的特性。</a:t>
            </a:r>
            <a:endParaRPr lang="Microsoft YaHei" altLang="Microsoft YaHei" sz="900"/>
          </a:p>
          <a:p>
            <a:pPr marL="15875" algn="l" rtl="0" eaLnBrk="0">
              <a:lnSpc>
                <a:spcPts val="1226"/>
              </a:lnSpc>
              <a:spcBef>
                <a:spcPts val="428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纳米技术将给人类的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生活带来(深远   深刻    深入   深切)的变化。</a:t>
            </a:r>
            <a:endParaRPr lang="Microsoft YaHei" altLang="Microsoft YaHei" sz="900"/>
          </a:p>
          <a:p>
            <a:pPr marL="14604" algn="l" rtl="0" eaLnBrk="0">
              <a:lnSpc>
                <a:spcPts val="1606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选出下面句子主要使用的说明方法,把序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号填入括号内。</a:t>
            </a:r>
            <a:endParaRPr lang="Microsoft YaHei" altLang="Microsoft YaHei" sz="900"/>
          </a:p>
          <a:p>
            <a:pPr marL="1711325" algn="l" rtl="0" eaLnBrk="0">
              <a:lnSpc>
                <a:spcPct val="96000"/>
              </a:lnSpc>
              <a:spcBef>
                <a:spcPts val="769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举例子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列数字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作比较</a:t>
            </a:r>
            <a:endParaRPr lang="Microsoft YaHei" altLang="Microsoft YaHei" sz="900"/>
          </a:p>
          <a:p>
            <a:pPr marL="20954" indent="4444" algn="l" rtl="0" eaLnBrk="0">
              <a:lnSpc>
                <a:spcPct val="131000"/>
              </a:lnSpc>
              <a:spcBef>
                <a:spcPts val="684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如果把直径为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纳米的小球放到乒乓球上,相当于把乒乓球放在地球上,可见纳米有多么小。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7779" algn="l" rtl="0" eaLnBrk="0">
              <a:lnSpc>
                <a:spcPts val="1226"/>
              </a:lnSpc>
              <a:spcBef>
                <a:spcPts val="428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纳米是非常非常小的长度单位,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纳米等于十亿分之一米。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9050" algn="l" rtl="0" eaLnBrk="0">
              <a:lnSpc>
                <a:spcPts val="1226"/>
              </a:lnSpc>
              <a:spcBef>
                <a:spcPts val="489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有些恐龙像它们的祖先一样用两足奔跑,有些恐龙则用四足行走。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4604" algn="l" rtl="0" eaLnBrk="0">
              <a:lnSpc>
                <a:spcPct val="95000"/>
              </a:lnSpc>
              <a:spcBef>
                <a:spcPts val="669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按要求写句子。</a:t>
            </a:r>
            <a:endParaRPr lang="Microsoft YaHei" altLang="Microsoft YaHei" sz="900"/>
          </a:p>
          <a:p>
            <a:pPr marL="26034" algn="l" rtl="0" eaLnBrk="0">
              <a:lnSpc>
                <a:spcPts val="1226"/>
              </a:lnSpc>
              <a:spcBef>
                <a:spcPts val="510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晌午的太阳热辣辣地照射着整个树林。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(缩句)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590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7779" algn="l" rtl="0" eaLnBrk="0">
              <a:lnSpc>
                <a:spcPts val="1226"/>
              </a:lnSpc>
              <a:spcBef>
                <a:spcPts val="708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科学家们提出,鸟类不仅和恐龙有亲缘关系,而且很可能就是一种小型恐龙的后裔。(用加点</a:t>
            </a:r>
            <a:endParaRPr lang="Microsoft YaHei" altLang="Microsoft YaHei" sz="900"/>
          </a:p>
          <a:p>
            <a:pPr marL="18415" algn="l" rtl="0" eaLnBrk="0">
              <a:lnSpc>
                <a:spcPts val="2100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的关联词语造句)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673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9050" algn="l" rtl="0" eaLnBrk="0">
              <a:lnSpc>
                <a:spcPts val="1226"/>
              </a:lnSpc>
              <a:spcBef>
                <a:spcPts val="397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“神舟五号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”遨游太空。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(扩写句子,不少于两处)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604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5875" algn="l" rtl="0" eaLnBrk="0">
              <a:lnSpc>
                <a:spcPts val="1226"/>
              </a:lnSpc>
              <a:spcBef>
                <a:spcPts val="394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海水渐渐漫上来,把这片森林淹没了。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(改为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“被”字句)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602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12700" algn="l" rtl="0" eaLnBrk="0">
              <a:lnSpc>
                <a:spcPct val="96000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根据课文内容判断,对的打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”,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错的打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”。</a:t>
            </a:r>
            <a:endParaRPr lang="Microsoft YaHei" altLang="Microsoft YaHei" sz="900"/>
          </a:p>
        </p:txBody>
      </p:sp>
      <p:sp>
        <p:nvSpPr>
          <p:cNvPr id="66" name="textbox 66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68" name="textbox 68"/>
          <p:cNvSpPr/>
          <p:nvPr/>
        </p:nvSpPr>
        <p:spPr>
          <a:xfrm>
            <a:off x="3320069" y="974427"/>
            <a:ext cx="1374775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1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kern="0" spc="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第二单元训练</a:t>
            </a:r>
            <a:endParaRPr lang="Microsoft YaHei" altLang="Microsoft YaHei" sz="1500"/>
          </a:p>
        </p:txBody>
      </p:sp>
      <p:sp>
        <p:nvSpPr>
          <p:cNvPr id="70" name="textbox 70"/>
          <p:cNvSpPr/>
          <p:nvPr/>
        </p:nvSpPr>
        <p:spPr>
          <a:xfrm>
            <a:off x="3519619" y="9738072"/>
            <a:ext cx="520700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—5—</a:t>
            </a:r>
            <a:endParaRPr lang="Times New Roman" altLang="Times New Roman" sz="1400"/>
          </a:p>
        </p:txBody>
      </p:sp>
      <p:sp>
        <p:nvSpPr>
          <p:cNvPr id="72" name="path"/>
          <p:cNvSpPr/>
          <p:nvPr/>
        </p:nvSpPr>
        <p:spPr>
          <a:xfrm>
            <a:off x="2101037" y="3335946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path"/>
          <p:cNvSpPr/>
          <p:nvPr/>
        </p:nvSpPr>
        <p:spPr>
          <a:xfrm>
            <a:off x="3052267" y="3335946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path"/>
          <p:cNvSpPr/>
          <p:nvPr/>
        </p:nvSpPr>
        <p:spPr>
          <a:xfrm>
            <a:off x="1150442" y="3335946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path"/>
          <p:cNvSpPr/>
          <p:nvPr/>
        </p:nvSpPr>
        <p:spPr>
          <a:xfrm>
            <a:off x="4003497" y="3335946"/>
            <a:ext cx="67550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extbox 80"/>
          <p:cNvSpPr/>
          <p:nvPr/>
        </p:nvSpPr>
        <p:spPr>
          <a:xfrm>
            <a:off x="1131570" y="951712"/>
            <a:ext cx="5300345" cy="8609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7305" algn="l" rtl="0" eaLnBrk="0">
              <a:lnSpc>
                <a:spcPts val="1226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森林与琥珀的形成有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关。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</a:t>
            </a:r>
            <a:endParaRPr lang="Microsoft YaHei" altLang="Microsoft YaHei" sz="900"/>
          </a:p>
          <a:p>
            <a:pPr marL="19050" algn="l" rtl="0" eaLnBrk="0">
              <a:lnSpc>
                <a:spcPts val="1226"/>
              </a:lnSpc>
              <a:spcBef>
                <a:spcPts val="490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恐龙凶猛异常,全是茹毛饮血的食肉动物。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20320" algn="l" rtl="0" eaLnBrk="0">
              <a:lnSpc>
                <a:spcPts val="1226"/>
              </a:lnSpc>
              <a:spcBef>
                <a:spcPts val="490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鸟类与恐龙有亲缘关系。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7145" algn="l" rtl="0" eaLnBrk="0">
              <a:lnSpc>
                <a:spcPts val="1226"/>
              </a:lnSpc>
              <a:spcBef>
                <a:spcPts val="47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纳米技术是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21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世纪兴起的高新技术,它给人类的生活带来很多变化。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</a:t>
            </a:r>
            <a:endParaRPr lang="Microsoft YaHei" altLang="Microsoft YaHei" sz="900"/>
          </a:p>
          <a:p>
            <a:pPr marL="14604" algn="l" rtl="0" eaLnBrk="0">
              <a:lnSpc>
                <a:spcPct val="95000"/>
              </a:lnSpc>
              <a:spcBef>
                <a:spcPts val="670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阅读理解。</a:t>
            </a:r>
            <a:endParaRPr lang="Microsoft YaHei" altLang="Microsoft YaHei" sz="900"/>
          </a:p>
          <a:p>
            <a:pPr marL="22225" algn="l" rtl="0" eaLnBrk="0">
              <a:lnSpc>
                <a:spcPts val="1226"/>
              </a:lnSpc>
              <a:spcBef>
                <a:spcPts val="510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(一)(浙江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台州)课内阅读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2338070" algn="l" rtl="0" eaLnBrk="0">
              <a:lnSpc>
                <a:spcPts val="1226"/>
              </a:lnSpc>
              <a:spcBef>
                <a:spcPts val="490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琥珀(节选)</a:t>
            </a:r>
            <a:endParaRPr lang="Microsoft YaHei" altLang="Microsoft YaHei" sz="900"/>
          </a:p>
          <a:p>
            <a:pPr marL="17145" indent="264159" algn="l" rtl="0" eaLnBrk="0">
              <a:lnSpc>
                <a:spcPct val="127000"/>
              </a:lnSpc>
              <a:spcBef>
                <a:spcPts val="669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在那块透明的琥珀里,两个小东西仍旧好好地躺着。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们可以看见它们身上的每一根毫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毛,还可以想象它们当时在黏稠的松脂里怎样挣扎,因为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它们的腿的四周显出好几圈黑色的</a:t>
            </a:r>
            <a:endParaRPr lang="Microsoft YaHei" altLang="Microsoft YaHei" sz="900"/>
          </a:p>
          <a:p>
            <a:pPr marL="13334" indent="7620" algn="l" rtl="0" eaLnBrk="0">
              <a:lnSpc>
                <a:spcPct val="127000"/>
              </a:lnSpc>
              <a:spcBef>
                <a:spcPts val="689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圆环。从那块琥珀,我们可以推测发生在几万年前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的故事的详细情形,并且可以知道,在远古时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代,世界上就已经有苍蝇和蜘蛛了。</a:t>
            </a:r>
            <a:endParaRPr lang="Microsoft YaHei" altLang="Microsoft YaHei" sz="900"/>
          </a:p>
          <a:p>
            <a:pPr marL="27305" algn="l" rtl="0" eaLnBrk="0">
              <a:lnSpc>
                <a:spcPct val="87000"/>
              </a:lnSpc>
              <a:spcBef>
                <a:spcPts val="687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“可以看见它们身上的每一根毫毛”是因为:</a:t>
            </a:r>
            <a:r>
              <a:rPr sz="900" u="sng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u="sng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19050" algn="l" rtl="0" eaLnBrk="0">
              <a:lnSpc>
                <a:spcPct val="167000"/>
              </a:lnSpc>
              <a:spcBef>
                <a:spcPts val="1"/>
              </a:spcBef>
              <a:tabLst>
                <a:tab pos="2955925"/>
              </a:tabLst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想象它们当时在黏稠的松脂里挣扎过的依据是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12700" algn="l" rtl="0" eaLnBrk="0">
              <a:lnSpc>
                <a:spcPct val="32000"/>
              </a:lnSpc>
              <a:spcBef>
                <a:spcPts val="1369"/>
              </a:spcBef>
              <a:tabLst>
                <a:tab pos="814705"/>
              </a:tabLst>
            </a:pP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13970" indent="5714" algn="l" rtl="0" eaLnBrk="0">
              <a:lnSpc>
                <a:spcPct val="132000"/>
              </a:lnSpc>
              <a:spcBef>
                <a:spcPts val="682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这段话包含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“可以看见”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“可以想象”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“可以推测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”和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“可以知道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”等词组,仔细想一想: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看见—想象—推测—知道,它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们之间有着怎样的联系?</a:t>
            </a:r>
            <a:endParaRPr lang="Microsoft YaHei" altLang="Microsoft YaHei" sz="900"/>
          </a:p>
          <a:p>
            <a:pPr marL="5153025" algn="l" rtl="0" eaLnBrk="0">
              <a:lnSpc>
                <a:spcPts val="1207"/>
              </a:lnSpc>
              <a:spcBef>
                <a:spcPts val="513"/>
              </a:spcBef>
              <a:tabLst>
                <a:tab pos="528574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5153025" algn="l" rtl="0" eaLnBrk="0">
              <a:lnSpc>
                <a:spcPts val="1207"/>
              </a:lnSpc>
              <a:spcBef>
                <a:spcPts val="508"/>
              </a:spcBef>
              <a:tabLst>
                <a:tab pos="528574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7145" algn="l" rtl="0" eaLnBrk="0">
              <a:lnSpc>
                <a:spcPct val="87000"/>
              </a:lnSpc>
              <a:spcBef>
                <a:spcPts val="571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这块琥珀的价值是:</a:t>
            </a:r>
            <a:r>
              <a:rPr sz="900" u="sng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22225" algn="l" rtl="0" eaLnBrk="0">
              <a:lnSpc>
                <a:spcPts val="1827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(二)课外阅读。</a:t>
            </a:r>
            <a:endParaRPr lang="Microsoft YaHei" altLang="Microsoft YaHei" sz="900"/>
          </a:p>
          <a:p>
            <a:pPr marL="2383789" algn="l" rtl="0" eaLnBrk="0">
              <a:lnSpc>
                <a:spcPct val="95000"/>
              </a:lnSpc>
              <a:spcBef>
                <a:spcPts val="645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雀</a:t>
            </a:r>
            <a:endParaRPr lang="Microsoft YaHei" altLang="Microsoft YaHei" sz="900"/>
          </a:p>
          <a:p>
            <a:pPr marL="95885" indent="186689" algn="l" rtl="0" eaLnBrk="0">
              <a:lnSpc>
                <a:spcPct val="126000"/>
              </a:lnSpc>
              <a:spcBef>
                <a:spcPts val="651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无论是乡村或城镇,几乎到处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都有麻雀的踪影。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麻雀常被人们认为是害鸟,甚至被骂为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“老家贼”,其实,这是人们对它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的误解。</a:t>
            </a:r>
            <a:endParaRPr lang="Microsoft YaHei" altLang="Microsoft YaHei" sz="900"/>
          </a:p>
          <a:p>
            <a:pPr marL="13970" indent="267970" algn="l" rtl="0" eaLnBrk="0">
              <a:lnSpc>
                <a:spcPct val="136000"/>
              </a:lnSpc>
              <a:spcBef>
                <a:spcPts val="647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麻雀素有“家雀”之誉。它适应能力强,能飞善跳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,喜爱群居,乐于与人类为伴。麻雀的巢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如同半个皮球那么大,通常筑在房顶瓦头檐槽之间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的缝里,也有的筑在灌木或草丛旁。栖息在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乡村和公园的麻雀,很少飞离老家三里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之外。</a:t>
            </a:r>
            <a:endParaRPr lang="Microsoft YaHei" altLang="Microsoft YaHei" sz="900"/>
          </a:p>
          <a:p>
            <a:pPr marL="13334" indent="269240" algn="l" rtl="0" eaLnBrk="0">
              <a:lnSpc>
                <a:spcPct val="141000"/>
              </a:lnSpc>
              <a:spcBef>
                <a:spcPts val="653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人们常用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自投罗网”形容麻雀的愚蠢。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但一位研究麻雀的科学家认为,麻雀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在鸟类中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是比较聪明的。在一次试验中,只有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3%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的麻雀一次被捉。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有的麻雀甚至在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一旁等待那些敏捷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的小山雀在罗网里把饵叼出来,然后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“半路打劫”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世界著名心理学家波尔特通过对麻雀的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迷津测验,发现它的记忆能力可以和猴子相比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282575" algn="l" rtl="0" eaLnBrk="0">
              <a:lnSpc>
                <a:spcPct val="96000"/>
              </a:lnSpc>
              <a:spcBef>
                <a:spcPts val="643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麻雀虽然在播种时或农作物成熟时糟蹋粮食,但在其他季节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及城市里,则是消灭害虫和</a:t>
            </a:r>
            <a:endParaRPr lang="Microsoft YaHei" altLang="Microsoft YaHei" sz="900"/>
          </a:p>
          <a:p>
            <a:pPr marL="13970" algn="l" rtl="0" eaLnBrk="0">
              <a:lnSpc>
                <a:spcPct val="141000"/>
              </a:lnSpc>
              <a:spcBef>
                <a:spcPts val="654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杂草的能手。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特别是在育雏期,麻雀更是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大量捕捉害虫哺养幼雀。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这里有两个例子很能说明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麻雀的功过: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18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世纪,普鲁士国王曾因麻雀啄食他所喜欢吃的桃子,悬赏在全国消灭麻雀。 由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于麻雀被捕灭得所剩无几,结果毛虫泛滥成灾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世纪时,美国波士顿的毛虫给庄稼造成了极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大的危害。人们为消灭毛虫,从欧洲引进麻雀专门对付毛虫,使庄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稼得以摆脱虫患。为此,人们</a:t>
            </a:r>
            <a:endParaRPr lang="Microsoft YaHei" altLang="Microsoft YaHei" sz="900"/>
          </a:p>
          <a:p>
            <a:pPr marL="13970" algn="l" rtl="0" eaLnBrk="0">
              <a:lnSpc>
                <a:spcPct val="86000"/>
              </a:lnSpc>
              <a:spcBef>
                <a:spcPts val="656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在当地建起了一座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“麻雀纪念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碑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”。</a:t>
            </a:r>
            <a:endParaRPr lang="Microsoft YaHei" altLang="Microsoft YaHei" sz="900"/>
          </a:p>
          <a:p>
            <a:pPr marL="27305" algn="l" rtl="0" eaLnBrk="0">
              <a:lnSpc>
                <a:spcPct val="165000"/>
              </a:lnSpc>
              <a:spcBef>
                <a:spcPts val="5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麻雀素有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9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”之誉。</a:t>
            </a:r>
            <a:endParaRPr lang="Microsoft YaHei" altLang="Microsoft YaHei" sz="900"/>
          </a:p>
          <a:p>
            <a:pPr marL="13334" algn="l" rtl="0" eaLnBrk="0">
              <a:lnSpc>
                <a:spcPct val="96000"/>
              </a:lnSpc>
              <a:spcBef>
                <a:spcPts val="643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家雀         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老家贼             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害鸟</a:t>
            </a:r>
            <a:endParaRPr lang="Microsoft YaHei" altLang="Microsoft YaHei" sz="900"/>
          </a:p>
          <a:p>
            <a:pPr algn="l" rtl="0" eaLnBrk="0">
              <a:lnSpc>
                <a:spcPct val="108000"/>
              </a:lnSpc>
            </a:pPr>
            <a:endParaRPr lang="Arial" altLang="Arial" sz="500"/>
          </a:p>
          <a:p>
            <a:pPr marL="19684" indent="-635" algn="l" rtl="0" eaLnBrk="0">
              <a:lnSpc>
                <a:spcPct val="126000"/>
              </a:lnSpc>
              <a:spcBef>
                <a:spcPts val="3"/>
              </a:spcBef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麻雀的主要特点有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u="sng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900" u="sng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 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“在一次试验中,只有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3%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的麻雀一次被捉”一句运用了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的说明方法。</a:t>
            </a:r>
            <a:endParaRPr lang="Microsoft YaHei" altLang="Microsoft YaHei" sz="900"/>
          </a:p>
        </p:txBody>
      </p:sp>
      <p:sp>
        <p:nvSpPr>
          <p:cNvPr id="82" name="textbox 82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84" name="textbox 84"/>
          <p:cNvSpPr/>
          <p:nvPr/>
        </p:nvSpPr>
        <p:spPr>
          <a:xfrm>
            <a:off x="3519619" y="9735573"/>
            <a:ext cx="520700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—6—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textbox 86"/>
          <p:cNvSpPr/>
          <p:nvPr/>
        </p:nvSpPr>
        <p:spPr>
          <a:xfrm>
            <a:off x="1132631" y="970622"/>
            <a:ext cx="5422265" cy="2698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2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打比方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列数字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举例子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D.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作比较</a:t>
            </a:r>
            <a:endParaRPr lang="Microsoft YaHei" altLang="Microsoft YaHei" sz="900"/>
          </a:p>
          <a:p>
            <a:pPr marL="15875" algn="l" rtl="0" eaLnBrk="0">
              <a:lnSpc>
                <a:spcPts val="1226"/>
              </a:lnSpc>
              <a:spcBef>
                <a:spcPts val="474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麻雀常被人们认为是害鸟,为什么说这是人们对它的误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解?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564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5151754" algn="l" rtl="0" eaLnBrk="0">
              <a:lnSpc>
                <a:spcPts val="1207"/>
              </a:lnSpc>
              <a:spcBef>
                <a:spcPts val="473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9050" algn="l" rtl="0" eaLnBrk="0">
              <a:lnSpc>
                <a:spcPts val="1226"/>
              </a:lnSpc>
              <a:spcBef>
                <a:spcPts val="374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选文第一句中的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“几乎”,第二句中的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“常”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能否删去?为什么?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567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5151754" algn="l" rtl="0" eaLnBrk="0">
              <a:lnSpc>
                <a:spcPts val="1207"/>
              </a:lnSpc>
              <a:spcBef>
                <a:spcPts val="483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4604" algn="l" rtl="0" eaLnBrk="0">
              <a:lnSpc>
                <a:spcPct val="95000"/>
              </a:lnSpc>
              <a:spcBef>
                <a:spcPts val="553"/>
              </a:spcBef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习作。</a:t>
            </a:r>
            <a:endParaRPr lang="Microsoft YaHei" altLang="Microsoft YaHei" sz="900"/>
          </a:p>
          <a:p>
            <a:pPr marL="15875" indent="264795" algn="l" rtl="0" eaLnBrk="0">
              <a:lnSpc>
                <a:spcPct val="126000"/>
              </a:lnSpc>
              <a:spcBef>
                <a:spcPts val="640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在日常生活中,你一定会有一些奇思妙想、美好愿望或远大理想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…请你以“我好想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为题,写一篇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400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字左右的作文。</a:t>
            </a:r>
            <a:endParaRPr lang="Microsoft YaHei" altLang="Microsoft YaHei" sz="900"/>
          </a:p>
          <a:p>
            <a:pPr marL="13334" indent="267334" algn="l" rtl="0" eaLnBrk="0">
              <a:lnSpc>
                <a:spcPct val="126000"/>
              </a:lnSpc>
              <a:spcBef>
                <a:spcPts val="651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要求: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先补充题目,如:我好想遨游太空;我好想当一名教师;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我好想变成一只蜜蜂;我好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想和爸爸换角色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endParaRPr lang="Microsoft YaHei" altLang="Microsoft YaHei" sz="9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283845" algn="l" rtl="0" eaLnBrk="0">
              <a:lnSpc>
                <a:spcPct val="96000"/>
              </a:lnSpc>
              <a:spcBef>
                <a:spcPts val="1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展开丰富的联想,做到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语言生动流畅。</a:t>
            </a:r>
            <a:endParaRPr lang="Microsoft YaHei" altLang="Microsoft YaHei" sz="900"/>
          </a:p>
        </p:txBody>
      </p:sp>
      <p:sp>
        <p:nvSpPr>
          <p:cNvPr id="88" name="textbox 88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90" name="textbox 90"/>
          <p:cNvSpPr/>
          <p:nvPr/>
        </p:nvSpPr>
        <p:spPr>
          <a:xfrm>
            <a:off x="3519619" y="9738072"/>
            <a:ext cx="520700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6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—7—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textbox 92"/>
          <p:cNvSpPr/>
          <p:nvPr/>
        </p:nvSpPr>
        <p:spPr>
          <a:xfrm>
            <a:off x="1132764" y="3165545"/>
            <a:ext cx="5295900" cy="5633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55"/>
              </a:lnSpc>
            </a:pPr>
            <a:endParaRPr lang="Arial" altLang="Arial" sz="100"/>
          </a:p>
          <a:p>
            <a:pPr marL="23495" algn="l" rtl="0" eaLnBrk="0">
              <a:lnSpc>
                <a:spcPct val="95000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震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仰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</a:t>
            </a:r>
            <a:endParaRPr lang="Microsoft YaHei" altLang="Microsoft YaHei" sz="900"/>
          </a:p>
          <a:p>
            <a:pPr marL="13334" algn="l" rtl="0" eaLnBrk="0">
              <a:lnSpc>
                <a:spcPct val="96000"/>
              </a:lnSpc>
              <a:spcBef>
                <a:spcPts val="895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翅</a:t>
            </a:r>
            <a:endParaRPr lang="Microsoft YaHei" altLang="Microsoft YaHei" sz="900"/>
          </a:p>
          <a:p>
            <a:pPr marL="13970" algn="l" rtl="0" eaLnBrk="0">
              <a:lnSpc>
                <a:spcPct val="84000"/>
              </a:lnSpc>
              <a:spcBef>
                <a:spcPts val="868"/>
              </a:spcBef>
            </a:pP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约莫</a:t>
            </a:r>
            <a:r>
              <a:rPr sz="900" kern="0" spc="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繁衍</a:t>
            </a:r>
            <a:r>
              <a:rPr sz="900" kern="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</a:t>
            </a:r>
            <a:r>
              <a:rPr sz="900" kern="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深刻</a:t>
            </a:r>
            <a:r>
              <a:rPr sz="900" kern="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400"/>
          </a:p>
          <a:p>
            <a:pPr marL="14604" algn="l" rtl="0" eaLnBrk="0">
              <a:lnSpc>
                <a:spcPts val="1948"/>
              </a:lnSpc>
            </a:pP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1.C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2.B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3.A</a:t>
            </a:r>
            <a:endParaRPr lang="SimSun" altLang="SimSun" sz="900"/>
          </a:p>
          <a:p>
            <a:pPr marL="14604" algn="l" rtl="0" eaLnBrk="0">
              <a:lnSpc>
                <a:spcPct val="95000"/>
              </a:lnSpc>
              <a:spcBef>
                <a:spcPts val="1023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太阳照射着树林。</a:t>
            </a:r>
            <a:endParaRPr lang="Microsoft YaHei" altLang="Microsoft YaHei" sz="900"/>
          </a:p>
          <a:p>
            <a:pPr marL="17779" algn="l" rtl="0" eaLnBrk="0">
              <a:lnSpc>
                <a:spcPct val="95000"/>
              </a:lnSpc>
              <a:spcBef>
                <a:spcPts val="907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示例:这里不仅下雪了,而且下的是一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场大暴雪。</a:t>
            </a:r>
            <a:endParaRPr lang="Microsoft YaHei" altLang="Microsoft YaHei" sz="900"/>
          </a:p>
          <a:p>
            <a:pPr marL="19050" algn="l" rtl="0" eaLnBrk="0">
              <a:lnSpc>
                <a:spcPct val="87000"/>
              </a:lnSpc>
              <a:spcBef>
                <a:spcPts val="914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“神舟五号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”载着中国人的航天梦遨游在辽阔的太空。</a:t>
            </a:r>
            <a:endParaRPr lang="Microsoft YaHei" altLang="Microsoft YaHei" sz="900"/>
          </a:p>
          <a:p>
            <a:pPr marL="15875" algn="l" rtl="0" eaLnBrk="0">
              <a:lnSpc>
                <a:spcPts val="1944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海水渐渐漫上来,这片森林被淹没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了。</a:t>
            </a:r>
            <a:endParaRPr lang="Microsoft YaHei" altLang="Microsoft YaHei" sz="900"/>
          </a:p>
          <a:p>
            <a:pPr marL="12700" algn="l" rtl="0" eaLnBrk="0">
              <a:lnSpc>
                <a:spcPct val="88000"/>
              </a:lnSpc>
              <a:spcBef>
                <a:spcPts val="983"/>
              </a:spcBef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八、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endParaRPr lang="SimSun" altLang="SimSun" sz="900"/>
          </a:p>
          <a:p>
            <a:pPr marL="13334" algn="l" rtl="0" eaLnBrk="0">
              <a:lnSpc>
                <a:spcPts val="2053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(一)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琥珀是透明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900"/>
          </a:p>
          <a:p>
            <a:pPr marL="17779" algn="l" rtl="0" eaLnBrk="0">
              <a:lnSpc>
                <a:spcPct val="96000"/>
              </a:lnSpc>
              <a:spcBef>
                <a:spcPts val="887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它们的腿的四周显出好几圈黑色的圆环</a:t>
            </a:r>
            <a:endParaRPr lang="Microsoft YaHei" altLang="Microsoft YaHei" sz="900"/>
          </a:p>
          <a:p>
            <a:pPr marL="19050" algn="l" rtl="0" eaLnBrk="0">
              <a:lnSpc>
                <a:spcPct val="87000"/>
              </a:lnSpc>
              <a:spcBef>
                <a:spcPts val="902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层层递进的关系,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先是可以看见琥珀中苍蝇和蜘蛛的样子,然后可以想象苍蝇和蜘蛛当时</a:t>
            </a:r>
            <a:endParaRPr lang="Microsoft YaHei" altLang="Microsoft YaHei" sz="900"/>
          </a:p>
          <a:p>
            <a:pPr marL="12700" indent="5080" algn="l" rtl="0" eaLnBrk="0">
              <a:lnSpc>
                <a:spcPct val="187000"/>
              </a:lnSpc>
              <a:spcBef>
                <a:spcPts val="22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的状态,接着可以推测几万年以前的故事的详细情形,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同时可以知道在远古时代已经有了苍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蝇和蜘蛛了。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(意思对即可)</a:t>
            </a:r>
            <a:endParaRPr lang="Microsoft YaHei" altLang="Microsoft YaHei" sz="900"/>
          </a:p>
          <a:p>
            <a:pPr marL="15875" algn="l" rtl="0" eaLnBrk="0">
              <a:lnSpc>
                <a:spcPct val="87000"/>
              </a:lnSpc>
              <a:spcBef>
                <a:spcPts val="815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给科学家们提供了研究的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</a:t>
            </a:r>
            <a:endParaRPr lang="Microsoft YaHei" altLang="Microsoft YaHei" sz="900"/>
          </a:p>
          <a:p>
            <a:pPr marL="20954" algn="l" rtl="0" eaLnBrk="0">
              <a:lnSpc>
                <a:spcPts val="2059"/>
              </a:lnSpc>
            </a:pP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(二)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1.A</a:t>
            </a:r>
            <a:endParaRPr lang="SimSun" altLang="SimSun" sz="900"/>
          </a:p>
          <a:p>
            <a:pPr marL="17779" algn="l" rtl="0" eaLnBrk="0">
              <a:lnSpc>
                <a:spcPct val="96000"/>
              </a:lnSpc>
              <a:spcBef>
                <a:spcPts val="887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适应能力强   能飞善跳    喜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爱群居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乐于与人类为伴</a:t>
            </a:r>
            <a:endParaRPr lang="Microsoft YaHei" altLang="Microsoft YaHei" sz="900"/>
          </a:p>
          <a:p>
            <a:pPr marL="19050" algn="l" rtl="0" eaLnBrk="0">
              <a:lnSpc>
                <a:spcPct val="82000"/>
              </a:lnSpc>
              <a:spcBef>
                <a:spcPts val="1040"/>
              </a:spcBef>
            </a:pP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3.B</a:t>
            </a:r>
            <a:endParaRPr lang="SimSun" altLang="SimSun" sz="900"/>
          </a:p>
          <a:p>
            <a:pPr marL="15875" algn="l" rtl="0" eaLnBrk="0">
              <a:lnSpc>
                <a:spcPct val="87000"/>
              </a:lnSpc>
              <a:spcBef>
                <a:spcPts val="920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麻雀虽然在播种时或农作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物成熟时糟蹋粮食,但在其他季节及城市里,则是消灭害虫和杂</a:t>
            </a:r>
            <a:endParaRPr lang="Microsoft YaHei" altLang="Microsoft YaHei" sz="900"/>
          </a:p>
          <a:p>
            <a:pPr marL="13970" algn="l" rtl="0" eaLnBrk="0">
              <a:lnSpc>
                <a:spcPts val="1945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草的能手。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特别是在育雏期,麻雀更是大量捕捉害虫哺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养幼雀。</a:t>
            </a:r>
            <a:endParaRPr lang="Microsoft YaHei" altLang="Microsoft YaHei" sz="900"/>
          </a:p>
          <a:p>
            <a:pPr marL="19050" algn="l" rtl="0" eaLnBrk="0">
              <a:lnSpc>
                <a:spcPct val="88000"/>
              </a:lnSpc>
              <a:spcBef>
                <a:spcPts val="982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不能。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“几乎”说明并非每一处;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“常”表示程度,并不是任何时候麻雀都被人们认为是害</a:t>
            </a:r>
            <a:endParaRPr lang="Microsoft YaHei" altLang="Microsoft YaHei" sz="900"/>
          </a:p>
          <a:p>
            <a:pPr marL="13970" algn="l" rtl="0" eaLnBrk="0">
              <a:lnSpc>
                <a:spcPts val="1941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鸟。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这样写可以使文章表达更准确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可靠。</a:t>
            </a:r>
            <a:endParaRPr lang="Microsoft YaHei" altLang="Microsoft YaHei" sz="9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4604" algn="l" rtl="0" eaLnBrk="0">
              <a:lnSpc>
                <a:spcPct val="95000"/>
              </a:lnSpc>
              <a:spcBef>
                <a:spcPts val="1"/>
              </a:spcBef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略。</a:t>
            </a:r>
            <a:endParaRPr lang="Microsoft YaHei" altLang="Microsoft YaHei" sz="900"/>
          </a:p>
        </p:txBody>
      </p:sp>
      <p:sp>
        <p:nvSpPr>
          <p:cNvPr id="94" name="textbox 94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96" name="textbox 96"/>
          <p:cNvSpPr/>
          <p:nvPr/>
        </p:nvSpPr>
        <p:spPr>
          <a:xfrm>
            <a:off x="1133693" y="1465974"/>
            <a:ext cx="175323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5"/>
              </a:lnSpc>
            </a:pPr>
            <a:endParaRPr lang="Arial" altLang="Arial" sz="100"/>
          </a:p>
          <a:p>
            <a:pPr algn="r" rtl="0" eaLnBrk="0">
              <a:lnSpc>
                <a:spcPct val="84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zhī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pài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há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400"/>
          </a:p>
          <a:p>
            <a:pPr marL="17779" algn="l" rtl="0" eaLnBrk="0">
              <a:lnSpc>
                <a:spcPts val="24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ch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òu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xi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è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pī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nɡ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400"/>
          </a:p>
        </p:txBody>
      </p:sp>
      <p:sp>
        <p:nvSpPr>
          <p:cNvPr id="98" name="textbox 98"/>
          <p:cNvSpPr/>
          <p:nvPr/>
        </p:nvSpPr>
        <p:spPr>
          <a:xfrm>
            <a:off x="3368207" y="932574"/>
            <a:ext cx="1164589" cy="436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5"/>
              </a:lnSpc>
            </a:pPr>
            <a:endParaRPr lang="Arial" altLang="Arial" sz="100"/>
          </a:p>
          <a:p>
            <a:pPr algn="r" rtl="0" eaLnBrk="0">
              <a:lnSpc>
                <a:spcPct val="84000"/>
              </a:lnSpc>
            </a:pP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endParaRPr lang="SimSun" altLang="SimSun" sz="1400"/>
          </a:p>
          <a:p>
            <a:pPr marL="12700" algn="l" rtl="0" eaLnBrk="0">
              <a:lnSpc>
                <a:spcPts val="1827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第二单元训练</a:t>
            </a:r>
            <a:endParaRPr lang="Microsoft YaHei" altLang="Microsoft YaHei" sz="900"/>
          </a:p>
        </p:txBody>
      </p:sp>
      <p:sp>
        <p:nvSpPr>
          <p:cNvPr id="100" name="textbox 100"/>
          <p:cNvSpPr/>
          <p:nvPr/>
        </p:nvSpPr>
        <p:spPr>
          <a:xfrm>
            <a:off x="3006292" y="1465974"/>
            <a:ext cx="1341755" cy="231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26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suì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qī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pì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400"/>
          </a:p>
        </p:txBody>
      </p:sp>
      <p:sp>
        <p:nvSpPr>
          <p:cNvPr id="102" name="textbox 102"/>
          <p:cNvSpPr/>
          <p:nvPr/>
        </p:nvSpPr>
        <p:spPr>
          <a:xfrm>
            <a:off x="1135418" y="2078843"/>
            <a:ext cx="1091564" cy="154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笨重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迟钝</a:t>
            </a:r>
            <a:endParaRPr lang="Microsoft YaHei" altLang="Microsoft YaHei" sz="900"/>
          </a:p>
        </p:txBody>
      </p:sp>
      <p:sp>
        <p:nvSpPr>
          <p:cNvPr id="104" name="textbox 104"/>
          <p:cNvSpPr/>
          <p:nvPr/>
        </p:nvSpPr>
        <p:spPr>
          <a:xfrm>
            <a:off x="2491174" y="2588349"/>
            <a:ext cx="314959" cy="422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35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</a:t>
            </a:r>
            <a:endParaRPr lang="Microsoft YaHei" altLang="Microsoft YaHei" sz="1000"/>
          </a:p>
          <a:p>
            <a:pPr marL="12700" algn="l" rtl="0" eaLnBrk="0">
              <a:lnSpc>
                <a:spcPts val="2094"/>
              </a:lnSpc>
            </a:pP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怀抱</a:t>
            </a:r>
            <a:endParaRPr lang="Microsoft YaHei" altLang="Microsoft YaHei" sz="1000"/>
          </a:p>
        </p:txBody>
      </p:sp>
      <p:sp>
        <p:nvSpPr>
          <p:cNvPr id="106" name="textbox 106"/>
          <p:cNvSpPr/>
          <p:nvPr/>
        </p:nvSpPr>
        <p:spPr>
          <a:xfrm>
            <a:off x="1985349" y="2588880"/>
            <a:ext cx="314959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35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末期</a:t>
            </a:r>
            <a:endParaRPr lang="Microsoft YaHei" altLang="Microsoft YaHei" sz="1000"/>
          </a:p>
          <a:p>
            <a:pPr marL="12700" algn="l" rtl="0" eaLnBrk="0">
              <a:lnSpc>
                <a:spcPts val="2089"/>
              </a:lnSpc>
            </a:pP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endParaRPr lang="Microsoft YaHei" altLang="Microsoft YaHei" sz="1000"/>
          </a:p>
        </p:txBody>
      </p:sp>
      <p:sp>
        <p:nvSpPr>
          <p:cNvPr id="108" name="textbox 108"/>
          <p:cNvSpPr/>
          <p:nvPr/>
        </p:nvSpPr>
        <p:spPr>
          <a:xfrm>
            <a:off x="1477570" y="2589411"/>
            <a:ext cx="315595" cy="421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28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擦拭</a:t>
            </a:r>
            <a:endParaRPr lang="Microsoft YaHei" altLang="Microsoft YaHei" sz="1000"/>
          </a:p>
          <a:p>
            <a:pPr marL="12700" algn="l" rtl="0" eaLnBrk="0">
              <a:lnSpc>
                <a:spcPts val="2100"/>
              </a:lnSpc>
            </a:pP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</a:t>
            </a:r>
            <a:endParaRPr lang="Microsoft YaHei" altLang="Microsoft YaHei" sz="1000"/>
          </a:p>
        </p:txBody>
      </p:sp>
      <p:sp>
        <p:nvSpPr>
          <p:cNvPr id="110" name="textbox 110"/>
          <p:cNvSpPr/>
          <p:nvPr/>
        </p:nvSpPr>
        <p:spPr>
          <a:xfrm>
            <a:off x="2998952" y="2589411"/>
            <a:ext cx="314959" cy="419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19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掩埋</a:t>
            </a:r>
            <a:endParaRPr lang="Microsoft YaHei" altLang="Microsoft YaHei" sz="1000"/>
          </a:p>
          <a:p>
            <a:pPr marL="12700" algn="l" rtl="0" eaLnBrk="0">
              <a:lnSpc>
                <a:spcPts val="2100"/>
              </a:lnSpc>
            </a:pP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道理</a:t>
            </a:r>
            <a:endParaRPr lang="Microsoft YaHei" altLang="Microsoft YaHei" sz="1000"/>
          </a:p>
        </p:txBody>
      </p:sp>
      <p:sp>
        <p:nvSpPr>
          <p:cNvPr id="112" name="textbox 112"/>
          <p:cNvSpPr/>
          <p:nvPr/>
        </p:nvSpPr>
        <p:spPr>
          <a:xfrm>
            <a:off x="1138338" y="2324658"/>
            <a:ext cx="820419" cy="156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7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</a:t>
            </a:r>
            <a:endParaRPr lang="Microsoft YaHei" altLang="Microsoft YaHei" sz="900"/>
          </a:p>
        </p:txBody>
      </p:sp>
      <p:sp>
        <p:nvSpPr>
          <p:cNvPr id="114" name="textbox 114"/>
          <p:cNvSpPr/>
          <p:nvPr/>
        </p:nvSpPr>
        <p:spPr>
          <a:xfrm>
            <a:off x="3519619" y="9735573"/>
            <a:ext cx="520700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—8—</a:t>
            </a:r>
            <a:endParaRPr lang="Times New Roman" altLang="Times New Roman" sz="1400"/>
          </a:p>
        </p:txBody>
      </p:sp>
      <p:sp>
        <p:nvSpPr>
          <p:cNvPr id="116" name="path"/>
          <p:cNvSpPr/>
          <p:nvPr/>
        </p:nvSpPr>
        <p:spPr>
          <a:xfrm>
            <a:off x="1924507" y="2535211"/>
            <a:ext cx="67551" cy="518160"/>
          </a:xfrm>
          <a:custGeom>
            <a:rect l="0" t="0" r="0" b="0"/>
            <a:pathLst>
              <a:path w="105" h="816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6"/>
                </a:cubicBezTo>
                <a:lnTo>
                  <a:pt x="106" y="816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path"/>
          <p:cNvSpPr/>
          <p:nvPr/>
        </p:nvSpPr>
        <p:spPr>
          <a:xfrm>
            <a:off x="2431237" y="2535211"/>
            <a:ext cx="67551" cy="518160"/>
          </a:xfrm>
          <a:custGeom>
            <a:rect l="0" t="0" r="0" b="0"/>
            <a:pathLst>
              <a:path w="105" h="816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6"/>
                </a:cubicBezTo>
                <a:lnTo>
                  <a:pt x="106" y="816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2937967" y="2535211"/>
            <a:ext cx="67551" cy="518160"/>
          </a:xfrm>
          <a:custGeom>
            <a:rect l="0" t="0" r="0" b="0"/>
            <a:pathLst>
              <a:path w="105" h="816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6"/>
                </a:cubicBezTo>
                <a:lnTo>
                  <a:pt x="106" y="816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path"/>
          <p:cNvSpPr/>
          <p:nvPr/>
        </p:nvSpPr>
        <p:spPr>
          <a:xfrm>
            <a:off x="1417777" y="2535211"/>
            <a:ext cx="67551" cy="518160"/>
          </a:xfrm>
          <a:custGeom>
            <a:rect l="0" t="0" r="0" b="0"/>
            <a:pathLst>
              <a:path w="105" h="816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6"/>
                </a:cubicBezTo>
                <a:lnTo>
                  <a:pt x="106" y="816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3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textbox 124"/>
          <p:cNvSpPr/>
          <p:nvPr/>
        </p:nvSpPr>
        <p:spPr>
          <a:xfrm>
            <a:off x="1135418" y="2725826"/>
            <a:ext cx="253365" cy="140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905"/>
              </a:lnSpc>
            </a:pP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三、</a:t>
            </a:r>
            <a:endParaRPr lang="Microsoft YaHei" altLang="Microsoft YaHei" sz="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textbox 126"/>
          <p:cNvSpPr/>
          <p:nvPr/>
        </p:nvSpPr>
        <p:spPr>
          <a:xfrm>
            <a:off x="1132764" y="3362667"/>
            <a:ext cx="5297804" cy="6234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0954" algn="l" rtl="0" eaLnBrk="0">
              <a:lnSpc>
                <a:spcPts val="1226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)的流苏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)的雪花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)的朝霞</a:t>
            </a:r>
            <a:endParaRPr lang="Microsoft YaHei" altLang="Microsoft YaHei" sz="900"/>
          </a:p>
          <a:p>
            <a:pPr marL="20954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)的小草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)的枝头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)的树枝</a:t>
            </a:r>
            <a:endParaRPr lang="Microsoft YaHei" altLang="Microsoft YaHei" sz="900"/>
          </a:p>
          <a:p>
            <a:pPr marL="23495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(浙江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嘉兴)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选词填空。</a:t>
            </a:r>
            <a:endParaRPr lang="Microsoft YaHei" altLang="Microsoft YaHei" sz="900"/>
          </a:p>
          <a:p>
            <a:pPr marL="2248535" algn="l" rtl="0" eaLnBrk="0">
              <a:lnSpc>
                <a:spcPct val="95000"/>
              </a:lnSpc>
              <a:spcBef>
                <a:spcPts val="357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聚集</a:t>
            </a:r>
            <a:endParaRPr lang="Microsoft YaHei" altLang="Microsoft YaHei" sz="900"/>
          </a:p>
          <a:p>
            <a:pPr marL="26034" algn="l" rtl="0" eaLnBrk="0">
              <a:lnSpc>
                <a:spcPts val="1226"/>
              </a:lnSpc>
              <a:spcBef>
                <a:spcPts val="210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同学们(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)在操场上观看篮球比赛。</a:t>
            </a:r>
            <a:endParaRPr lang="Microsoft YaHei" altLang="Microsoft YaHei" sz="900"/>
          </a:p>
          <a:p>
            <a:pPr marL="17779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这段时间,我要(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)精力,准备期末考试。</a:t>
            </a:r>
            <a:endParaRPr lang="Microsoft YaHei" altLang="Microsoft YaHei" sz="900"/>
          </a:p>
          <a:p>
            <a:pPr marL="2249170" algn="l" rtl="0" eaLnBrk="0">
              <a:lnSpc>
                <a:spcPct val="95000"/>
              </a:lnSpc>
              <a:spcBef>
                <a:spcPts val="358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朦胧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</a:t>
            </a:r>
            <a:endParaRPr lang="Microsoft YaHei" altLang="Microsoft YaHei" sz="900"/>
          </a:p>
          <a:p>
            <a:pPr marL="19050" algn="l" rtl="0" eaLnBrk="0">
              <a:lnSpc>
                <a:spcPts val="1226"/>
              </a:lnSpc>
              <a:spcBef>
                <a:spcPts val="198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由于时间久远,照片上的人物已经有些(          )了。</a:t>
            </a:r>
            <a:endParaRPr lang="Microsoft YaHei" altLang="Microsoft YaHei" sz="900"/>
          </a:p>
          <a:p>
            <a:pPr marL="15875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今夜月色(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),十分迷人。</a:t>
            </a:r>
            <a:endParaRPr lang="Microsoft YaHei" altLang="Microsoft YaHei" sz="900"/>
          </a:p>
          <a:p>
            <a:pPr marL="2249804" algn="l" rtl="0" eaLnBrk="0">
              <a:lnSpc>
                <a:spcPct val="96000"/>
              </a:lnSpc>
              <a:spcBef>
                <a:spcPts val="347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寂静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安静</a:t>
            </a:r>
            <a:endParaRPr lang="Microsoft YaHei" altLang="Microsoft YaHei" sz="900"/>
          </a:p>
          <a:p>
            <a:pPr marL="19050" algn="l" rtl="0" eaLnBrk="0">
              <a:lnSpc>
                <a:spcPts val="1226"/>
              </a:lnSpc>
              <a:spcBef>
                <a:spcPts val="19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上课铃响了,刚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才还在嬉闹的同学立刻(          )下来。</a:t>
            </a:r>
            <a:endParaRPr lang="Microsoft YaHei" altLang="Microsoft YaHei" sz="900"/>
          </a:p>
          <a:p>
            <a:pPr marL="17145" algn="l" rtl="0" eaLnBrk="0">
              <a:lnSpc>
                <a:spcPts val="1404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夜幕降临了,树林里一片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),鸦雀无声。</a:t>
            </a:r>
            <a:endParaRPr lang="Microsoft YaHei" altLang="Microsoft YaHei" sz="900"/>
          </a:p>
          <a:p>
            <a:pPr marL="13970" algn="l" rtl="0" eaLnBrk="0">
              <a:lnSpc>
                <a:spcPct val="96000"/>
              </a:lnSpc>
              <a:spcBef>
                <a:spcPts val="347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将下面句子运用的修辞手法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对号入座。</a:t>
            </a:r>
            <a:endParaRPr lang="Microsoft YaHei" altLang="Microsoft YaHei" sz="900"/>
          </a:p>
          <a:p>
            <a:pPr marL="1644650" algn="l" rtl="0" eaLnBrk="0">
              <a:lnSpc>
                <a:spcPct val="95000"/>
              </a:lnSpc>
              <a:spcBef>
                <a:spcPts val="37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排比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拟人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反问</a:t>
            </a:r>
            <a:endParaRPr lang="Microsoft YaHei" altLang="Microsoft YaHei" sz="900"/>
          </a:p>
          <a:p>
            <a:pPr marL="26034" algn="l" rtl="0" eaLnBrk="0">
              <a:lnSpc>
                <a:spcPts val="1226"/>
              </a:lnSpc>
              <a:spcBef>
                <a:spcPts val="198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洁白的流苏如画。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</a:t>
            </a:r>
            <a:endParaRPr lang="Microsoft YaHei" altLang="Microsoft YaHei" sz="900"/>
          </a:p>
          <a:p>
            <a:pPr marL="17779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哪一颗星没有光?(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9050" algn="l" rtl="0" eaLnBrk="0">
              <a:lnSpc>
                <a:spcPts val="1226"/>
              </a:lnSpc>
              <a:spcBef>
                <a:spcPts val="190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刮的风是绿的,下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的雨是绿的,流的水是绿的,阳光也是绿的。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5875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抖去水珠的凤蝶儿,在木叶间自在闲游。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4604" algn="l" rtl="0" eaLnBrk="0">
              <a:lnSpc>
                <a:spcPct val="95000"/>
              </a:lnSpc>
              <a:spcBef>
                <a:spcPts val="357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按要求写句子。</a:t>
            </a:r>
            <a:endParaRPr lang="Microsoft YaHei" altLang="Microsoft YaHei" sz="900"/>
          </a:p>
          <a:p>
            <a:pPr marL="26034" algn="l" rtl="0" eaLnBrk="0">
              <a:lnSpc>
                <a:spcPts val="1226"/>
              </a:lnSpc>
              <a:spcBef>
                <a:spcPts val="198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在我的窗前,有一棵白桦,仿佛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涂上银霜,披了一身雪花。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(仿写比喻句)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276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7779" algn="l" rtl="0" eaLnBrk="0">
              <a:lnSpc>
                <a:spcPts val="1226"/>
              </a:lnSpc>
              <a:spcBef>
                <a:spcPts val="9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窗前有一棵白桦。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(扩句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288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9050" algn="l" rtl="0" eaLnBrk="0">
              <a:lnSpc>
                <a:spcPts val="1226"/>
              </a:lnSpc>
              <a:spcBef>
                <a:spcPts val="86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在天晴了的时候:赤着脚,携着手,踏着新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泥,涉过溪流。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(照样子,用连续的动词造句)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290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4604" algn="l" rtl="0" eaLnBrk="0">
              <a:lnSpc>
                <a:spcPct val="88000"/>
              </a:lnSpc>
              <a:spcBef>
                <a:spcPts val="251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根据课文内容判断下列说法的对错,对的打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”,错的打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”。</a:t>
            </a:r>
            <a:endParaRPr lang="Microsoft YaHei" altLang="Microsoft YaHei" sz="900"/>
          </a:p>
          <a:p>
            <a:pPr marL="26034" algn="l" rtl="0" eaLnBrk="0">
              <a:lnSpc>
                <a:spcPts val="1513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现代诗也叫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白话诗”,具有形式自由、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韵律灵活的特点。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)</a:t>
            </a:r>
            <a:endParaRPr lang="Microsoft YaHei" altLang="Microsoft YaHei" sz="900"/>
          </a:p>
          <a:p>
            <a:pPr marL="12700" indent="4444" algn="l" rtl="0" eaLnBrk="0">
              <a:lnSpc>
                <a:spcPct val="125000"/>
              </a:lnSpc>
              <a:spcBef>
                <a:spcPts val="182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冰心,原名谢婉莹。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现代著名女作家、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儿童文学家。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她的诗集《繁星》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《春水》的主题是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对母爱、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童真和自然的赞美。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)</a:t>
            </a:r>
            <a:endParaRPr lang="Microsoft YaHei" altLang="Microsoft YaHei" sz="900"/>
          </a:p>
          <a:p>
            <a:pPr marL="20954" indent="-1905" algn="l" rtl="0" eaLnBrk="0">
              <a:lnSpc>
                <a:spcPct val="125000"/>
              </a:lnSpc>
              <a:spcBef>
                <a:spcPts val="108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叶赛宁的《白桦》前两节重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在描摹白桦的外在形象,后两节重在表现白桦的内在气质。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3334" indent="1905" algn="l" rtl="0" eaLnBrk="0">
              <a:lnSpc>
                <a:spcPct val="125000"/>
              </a:lnSpc>
              <a:spcBef>
                <a:spcPts val="108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《在天晴了的时候》是戴望舒创作的一首现代诗。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此诗依次描写了雨后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的泥路、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小草、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小白菊、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凤蝶儿等景物,写出了雨后在小径中走走的独特感受。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2700" algn="l" rtl="0" eaLnBrk="0">
              <a:lnSpc>
                <a:spcPts val="1226"/>
              </a:lnSpc>
              <a:spcBef>
                <a:spcPts val="116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八、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(浙江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宁波)日积月累。</a:t>
            </a:r>
            <a:endParaRPr lang="Microsoft YaHei" altLang="Microsoft YaHei" sz="900"/>
          </a:p>
          <a:p>
            <a:pPr marL="26034" algn="l" rtl="0" eaLnBrk="0">
              <a:lnSpc>
                <a:spcPts val="1293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根据课文内容填空。</a:t>
            </a:r>
            <a:endParaRPr lang="Microsoft YaHei" altLang="Microsoft YaHei" sz="900"/>
          </a:p>
        </p:txBody>
      </p:sp>
      <p:sp>
        <p:nvSpPr>
          <p:cNvPr id="128" name="textbox 128"/>
          <p:cNvSpPr/>
          <p:nvPr/>
        </p:nvSpPr>
        <p:spPr>
          <a:xfrm>
            <a:off x="1132631" y="1405864"/>
            <a:ext cx="3583304" cy="1184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3334" algn="l" rtl="0" eaLnBrk="0">
              <a:lnSpc>
                <a:spcPts val="1226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下面加点字的读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音全都正确的一项是(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2700" indent="-635" algn="l" rtl="0" eaLnBrk="0">
              <a:lnSpc>
                <a:spcPts val="1429"/>
              </a:lnSpc>
              <a:spcBef>
                <a:spcPts val="358"/>
              </a:spcBef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漫灭(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màn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波涛(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tāo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      藤萝(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ténɡ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指挥(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hu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ī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膝盖(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xī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交叉(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ch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  繁星(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fán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白桦(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hu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5240" algn="l" rtl="0" eaLnBrk="0">
              <a:lnSpc>
                <a:spcPts val="1226"/>
              </a:lnSpc>
              <a:spcBef>
                <a:spcPts val="394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潇洒(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xi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āo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朦胧(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ménɡ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徜徉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tǎnɡ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绽放(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àn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3970" algn="l" rtl="0" eaLnBrk="0">
              <a:lnSpc>
                <a:spcPts val="1226"/>
              </a:lnSpc>
              <a:spcBef>
                <a:spcPts val="406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花穗(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su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金晖(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hu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ī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白雪皑皑(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kǎi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姗姗来迟(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ān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algn="l" rtl="0" eaLnBrk="0">
              <a:lnSpc>
                <a:spcPct val="112000"/>
              </a:lnSpc>
            </a:pPr>
            <a:endParaRPr lang="Arial" altLang="Arial" sz="300"/>
          </a:p>
          <a:p>
            <a:pPr marL="15240" algn="l" rtl="0" eaLnBrk="0">
              <a:lnSpc>
                <a:spcPct val="95000"/>
              </a:lnSpc>
              <a:spcBef>
                <a:spcPts val="3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比一比,再组词。</a:t>
            </a:r>
            <a:endParaRPr lang="Microsoft YaHei" altLang="Microsoft YaHei" sz="900"/>
          </a:p>
        </p:txBody>
      </p:sp>
      <p:sp>
        <p:nvSpPr>
          <p:cNvPr id="130" name="textbox 130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32" name="textbox 132"/>
          <p:cNvSpPr/>
          <p:nvPr/>
        </p:nvSpPr>
        <p:spPr>
          <a:xfrm>
            <a:off x="1135418" y="3207175"/>
            <a:ext cx="2963545" cy="156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86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根据课文内容,在下面括号里填上合适的词语。</a:t>
            </a:r>
            <a:endParaRPr lang="Microsoft YaHei" altLang="Microsoft YaHei" sz="900"/>
          </a:p>
        </p:txBody>
      </p:sp>
      <p:sp>
        <p:nvSpPr>
          <p:cNvPr id="134" name="textbox 134"/>
          <p:cNvSpPr/>
          <p:nvPr/>
        </p:nvSpPr>
        <p:spPr>
          <a:xfrm>
            <a:off x="3647173" y="2681775"/>
            <a:ext cx="763905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73"/>
              </a:lnSpc>
            </a:pPr>
            <a:endParaRPr lang="Arial" altLang="Arial" sz="100"/>
          </a:p>
          <a:p>
            <a:pPr marL="13334" algn="l" rtl="0" eaLnBrk="0">
              <a:lnSpc>
                <a:spcPct val="96000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绣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27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锈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</p:txBody>
      </p:sp>
      <p:sp>
        <p:nvSpPr>
          <p:cNvPr id="136" name="textbox 136"/>
          <p:cNvSpPr/>
          <p:nvPr/>
        </p:nvSpPr>
        <p:spPr>
          <a:xfrm>
            <a:off x="4866659" y="2681775"/>
            <a:ext cx="763269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0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抹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7"/>
              </a:spcBef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沫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</p:txBody>
      </p:sp>
      <p:sp>
        <p:nvSpPr>
          <p:cNvPr id="138" name="textbox 138"/>
          <p:cNvSpPr/>
          <p:nvPr/>
        </p:nvSpPr>
        <p:spPr>
          <a:xfrm>
            <a:off x="2428976" y="2681775"/>
            <a:ext cx="762634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17"/>
              </a:lnSpc>
            </a:pPr>
            <a:endParaRPr lang="Arial" altLang="Arial" sz="100"/>
          </a:p>
          <a:p>
            <a:pPr marL="13334" algn="l" rtl="0" eaLnBrk="0">
              <a:lnSpc>
                <a:spcPct val="96000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挤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7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</p:txBody>
      </p:sp>
      <p:sp>
        <p:nvSpPr>
          <p:cNvPr id="140" name="textbox 140"/>
          <p:cNvSpPr/>
          <p:nvPr/>
        </p:nvSpPr>
        <p:spPr>
          <a:xfrm>
            <a:off x="1211013" y="2681775"/>
            <a:ext cx="761365" cy="440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7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途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</p:txBody>
      </p:sp>
      <p:sp>
        <p:nvSpPr>
          <p:cNvPr id="142" name="textbox 142"/>
          <p:cNvSpPr/>
          <p:nvPr/>
        </p:nvSpPr>
        <p:spPr>
          <a:xfrm>
            <a:off x="3320069" y="974427"/>
            <a:ext cx="1374775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1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kern="0" spc="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第三单元训练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3519619" y="9735573"/>
            <a:ext cx="520700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7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—9—</a:t>
            </a:r>
            <a:endParaRPr lang="Times New Roman" altLang="Times New Roman" sz="1400"/>
          </a:p>
        </p:txBody>
      </p:sp>
      <p:sp>
        <p:nvSpPr>
          <p:cNvPr id="146" name="path"/>
          <p:cNvSpPr/>
          <p:nvPr/>
        </p:nvSpPr>
        <p:spPr>
          <a:xfrm>
            <a:off x="2369007" y="2631732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2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path"/>
          <p:cNvSpPr/>
          <p:nvPr/>
        </p:nvSpPr>
        <p:spPr>
          <a:xfrm>
            <a:off x="1150442" y="2631732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2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" name="path"/>
          <p:cNvSpPr/>
          <p:nvPr/>
        </p:nvSpPr>
        <p:spPr>
          <a:xfrm>
            <a:off x="3588207" y="2631732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2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" name="path"/>
          <p:cNvSpPr/>
          <p:nvPr/>
        </p:nvSpPr>
        <p:spPr>
          <a:xfrm>
            <a:off x="4807407" y="2631732"/>
            <a:ext cx="67551" cy="518159"/>
          </a:xfrm>
          <a:custGeom>
            <a:rect l="0" t="0" r="0" b="0"/>
            <a:pathLst>
              <a:path w="105" h="815">
                <a:moveTo>
                  <a:pt x="20" y="407"/>
                </a:moveTo>
                <a:lnTo>
                  <a:pt x="20" y="409"/>
                </a:lnTo>
                <a:cubicBezTo>
                  <a:pt x="33" y="415"/>
                  <a:pt x="43" y="427"/>
                  <a:pt x="50" y="445"/>
                </a:cubicBezTo>
                <a:cubicBezTo>
                  <a:pt x="57" y="464"/>
                  <a:pt x="61" y="485"/>
                  <a:pt x="61" y="510"/>
                </a:cubicBezTo>
                <a:cubicBezTo>
                  <a:pt x="61" y="522"/>
                  <a:pt x="59" y="544"/>
                  <a:pt x="54" y="577"/>
                </a:cubicBezTo>
                <a:cubicBezTo>
                  <a:pt x="50" y="611"/>
                  <a:pt x="48" y="638"/>
                  <a:pt x="48" y="659"/>
                </a:cubicBezTo>
                <a:cubicBezTo>
                  <a:pt x="48" y="701"/>
                  <a:pt x="53" y="734"/>
                  <a:pt x="64" y="760"/>
                </a:cubicBezTo>
                <a:cubicBezTo>
                  <a:pt x="74" y="785"/>
                  <a:pt x="88" y="800"/>
                  <a:pt x="106" y="805"/>
                </a:cubicBezTo>
                <a:lnTo>
                  <a:pt x="106" y="815"/>
                </a:lnTo>
                <a:cubicBezTo>
                  <a:pt x="85" y="812"/>
                  <a:pt x="67" y="796"/>
                  <a:pt x="51" y="767"/>
                </a:cubicBezTo>
                <a:cubicBezTo>
                  <a:pt x="35" y="738"/>
                  <a:pt x="27" y="699"/>
                  <a:pt x="27" y="650"/>
                </a:cubicBezTo>
                <a:cubicBezTo>
                  <a:pt x="27" y="631"/>
                  <a:pt x="29" y="605"/>
                  <a:pt x="34" y="570"/>
                </a:cubicBezTo>
                <a:cubicBezTo>
                  <a:pt x="38" y="536"/>
                  <a:pt x="41" y="511"/>
                  <a:pt x="41" y="496"/>
                </a:cubicBezTo>
                <a:cubicBezTo>
                  <a:pt x="41" y="468"/>
                  <a:pt x="37" y="448"/>
                  <a:pt x="30" y="434"/>
                </a:cubicBezTo>
                <a:cubicBezTo>
                  <a:pt x="23" y="421"/>
                  <a:pt x="12" y="414"/>
                  <a:pt x="0" y="414"/>
                </a:cubicBezTo>
                <a:lnTo>
                  <a:pt x="0" y="402"/>
                </a:lnTo>
                <a:cubicBezTo>
                  <a:pt x="12" y="402"/>
                  <a:pt x="23" y="395"/>
                  <a:pt x="30" y="381"/>
                </a:cubicBezTo>
                <a:cubicBezTo>
                  <a:pt x="37" y="368"/>
                  <a:pt x="41" y="348"/>
                  <a:pt x="41" y="320"/>
                </a:cubicBezTo>
                <a:cubicBezTo>
                  <a:pt x="41" y="305"/>
                  <a:pt x="38" y="280"/>
                  <a:pt x="34" y="245"/>
                </a:cubicBezTo>
                <a:cubicBezTo>
                  <a:pt x="29" y="210"/>
                  <a:pt x="27" y="184"/>
                  <a:pt x="27" y="166"/>
                </a:cubicBezTo>
                <a:cubicBezTo>
                  <a:pt x="27" y="116"/>
                  <a:pt x="35" y="77"/>
                  <a:pt x="51" y="48"/>
                </a:cubicBezTo>
                <a:cubicBezTo>
                  <a:pt x="67" y="19"/>
                  <a:pt x="85" y="3"/>
                  <a:pt x="106" y="0"/>
                </a:cubicBezTo>
                <a:lnTo>
                  <a:pt x="106" y="10"/>
                </a:lnTo>
                <a:cubicBezTo>
                  <a:pt x="88" y="15"/>
                  <a:pt x="74" y="30"/>
                  <a:pt x="64" y="55"/>
                </a:cubicBezTo>
                <a:cubicBezTo>
                  <a:pt x="53" y="81"/>
                  <a:pt x="48" y="114"/>
                  <a:pt x="48" y="156"/>
                </a:cubicBezTo>
                <a:cubicBezTo>
                  <a:pt x="48" y="177"/>
                  <a:pt x="50" y="205"/>
                  <a:pt x="54" y="238"/>
                </a:cubicBezTo>
                <a:cubicBezTo>
                  <a:pt x="59" y="271"/>
                  <a:pt x="61" y="294"/>
                  <a:pt x="61" y="305"/>
                </a:cubicBezTo>
                <a:cubicBezTo>
                  <a:pt x="61" y="330"/>
                  <a:pt x="57" y="352"/>
                  <a:pt x="50" y="370"/>
                </a:cubicBezTo>
                <a:cubicBezTo>
                  <a:pt x="43" y="389"/>
                  <a:pt x="33" y="401"/>
                  <a:pt x="20" y="407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textbox 154"/>
          <p:cNvSpPr/>
          <p:nvPr/>
        </p:nvSpPr>
        <p:spPr>
          <a:xfrm>
            <a:off x="1133029" y="919695"/>
            <a:ext cx="5330190" cy="8763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0954" algn="l" rtl="0" eaLnBrk="0">
              <a:lnSpc>
                <a:spcPts val="1226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)《繁星》(七一)一诗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中,冰心提到她永不漫灭的回忆在</a:t>
            </a:r>
            <a:endParaRPr lang="Microsoft YaHei" altLang="Microsoft YaHei" sz="900"/>
          </a:p>
          <a:p>
            <a:pPr marL="94614" algn="l" rtl="0" eaLnBrk="0">
              <a:lnSpc>
                <a:spcPts val="403"/>
              </a:lnSpc>
              <a:spcBef>
                <a:spcPts val="419"/>
              </a:spcBef>
            </a:pP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                       ”</a:t>
            </a:r>
            <a:endParaRPr lang="Microsoft YaHei" altLang="Microsoft YaHei" sz="700"/>
          </a:p>
          <a:p>
            <a:pPr marL="142875" algn="l" rtl="0" eaLnBrk="0">
              <a:lnSpc>
                <a:spcPct val="33000"/>
              </a:lnSpc>
              <a:spcBef>
                <a:spcPts val="205"/>
              </a:spcBef>
              <a:tabLst>
                <a:tab pos="948055"/>
              </a:tabLst>
            </a:pP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。</a:t>
            </a:r>
            <a:endParaRPr lang="Microsoft YaHei" altLang="Microsoft YaHei" sz="900"/>
          </a:p>
          <a:p>
            <a:pPr marL="12700" indent="8254" algn="l" rtl="0" eaLnBrk="0">
              <a:lnSpc>
                <a:spcPct val="121000"/>
              </a:lnSpc>
              <a:spcBef>
                <a:spcPts val="195"/>
              </a:spcBef>
              <a:tabLst>
                <a:tab pos="5285104"/>
              </a:tabLst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)艾青的《绿》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一诗中,写到处都是绿色,而且所有的绿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起来,</a:t>
            </a:r>
            <a:r>
              <a:rPr sz="9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在一起,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在一起,静静地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9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在一起”。</a:t>
            </a:r>
            <a:endParaRPr lang="Microsoft YaHei" altLang="Microsoft YaHei" sz="900"/>
          </a:p>
          <a:p>
            <a:pPr marL="20954" algn="l" rtl="0" eaLnBrk="0">
              <a:lnSpc>
                <a:spcPct val="119000"/>
              </a:lnSpc>
              <a:spcBef>
                <a:spcPts val="200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)《白桦》的作者是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(国家)的叶赛宁,描写白桦在雪中的美的诗句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endParaRPr lang="Microsoft YaHei" altLang="Microsoft YaHei" sz="900"/>
          </a:p>
          <a:p>
            <a:pPr marL="94614" algn="l" rtl="0" eaLnBrk="0">
              <a:lnSpc>
                <a:spcPts val="403"/>
              </a:lnSpc>
              <a:spcBef>
                <a:spcPts val="357"/>
              </a:spcBef>
            </a:pP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                                                                              ”</a:t>
            </a:r>
            <a:endParaRPr lang="Microsoft YaHei" altLang="Microsoft YaHei" sz="700"/>
          </a:p>
          <a:p>
            <a:pPr marL="142875" algn="l" rtl="0" eaLnBrk="0">
              <a:lnSpc>
                <a:spcPct val="33000"/>
              </a:lnSpc>
              <a:spcBef>
                <a:spcPts val="205"/>
              </a:spcBef>
              <a:tabLst>
                <a:tab pos="1082039"/>
              </a:tabLst>
            </a:pP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。</a:t>
            </a:r>
            <a:endParaRPr lang="Microsoft YaHei" altLang="Microsoft YaHei" sz="900"/>
          </a:p>
          <a:p>
            <a:pPr marL="20954" algn="l" rtl="0" eaLnBrk="0">
              <a:lnSpc>
                <a:spcPts val="1226"/>
              </a:lnSpc>
              <a:spcBef>
                <a:spcPts val="198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)《在天晴了的时候》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一诗中,用拟人手法描写小白菊的诗句是</a:t>
            </a:r>
            <a:endParaRPr lang="Microsoft YaHei" altLang="Microsoft YaHei" sz="900"/>
          </a:p>
          <a:p>
            <a:pPr marL="94614" algn="l" rtl="0" eaLnBrk="0">
              <a:lnSpc>
                <a:spcPts val="403"/>
              </a:lnSpc>
              <a:spcBef>
                <a:spcPts val="419"/>
              </a:spcBef>
            </a:pP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                  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     ”</a:t>
            </a:r>
            <a:endParaRPr lang="Microsoft YaHei" altLang="Microsoft YaHei" sz="700"/>
          </a:p>
          <a:p>
            <a:pPr marL="142875" algn="l" rtl="0" eaLnBrk="0">
              <a:lnSpc>
                <a:spcPct val="33000"/>
              </a:lnSpc>
              <a:spcBef>
                <a:spcPts val="205"/>
              </a:spcBef>
              <a:tabLst>
                <a:tab pos="1348739"/>
              </a:tabLst>
            </a:pP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。</a:t>
            </a:r>
            <a:endParaRPr lang="Microsoft YaHei" altLang="Microsoft YaHei" sz="900"/>
          </a:p>
          <a:p>
            <a:pPr marL="17779" algn="l" rtl="0" eaLnBrk="0">
              <a:lnSpc>
                <a:spcPct val="87000"/>
              </a:lnSpc>
              <a:spcBef>
                <a:spcPts val="382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把诗人和对应的诗句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连起来。</a:t>
            </a:r>
            <a:endParaRPr lang="Microsoft YaHei" altLang="Microsoft YaHei" sz="900"/>
          </a:p>
          <a:p>
            <a:pPr marL="19050" algn="l" rtl="0" eaLnBrk="0">
              <a:lnSpc>
                <a:spcPts val="1403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陶渊明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夜来风雨声</a:t>
            </a:r>
            <a:endParaRPr lang="Microsoft YaHei" altLang="Microsoft YaHei" sz="900"/>
          </a:p>
          <a:p>
            <a:pPr marL="13970" algn="l" rtl="0" eaLnBrk="0">
              <a:lnSpc>
                <a:spcPct val="95000"/>
              </a:lnSpc>
              <a:spcBef>
                <a:spcPts val="471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孟浩然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采菊东篱下</a:t>
            </a:r>
            <a:endParaRPr lang="Microsoft YaHei" altLang="Microsoft YaHei" sz="900"/>
          </a:p>
          <a:p>
            <a:pPr marL="12700" algn="l" rtl="0" eaLnBrk="0">
              <a:lnSpc>
                <a:spcPct val="95000"/>
              </a:lnSpc>
              <a:spcBef>
                <a:spcPts val="378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杜甫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润物细无声</a:t>
            </a:r>
            <a:endParaRPr lang="Microsoft YaHei" altLang="Microsoft YaHei" sz="900"/>
          </a:p>
          <a:p>
            <a:pPr marL="13334" algn="l" rtl="0" eaLnBrk="0">
              <a:lnSpc>
                <a:spcPct val="86000"/>
              </a:lnSpc>
              <a:spcBef>
                <a:spcPts val="380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刘禹锡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东边日出西边雨</a:t>
            </a:r>
            <a:endParaRPr lang="Microsoft YaHei" altLang="Microsoft YaHei" sz="900"/>
          </a:p>
          <a:p>
            <a:pPr marL="13334" algn="l" rtl="0" eaLnBrk="0">
              <a:lnSpc>
                <a:spcPts val="1407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阅读理解。</a:t>
            </a:r>
            <a:endParaRPr lang="Microsoft YaHei" altLang="Microsoft YaHei" sz="900"/>
          </a:p>
          <a:p>
            <a:pPr marL="20954" algn="l" rtl="0" eaLnBrk="0">
              <a:lnSpc>
                <a:spcPts val="1226"/>
              </a:lnSpc>
              <a:spcBef>
                <a:spcPts val="290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(一)课内阅读。</a:t>
            </a:r>
            <a:endParaRPr lang="Microsoft YaHei" altLang="Microsoft YaHei" sz="900"/>
          </a:p>
          <a:p>
            <a:pPr marL="2181225" algn="l" rtl="0" eaLnBrk="0">
              <a:lnSpc>
                <a:spcPct val="86000"/>
              </a:lnSpc>
              <a:spcBef>
                <a:spcPts val="363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在天晴了的时候</a:t>
            </a:r>
            <a:endParaRPr lang="Microsoft YaHei" altLang="Microsoft YaHei" sz="900"/>
          </a:p>
          <a:p>
            <a:pPr marL="2450464" algn="l" rtl="0" eaLnBrk="0">
              <a:lnSpc>
                <a:spcPts val="1397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戴望舒</a:t>
            </a:r>
            <a:endParaRPr lang="Microsoft YaHei" altLang="Microsoft YaHei" sz="900"/>
          </a:p>
          <a:p>
            <a:pPr marL="279400" algn="l" rtl="0" eaLnBrk="0">
              <a:lnSpc>
                <a:spcPct val="95000"/>
              </a:lnSpc>
              <a:spcBef>
                <a:spcPts val="477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在天晴了的时候,</a:t>
            </a:r>
            <a:endParaRPr lang="Microsoft YaHei" altLang="Microsoft YaHei" sz="900"/>
          </a:p>
          <a:p>
            <a:pPr marL="281940" algn="l" rtl="0" eaLnBrk="0">
              <a:lnSpc>
                <a:spcPct val="87000"/>
              </a:lnSpc>
              <a:spcBef>
                <a:spcPts val="370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请到小径中去走走:</a:t>
            </a:r>
            <a:endParaRPr lang="Microsoft YaHei" altLang="Microsoft YaHei" sz="900"/>
          </a:p>
          <a:p>
            <a:pPr marL="280670" algn="l" rtl="0" eaLnBrk="0">
              <a:lnSpc>
                <a:spcPts val="1407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给雨润过的泥路,</a:t>
            </a:r>
            <a:endParaRPr lang="Microsoft YaHei" altLang="Microsoft YaHei" sz="900"/>
          </a:p>
          <a:p>
            <a:pPr marL="281304" algn="l" rtl="0" eaLnBrk="0">
              <a:lnSpc>
                <a:spcPct val="95000"/>
              </a:lnSpc>
              <a:spcBef>
                <a:spcPts val="481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一定是凉爽又温柔;</a:t>
            </a:r>
            <a:endParaRPr lang="Microsoft YaHei" altLang="Microsoft YaHei" sz="900"/>
          </a:p>
          <a:p>
            <a:pPr marL="281304" algn="l" rtl="0" eaLnBrk="0">
              <a:lnSpc>
                <a:spcPct val="95000"/>
              </a:lnSpc>
              <a:spcBef>
                <a:spcPts val="379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炫耀着新绿的小草,</a:t>
            </a:r>
            <a:endParaRPr lang="Microsoft YaHei" altLang="Microsoft YaHei" sz="900"/>
          </a:p>
          <a:p>
            <a:pPr marL="281304" algn="l" rtl="0" eaLnBrk="0">
              <a:lnSpc>
                <a:spcPct val="95000"/>
              </a:lnSpc>
              <a:spcBef>
                <a:spcPts val="378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一下子洗净了尘垢;</a:t>
            </a:r>
            <a:endParaRPr lang="Microsoft YaHei" altLang="Microsoft YaHei" sz="900"/>
          </a:p>
          <a:p>
            <a:pPr marL="280034" algn="l" rtl="0" eaLnBrk="0">
              <a:lnSpc>
                <a:spcPct val="96000"/>
              </a:lnSpc>
              <a:spcBef>
                <a:spcPts val="367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不再胆怯的小白菊,</a:t>
            </a:r>
            <a:endParaRPr lang="Microsoft YaHei" altLang="Microsoft YaHei" sz="900"/>
          </a:p>
          <a:p>
            <a:pPr marL="280670" algn="l" rtl="0" eaLnBrk="0">
              <a:lnSpc>
                <a:spcPct val="87000"/>
              </a:lnSpc>
              <a:spcBef>
                <a:spcPts val="373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慢慢地抬起它们的头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endParaRPr lang="Microsoft YaHei" altLang="Microsoft YaHei" sz="900"/>
          </a:p>
          <a:p>
            <a:pPr marL="281304" algn="l" rtl="0" eaLnBrk="0">
              <a:lnSpc>
                <a:spcPts val="1404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试试寒,试试暖,</a:t>
            </a:r>
            <a:endParaRPr lang="Microsoft YaHei" altLang="Microsoft YaHei" sz="900"/>
          </a:p>
          <a:p>
            <a:pPr marL="280034" algn="l" rtl="0" eaLnBrk="0">
              <a:lnSpc>
                <a:spcPct val="96000"/>
              </a:lnSpc>
              <a:spcBef>
                <a:spcPts val="458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然后一瓣瓣地绽透;</a:t>
            </a:r>
            <a:endParaRPr lang="Microsoft YaHei" altLang="Microsoft YaHei" sz="900"/>
          </a:p>
          <a:p>
            <a:pPr marL="280670" algn="l" rtl="0" eaLnBrk="0">
              <a:lnSpc>
                <a:spcPct val="95000"/>
              </a:lnSpc>
              <a:spcBef>
                <a:spcPts val="378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抖去水珠的凤蝶儿,</a:t>
            </a:r>
            <a:endParaRPr lang="Microsoft YaHei" altLang="Microsoft YaHei" sz="900"/>
          </a:p>
          <a:p>
            <a:pPr marL="280670" algn="l" rtl="0" eaLnBrk="0">
              <a:lnSpc>
                <a:spcPct val="95000"/>
              </a:lnSpc>
              <a:spcBef>
                <a:spcPts val="378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在木叶间自在闲游,</a:t>
            </a:r>
            <a:endParaRPr lang="Microsoft YaHei" altLang="Microsoft YaHei" sz="900"/>
          </a:p>
          <a:p>
            <a:pPr marL="280670" algn="l" rtl="0" eaLnBrk="0">
              <a:lnSpc>
                <a:spcPct val="87000"/>
              </a:lnSpc>
              <a:spcBef>
                <a:spcPts val="374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把它五彩的智慧书页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endParaRPr lang="Microsoft YaHei" altLang="Microsoft YaHei" sz="900"/>
          </a:p>
          <a:p>
            <a:pPr marL="285750" algn="l" rtl="0" eaLnBrk="0">
              <a:lnSpc>
                <a:spcPts val="1400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曝着阳光一开一收。</a:t>
            </a:r>
            <a:endParaRPr lang="Microsoft YaHei" altLang="Microsoft YaHe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281304" algn="l" rtl="0" eaLnBrk="0">
              <a:lnSpc>
                <a:spcPct val="87000"/>
              </a:lnSpc>
              <a:spcBef>
                <a:spcPts val="275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到小径中去走走吧,</a:t>
            </a:r>
            <a:endParaRPr lang="Microsoft YaHei" altLang="Microsoft YaHei" sz="900"/>
          </a:p>
          <a:p>
            <a:pPr marL="280670" algn="l" rtl="0" eaLnBrk="0">
              <a:lnSpc>
                <a:spcPts val="1403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在天晴了的时候:</a:t>
            </a:r>
            <a:endParaRPr lang="Microsoft YaHei" altLang="Microsoft YaHei" sz="900"/>
          </a:p>
          <a:p>
            <a:pPr marL="280670" algn="l" rtl="0" eaLnBrk="0">
              <a:lnSpc>
                <a:spcPct val="96000"/>
              </a:lnSpc>
              <a:spcBef>
                <a:spcPts val="460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赤着脚,携着手,</a:t>
            </a:r>
            <a:endParaRPr lang="Microsoft YaHei" altLang="Microsoft YaHei" sz="900"/>
          </a:p>
          <a:p>
            <a:pPr marL="281304" algn="l" rtl="0" eaLnBrk="0">
              <a:lnSpc>
                <a:spcPct val="96000"/>
              </a:lnSpc>
              <a:spcBef>
                <a:spcPts val="367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踏着新泥,涉过溪流。</a:t>
            </a:r>
            <a:endParaRPr lang="Microsoft YaHei" altLang="Microsoft YaHei" sz="9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281304" algn="l" rtl="0" eaLnBrk="0">
              <a:lnSpc>
                <a:spcPct val="87000"/>
              </a:lnSpc>
              <a:spcBef>
                <a:spcPts val="279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新阳推开了阴霾了,</a:t>
            </a:r>
            <a:endParaRPr lang="Microsoft YaHei" altLang="Microsoft YaHei" sz="900"/>
          </a:p>
          <a:p>
            <a:pPr marL="281304" algn="l" rtl="0" eaLnBrk="0">
              <a:lnSpc>
                <a:spcPts val="1405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溪水在温风中晕皱,</a:t>
            </a:r>
            <a:endParaRPr lang="Microsoft YaHei" altLang="Microsoft YaHei" sz="900"/>
          </a:p>
          <a:p>
            <a:pPr marL="280670" algn="l" rtl="0" eaLnBrk="0">
              <a:lnSpc>
                <a:spcPct val="96000"/>
              </a:lnSpc>
              <a:spcBef>
                <a:spcPts val="456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看山间移动的暗绿——</a:t>
            </a:r>
            <a:endParaRPr lang="Microsoft YaHei" altLang="Microsoft YaHei" sz="900"/>
          </a:p>
          <a:p>
            <a:pPr marL="282575" algn="l" rtl="0" eaLnBrk="0">
              <a:lnSpc>
                <a:spcPct val="96000"/>
              </a:lnSpc>
              <a:spcBef>
                <a:spcPts val="378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云的脚迹——它也在闲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游。</a:t>
            </a:r>
            <a:endParaRPr lang="Microsoft YaHei" altLang="Microsoft YaHei" sz="900"/>
          </a:p>
          <a:p>
            <a:pPr marL="12700" indent="12700" algn="l" rtl="0" eaLnBrk="0">
              <a:lnSpc>
                <a:spcPct val="113000"/>
              </a:lnSpc>
              <a:spcBef>
                <a:spcPts val="368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诗歌的语言是凝练生动而意蕴丰富的。阅读诗歌,要善于抓住关键的字或词加以品味,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体会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其中的诗情画意。请在这首诗中选择一个你认为最生动的字或词加以品析,说说它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好在哪里。</a:t>
            </a:r>
            <a:endParaRPr lang="Microsoft YaHei" altLang="Microsoft YaHei" sz="900"/>
          </a:p>
          <a:p>
            <a:pPr marL="5151120" algn="l" rtl="0" eaLnBrk="0">
              <a:lnSpc>
                <a:spcPts val="1207"/>
              </a:lnSpc>
              <a:spcBef>
                <a:spcPts val="300"/>
              </a:spcBef>
              <a:tabLst>
                <a:tab pos="5283834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7779" algn="l" rtl="0" eaLnBrk="0">
              <a:lnSpc>
                <a:spcPts val="1226"/>
              </a:lnSpc>
              <a:spcBef>
                <a:spcPts val="94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前两小节诗歌的节奏有什么不同?说说这种节奏的变化在感情表达上的特点。</a:t>
            </a:r>
            <a:endParaRPr lang="Microsoft YaHei" altLang="Microsoft YaHei" sz="900"/>
          </a:p>
          <a:p>
            <a:pPr marL="5151120" algn="l" rtl="0" eaLnBrk="0">
              <a:lnSpc>
                <a:spcPts val="1207"/>
              </a:lnSpc>
              <a:spcBef>
                <a:spcPts val="277"/>
              </a:spcBef>
              <a:tabLst>
                <a:tab pos="5283834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3334" indent="5080" algn="l" rtl="0" eaLnBrk="0">
              <a:lnSpc>
                <a:spcPct val="113000"/>
              </a:lnSpc>
              <a:spcBef>
                <a:spcPts val="267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读诗离不开想象。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在这雨过天晴的环境里,泥路、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小草、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小白菊、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凤蝶儿都生动了起来。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请你结合诗歌内容,发挥想象,选择其中一种事物,具体描写出它在这个环境中的情态。</a:t>
            </a:r>
            <a:endParaRPr lang="Microsoft YaHei" altLang="Microsoft YaHei" sz="9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marL="5151120" algn="l" rtl="0" eaLnBrk="0">
              <a:lnSpc>
                <a:spcPts val="1207"/>
              </a:lnSpc>
              <a:tabLst>
                <a:tab pos="5283834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</p:txBody>
      </p:sp>
      <p:sp>
        <p:nvSpPr>
          <p:cNvPr id="156" name="textbox 156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58" name="textbox 158"/>
          <p:cNvSpPr/>
          <p:nvPr/>
        </p:nvSpPr>
        <p:spPr>
          <a:xfrm>
            <a:off x="3470863" y="9735573"/>
            <a:ext cx="619759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textbox 160"/>
          <p:cNvSpPr/>
          <p:nvPr/>
        </p:nvSpPr>
        <p:spPr>
          <a:xfrm>
            <a:off x="1132631" y="919695"/>
            <a:ext cx="5330190" cy="5539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1590" algn="l" rtl="0" eaLnBrk="0">
              <a:lnSpc>
                <a:spcPts val="1226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(二)(浙江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衢州)课外阅读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2382520" algn="l" rtl="0" eaLnBrk="0">
              <a:lnSpc>
                <a:spcPct val="86000"/>
              </a:lnSpc>
              <a:spcBef>
                <a:spcPts val="355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</a:t>
            </a:r>
            <a:endParaRPr lang="Microsoft YaHei" altLang="Microsoft YaHei" sz="900"/>
          </a:p>
          <a:p>
            <a:pPr marL="2456814" algn="l" rtl="0" eaLnBrk="0">
              <a:lnSpc>
                <a:spcPts val="1413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闻一多</a:t>
            </a:r>
            <a:endParaRPr lang="Microsoft YaHei" altLang="Microsoft YaHei" sz="900"/>
          </a:p>
          <a:p>
            <a:pPr marL="281304" algn="l" rtl="0" eaLnBrk="0">
              <a:lnSpc>
                <a:spcPct val="87000"/>
              </a:lnSpc>
              <a:spcBef>
                <a:spcPts val="464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生命是张没有价值的白纸,</a:t>
            </a:r>
            <a:endParaRPr lang="Microsoft YaHei" altLang="Microsoft YaHei" sz="900"/>
          </a:p>
          <a:p>
            <a:pPr marL="295909" algn="l" rtl="0" eaLnBrk="0">
              <a:lnSpc>
                <a:spcPts val="1403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自从绿给了我发展,</a:t>
            </a:r>
            <a:endParaRPr lang="Microsoft YaHei" altLang="Microsoft YaHei" sz="900"/>
          </a:p>
          <a:p>
            <a:pPr marL="281940" algn="l" rtl="0" eaLnBrk="0">
              <a:lnSpc>
                <a:spcPct val="95000"/>
              </a:lnSpc>
              <a:spcBef>
                <a:spcPts val="469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红给了我热情,</a:t>
            </a:r>
            <a:endParaRPr lang="Microsoft YaHei" altLang="Microsoft YaHei" sz="900"/>
          </a:p>
          <a:p>
            <a:pPr marL="283209" algn="l" rtl="0" eaLnBrk="0">
              <a:lnSpc>
                <a:spcPct val="95000"/>
              </a:lnSpc>
              <a:spcBef>
                <a:spcPts val="378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黄教我以忠义,</a:t>
            </a:r>
            <a:endParaRPr lang="Microsoft YaHei" altLang="Microsoft YaHei" sz="900"/>
          </a:p>
          <a:p>
            <a:pPr marL="282575" algn="l" rtl="0" eaLnBrk="0">
              <a:lnSpc>
                <a:spcPct val="96000"/>
              </a:lnSpc>
              <a:spcBef>
                <a:spcPts val="368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蓝教我以高洁,</a:t>
            </a:r>
            <a:endParaRPr lang="Microsoft YaHei" altLang="Microsoft YaHei" sz="900"/>
          </a:p>
          <a:p>
            <a:pPr marL="281304" algn="l" rtl="0" eaLnBrk="0">
              <a:lnSpc>
                <a:spcPct val="87000"/>
              </a:lnSpc>
              <a:spcBef>
                <a:spcPts val="385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粉红赐我以希望,</a:t>
            </a:r>
            <a:endParaRPr lang="Microsoft YaHei" altLang="Microsoft YaHei" sz="900"/>
          </a:p>
          <a:p>
            <a:pPr marL="281304" algn="l" rtl="0" eaLnBrk="0">
              <a:lnSpc>
                <a:spcPts val="1404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灰白赠我以悲哀,</a:t>
            </a:r>
            <a:endParaRPr lang="Microsoft YaHei" altLang="Microsoft YaHei" sz="900"/>
          </a:p>
          <a:p>
            <a:pPr marL="281304" algn="l" rtl="0" eaLnBrk="0">
              <a:lnSpc>
                <a:spcPts val="1407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在完成这帧彩图,</a:t>
            </a:r>
            <a:endParaRPr lang="Microsoft YaHei" altLang="Microsoft YaHei" sz="900"/>
          </a:p>
          <a:p>
            <a:pPr marL="282575" algn="l" rtl="0" eaLnBrk="0">
              <a:lnSpc>
                <a:spcPts val="1396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黑还要加我以死。</a:t>
            </a:r>
            <a:endParaRPr lang="Microsoft YaHei" altLang="Microsoft YaHei" sz="900"/>
          </a:p>
          <a:p>
            <a:pPr marL="280670" algn="l" rtl="0" eaLnBrk="0">
              <a:lnSpc>
                <a:spcPts val="1406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从此以后,</a:t>
            </a:r>
            <a:endParaRPr lang="Microsoft YaHei" altLang="Microsoft YaHei" sz="900"/>
          </a:p>
          <a:p>
            <a:pPr marL="281304" algn="l" rtl="0" eaLnBrk="0">
              <a:lnSpc>
                <a:spcPct val="87000"/>
              </a:lnSpc>
              <a:spcBef>
                <a:spcPts val="465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我便溺爱于我的生命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endParaRPr lang="Microsoft YaHei" altLang="Microsoft YaHei" sz="900"/>
          </a:p>
          <a:p>
            <a:pPr marL="290195" algn="l" rtl="0" eaLnBrk="0">
              <a:lnSpc>
                <a:spcPts val="1405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因为我爱他的色彩。</a:t>
            </a:r>
            <a:endParaRPr lang="Microsoft YaHei" altLang="Microsoft YaHei" sz="900"/>
          </a:p>
          <a:p>
            <a:pPr marL="26034" algn="l" rtl="0" eaLnBrk="0">
              <a:lnSpc>
                <a:spcPct val="96000"/>
              </a:lnSpc>
              <a:spcBef>
                <a:spcPts val="457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从诗中找出五种色彩,写在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下面的横线上。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310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7779" algn="l" rtl="0" eaLnBrk="0">
              <a:lnSpc>
                <a:spcPts val="1226"/>
              </a:lnSpc>
              <a:spcBef>
                <a:spcPts val="84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这首诗先说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“绿”,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最后说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“黑”,这个顺序能否调换?为什么?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292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9050" algn="l" rtl="0" eaLnBrk="0">
              <a:lnSpc>
                <a:spcPct val="117000"/>
              </a:lnSpc>
              <a:spcBef>
                <a:spcPts val="259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生命既然有“悲哀”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,并且“黑还要加我以死”,诗人为什么还说“从此以后,我便溺爱于我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的生命”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呢?(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2700" algn="l" rtl="0" eaLnBrk="0">
              <a:lnSpc>
                <a:spcPct val="87000"/>
              </a:lnSpc>
              <a:spcBef>
                <a:spcPts val="294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因为诗人很坚强,不怕死。</a:t>
            </a:r>
            <a:endParaRPr lang="Microsoft YaHei" altLang="Microsoft YaHei" sz="900"/>
          </a:p>
          <a:p>
            <a:pPr marL="13334" algn="l" rtl="0" eaLnBrk="0">
              <a:lnSpc>
                <a:spcPts val="1403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因为诗人喜欢各种颜色。</a:t>
            </a:r>
            <a:endParaRPr lang="Microsoft YaHei" altLang="Microsoft YaHei" sz="900"/>
          </a:p>
          <a:p>
            <a:pPr marL="13334" indent="1905" algn="l" rtl="0" eaLnBrk="0">
              <a:lnSpc>
                <a:spcPct val="113000"/>
              </a:lnSpc>
              <a:spcBef>
                <a:spcPts val="456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因为诗人认为,生命自身是不具有任何意义的。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但象征人生喜、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怒、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哀、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乐的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“色彩”令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人的生命和情感变得更加丰富而有价值。</a:t>
            </a:r>
            <a:endParaRPr lang="Microsoft YaHei" altLang="Microsoft YaHei" sz="900"/>
          </a:p>
          <a:p>
            <a:pPr marL="15875" algn="l" rtl="0" eaLnBrk="0">
              <a:lnSpc>
                <a:spcPts val="1226"/>
              </a:lnSpc>
              <a:spcBef>
                <a:spcPts val="198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从诗中能看出诗人怎样的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人生态度?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288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4604" algn="l" rtl="0" eaLnBrk="0">
              <a:lnSpc>
                <a:spcPct val="95000"/>
              </a:lnSpc>
              <a:spcBef>
                <a:spcPts val="266"/>
              </a:spcBef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习作。</a:t>
            </a:r>
            <a:endParaRPr lang="Microsoft YaHei" altLang="Microsoft YaHei" sz="900"/>
          </a:p>
          <a:p>
            <a:pPr algn="l" rtl="0" eaLnBrk="0">
              <a:lnSpc>
                <a:spcPct val="106000"/>
              </a:lnSpc>
            </a:pPr>
            <a:endParaRPr lang="Arial" altLang="Arial" sz="300"/>
          </a:p>
          <a:p>
            <a:pPr marL="12700" indent="273684" algn="l" rtl="0" eaLnBrk="0">
              <a:lnSpc>
                <a:spcPct val="120000"/>
              </a:lnSpc>
              <a:spcBef>
                <a:spcPts val="4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时间如流水,一去不复返。因此,许多我们做错的、没珍惜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的、没做成功的事都成了遗憾。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假如时间可以倒流,你将去做什么?请以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“时间倒流了”为题,写一篇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400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字左右的作文。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求展开丰富的联想,写出新意,表达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自己的真情实感。</a:t>
            </a:r>
            <a:endParaRPr lang="Microsoft YaHei" altLang="Microsoft YaHei" sz="900"/>
          </a:p>
        </p:txBody>
      </p:sp>
      <p:sp>
        <p:nvSpPr>
          <p:cNvPr id="162" name="textbox 162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64" name="textbox 164"/>
          <p:cNvSpPr/>
          <p:nvPr/>
        </p:nvSpPr>
        <p:spPr>
          <a:xfrm>
            <a:off x="3470863" y="9735573"/>
            <a:ext cx="619759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textbox 166"/>
          <p:cNvSpPr/>
          <p:nvPr/>
        </p:nvSpPr>
        <p:spPr>
          <a:xfrm>
            <a:off x="1117567" y="940275"/>
            <a:ext cx="5308600" cy="7538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2324100" algn="l" rtl="0" eaLnBrk="0">
              <a:lnSpc>
                <a:spcPct val="86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3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3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300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endParaRPr lang="SimSun" altLang="SimSun" sz="1300"/>
          </a:p>
          <a:p>
            <a:pPr marL="2266950" algn="l" rtl="0" eaLnBrk="0">
              <a:lnSpc>
                <a:spcPts val="1952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第三单元训练</a:t>
            </a:r>
            <a:endParaRPr lang="SimHei" altLang="SimHei" sz="1000"/>
          </a:p>
          <a:p>
            <a:pPr marL="12700" algn="l" rtl="0" eaLnBrk="0">
              <a:lnSpc>
                <a:spcPct val="80000"/>
              </a:lnSpc>
              <a:spcBef>
                <a:spcPts val="1210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endParaRPr lang="Times New Roman" altLang="Times New Roman" sz="1000"/>
          </a:p>
          <a:p>
            <a:pPr algn="l" rtl="0" eaLnBrk="0">
              <a:lnSpc>
                <a:spcPct val="155000"/>
              </a:lnSpc>
            </a:pPr>
            <a:endParaRPr lang="Arial" altLang="Arial" sz="1000"/>
          </a:p>
          <a:p>
            <a:pPr marL="25400" algn="l" rtl="0" eaLnBrk="0">
              <a:lnSpc>
                <a:spcPct val="76000"/>
              </a:lnSpc>
              <a:spcBef>
                <a:spcPts val="218"/>
              </a:spcBef>
            </a:pPr>
            <a:r>
              <a:rPr sz="700" i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二，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endParaRPr lang="SimSun" altLang="SimSun" sz="700"/>
          </a:p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marL="25400" algn="l" rtl="0" eaLnBrk="0">
              <a:lnSpc>
                <a:spcPct val="89000"/>
              </a:lnSpc>
              <a:spcBef>
                <a:spcPts val="300"/>
              </a:spcBef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三、洁白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晶亮</a:t>
            </a:r>
            <a:r>
              <a:rPr sz="10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姗姗来迟</a:t>
            </a:r>
            <a:r>
              <a:rPr sz="1000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新绿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毛茸茸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白雪皑皑</a:t>
            </a:r>
            <a:endParaRPr lang="SimHei" altLang="SimHei" sz="1000"/>
          </a:p>
          <a:p>
            <a:pPr marL="31750" algn="l" rtl="0" eaLnBrk="0">
              <a:lnSpc>
                <a:spcPts val="1954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四、1.聚集</a:t>
            </a:r>
            <a:r>
              <a:rPr sz="1000" kern="0" spc="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2.集中</a:t>
            </a:r>
            <a:r>
              <a:rPr sz="1000" kern="0" spc="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3.模糊</a:t>
            </a:r>
            <a:r>
              <a:rPr sz="1000" kern="0" spc="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4.朦胧</a:t>
            </a:r>
            <a:endParaRPr lang="SimHei" altLang="SimHei" sz="1000"/>
          </a:p>
          <a:p>
            <a:pPr marL="25400" algn="l" rtl="0" eaLnBrk="0">
              <a:lnSpc>
                <a:spcPct val="100000"/>
              </a:lnSpc>
              <a:spcBef>
                <a:spcPts val="88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5.安静  6.寂静</a:t>
            </a:r>
            <a:endParaRPr lang="SimHei" altLang="SimHei" sz="1000"/>
          </a:p>
          <a:p>
            <a:pPr marL="31750" algn="l" rtl="0" eaLnBrk="0">
              <a:lnSpc>
                <a:spcPts val="1242"/>
              </a:lnSpc>
              <a:spcBef>
                <a:spcPts val="761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五、1.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2.D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3.B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4.C</a:t>
            </a:r>
            <a:endParaRPr lang="Times New Roman" altLang="Times New Roman" sz="1000"/>
          </a:p>
          <a:p>
            <a:pPr marL="31750" algn="l" rtl="0" eaLnBrk="0">
              <a:lnSpc>
                <a:spcPct val="89000"/>
              </a:lnSpc>
              <a:spcBef>
                <a:spcPts val="596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六、1.示例：天空一片火红，好像燃烧起来的火苗。</a:t>
            </a:r>
            <a:endParaRPr lang="SimHei" altLang="SimHei" sz="1000"/>
          </a:p>
          <a:p>
            <a:pPr marL="31750" algn="l" rtl="0" eaLnBrk="0">
              <a:lnSpc>
                <a:spcPts val="1995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2.我的窗前有一棵高大、挺拔的白桦。</a:t>
            </a:r>
            <a:endParaRPr lang="SimHei" altLang="SimHei" sz="1000"/>
          </a:p>
          <a:p>
            <a:pPr marL="31750" algn="l" rtl="0" eaLnBrk="0">
              <a:lnSpc>
                <a:spcPct val="99000"/>
              </a:lnSpc>
              <a:spcBef>
                <a:spcPts val="836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3.示例：老师推开门，走到讲桌前，把书翻开，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开始讲课。</a:t>
            </a:r>
            <a:endParaRPr lang="SimHei" altLang="SimHei" sz="900"/>
          </a:p>
          <a:p>
            <a:pPr marL="31750" algn="l" rtl="0" eaLnBrk="0">
              <a:lnSpc>
                <a:spcPts val="1947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七、1.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√</a:t>
            </a: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√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√  4.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√</a:t>
            </a:r>
            <a:endParaRPr lang="SimHei" altLang="SimHei" sz="1000"/>
          </a:p>
          <a:p>
            <a:pPr marL="31750" algn="l" rtl="0" eaLnBrk="0">
              <a:lnSpc>
                <a:spcPct val="89000"/>
              </a:lnSpc>
              <a:spcBef>
                <a:spcPts val="930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八、1.(1)月明的园中</a:t>
            </a:r>
            <a:r>
              <a:rPr sz="10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藤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萝的叶下</a:t>
            </a:r>
            <a:r>
              <a:rPr sz="10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母亲的膝上</a:t>
            </a:r>
            <a:endParaRPr lang="SimHei" altLang="SimHei" sz="1000"/>
          </a:p>
          <a:p>
            <a:pPr marL="12700" algn="l" rtl="0" eaLnBrk="0">
              <a:lnSpc>
                <a:spcPts val="1803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(2)集中</a:t>
            </a:r>
            <a:r>
              <a:rPr sz="1000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挤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重叠</a:t>
            </a:r>
            <a:r>
              <a:rPr sz="1000" kern="0" spc="3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交叉</a:t>
            </a:r>
            <a:endParaRPr lang="SimHei" altLang="SimHei" sz="1000"/>
          </a:p>
          <a:p>
            <a:pPr marL="31750" algn="l" rtl="0" eaLnBrk="0">
              <a:lnSpc>
                <a:spcPct val="89000"/>
              </a:lnSpc>
              <a:spcBef>
                <a:spcPts val="974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(3)苏联</a:t>
            </a:r>
            <a:r>
              <a:rPr sz="1000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毛茸茸的枝头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雪绣的花边潇洒</a:t>
            </a:r>
            <a:r>
              <a:rPr sz="1000" kern="0" spc="4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串串花穗齐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绽</a:t>
            </a:r>
            <a:r>
              <a:rPr sz="10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洁白的流苏如画</a:t>
            </a:r>
            <a:endParaRPr lang="SimHei" altLang="SimHei" sz="1000"/>
          </a:p>
          <a:p>
            <a:pPr marL="31750" algn="l" rtl="0" eaLnBrk="0">
              <a:lnSpc>
                <a:spcPts val="1954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(4)不再胆怯的小白菊 慢慢地抬起它们的头</a:t>
            </a:r>
            <a:endParaRPr lang="SimHei" altLang="SimHei" sz="1000"/>
          </a:p>
          <a:p>
            <a:pPr marL="12700" algn="l" rtl="0" eaLnBrk="0">
              <a:lnSpc>
                <a:spcPct val="76000"/>
              </a:lnSpc>
              <a:spcBef>
                <a:spcPts val="1114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endParaRPr lang="SimSun" altLang="SimSun" sz="1000"/>
          </a:p>
          <a:p>
            <a:pPr marL="1873250" algn="l" rtl="0" eaLnBrk="0">
              <a:lnSpc>
                <a:spcPct val="100000"/>
              </a:lnSpc>
              <a:spcBef>
                <a:spcPts val="8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陶渊明    夜来风雨声</a:t>
            </a:r>
            <a:endParaRPr lang="KaiTi" altLang="KaiTi" sz="1000"/>
          </a:p>
          <a:p>
            <a:pPr marL="1879600" algn="l" rtl="0" eaLnBrk="0">
              <a:lnSpc>
                <a:spcPts val="1245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孟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浩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然    采菊东篱下</a:t>
            </a:r>
            <a:endParaRPr lang="KaiTi" altLang="KaiTi" sz="1000"/>
          </a:p>
          <a:p>
            <a:pPr marL="1866900" algn="l" rtl="0" eaLnBrk="0">
              <a:lnSpc>
                <a:spcPts val="1212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杜甫———润物细无声</a:t>
            </a:r>
            <a:endParaRPr lang="KaiTi" altLang="KaiTi" sz="1000"/>
          </a:p>
          <a:p>
            <a:pPr marL="1879600" algn="l" rtl="0" eaLnBrk="0">
              <a:lnSpc>
                <a:spcPts val="1232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刘禹锡———东边日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出西边雨</a:t>
            </a:r>
            <a:endParaRPr lang="KaiTi" altLang="KaiTi" sz="1000"/>
          </a:p>
          <a:p>
            <a:pPr marL="31750" algn="l" rtl="0" eaLnBrk="0">
              <a:lnSpc>
                <a:spcPct val="89000"/>
              </a:lnSpc>
              <a:spcBef>
                <a:spcPts val="557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九、(一)1.我认为用得最生动的词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是“晕皱”。因为“晕皱”把在温风吹拂下溪水泛起一圈</a:t>
            </a:r>
            <a:endParaRPr lang="SimHei" altLang="SimHei" sz="1000"/>
          </a:p>
          <a:p>
            <a:pPr marL="38100" algn="l" rtl="0" eaLnBrk="0">
              <a:lnSpc>
                <a:spcPts val="195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圈美丽的涟漪的状态生动地表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现了出来。</a:t>
            </a:r>
            <a:endParaRPr lang="SimHei" altLang="SimHei" sz="1000"/>
          </a:p>
          <a:p>
            <a:pPr marL="19050" algn="l" rtl="0" eaLnBrk="0">
              <a:lnSpc>
                <a:spcPct val="96000"/>
              </a:lnSpc>
              <a:spcBef>
                <a:spcPts val="841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2.第1小节比较轻快，第2小节感情更加充沛饱满，使感情有一种前后的递进，层层深入。</a:t>
            </a:r>
            <a:endParaRPr lang="SimHei" altLang="SimHei" sz="1000"/>
          </a:p>
          <a:p>
            <a:pPr marL="19050" algn="l" rtl="0" eaLnBrk="0">
              <a:lnSpc>
                <a:spcPct val="89000"/>
              </a:lnSpc>
              <a:spcBef>
                <a:spcPts val="795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3.示例：雨过之后，空气湿漉漉的，小草身上挂着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水珠，绿意盎然，它轻轻地摆动柔软的身躯，惬</a:t>
            </a:r>
            <a:endParaRPr lang="SimHei" altLang="SimHei" sz="1000"/>
          </a:p>
          <a:p>
            <a:pPr marL="31750" algn="l" rtl="0" eaLnBrk="0">
              <a:lnSpc>
                <a:spcPts val="1945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意地伸了个懒腰。</a:t>
            </a:r>
            <a:endParaRPr lang="SimHei" altLang="SimHei" sz="1000"/>
          </a:p>
          <a:p>
            <a:pPr marL="38100" algn="l" rtl="0" eaLnBrk="0">
              <a:lnSpc>
                <a:spcPct val="99000"/>
              </a:lnSpc>
              <a:spcBef>
                <a:spcPts val="884"/>
              </a:spcBef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(二)1.绿、红、黄、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蓝、粉红。</a:t>
            </a:r>
            <a:endParaRPr lang="SimHei" altLang="SimHei" sz="1000"/>
          </a:p>
          <a:p>
            <a:pPr marL="19050" algn="l" rtl="0" eaLnBrk="0">
              <a:lnSpc>
                <a:spcPct val="96000"/>
              </a:lnSpc>
              <a:spcBef>
                <a:spcPts val="619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2.不能，生命是从生到死的过程，诗中的绿和黑正分别对应这两个阶段，代表了不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同的意义。</a:t>
            </a:r>
            <a:endParaRPr lang="SimHei" altLang="SimHei" sz="1000"/>
          </a:p>
          <a:p>
            <a:pPr marL="19050" algn="l" rtl="0" eaLnBrk="0">
              <a:lnSpc>
                <a:spcPct val="81000"/>
              </a:lnSpc>
              <a:spcBef>
                <a:spcPts val="1184"/>
              </a:spcBef>
            </a:pPr>
            <a:r>
              <a:rPr sz="700" kern="0" spc="10">
                <a:solidFill>
                  <a:srgbClr val="162BE5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3.C</a:t>
            </a:r>
            <a:endParaRPr lang="Times New Roman" altLang="Times New Roman" sz="700"/>
          </a:p>
          <a:p>
            <a:pPr marL="31750" algn="l" rtl="0" eaLnBrk="0">
              <a:lnSpc>
                <a:spcPct val="89000"/>
              </a:lnSpc>
              <a:spcBef>
                <a:spcPts val="880"/>
              </a:spcBef>
            </a:pP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4.示例：热爱生活，重视生命的价值的人生态度。</a:t>
            </a:r>
            <a:endParaRPr lang="SimHei" altLang="SimHei" sz="1000"/>
          </a:p>
          <a:p>
            <a:pPr marL="25400" algn="l" rtl="0" eaLnBrk="0">
              <a:lnSpc>
                <a:spcPts val="2002"/>
              </a:lnSpc>
            </a:pP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十、略。</a:t>
            </a:r>
            <a:endParaRPr lang="SimHei" altLang="SimHei" sz="900"/>
          </a:p>
        </p:txBody>
      </p:sp>
      <p:pic>
        <p:nvPicPr>
          <p:cNvPr id="168" name="picture 1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01428" y="1663678"/>
            <a:ext cx="1911359" cy="539802"/>
          </a:xfrm>
          <a:prstGeom prst="rect">
            <a:avLst/>
          </a:prstGeom>
        </p:spPr>
      </p:pic>
      <p:sp>
        <p:nvSpPr>
          <p:cNvPr id="170" name="textbox 170"/>
          <p:cNvSpPr/>
          <p:nvPr/>
        </p:nvSpPr>
        <p:spPr>
          <a:xfrm>
            <a:off x="1142979" y="713506"/>
            <a:ext cx="3596004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209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人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教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版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小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学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语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文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四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级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下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册</a:t>
            </a:r>
            <a:r>
              <a:rPr sz="1000" kern="0" spc="-1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单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 同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步</a:t>
            </a:r>
            <a:r>
              <a:rPr sz="1000" kern="0" spc="-1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练 习</a:t>
            </a:r>
            <a:endParaRPr lang="KaiTi" altLang="KaiTi" sz="1000"/>
          </a:p>
        </p:txBody>
      </p:sp>
      <p:pic>
        <p:nvPicPr>
          <p:cNvPr id="172" name="picture 1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23915" y="901666"/>
            <a:ext cx="5295960" cy="12725"/>
          </a:xfrm>
          <a:prstGeom prst="rect">
            <a:avLst/>
          </a:prstGeom>
        </p:spPr>
      </p:pic>
      <p:sp>
        <p:nvSpPr>
          <p:cNvPr id="174" name="textbox 174"/>
          <p:cNvSpPr/>
          <p:nvPr/>
        </p:nvSpPr>
        <p:spPr>
          <a:xfrm>
            <a:off x="3448060" y="9754143"/>
            <a:ext cx="490855" cy="1822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3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  <a:tabLst>
                <a:tab pos="266065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12-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textbox 176"/>
          <p:cNvSpPr/>
          <p:nvPr/>
        </p:nvSpPr>
        <p:spPr>
          <a:xfrm>
            <a:off x="1132100" y="974427"/>
            <a:ext cx="5299709" cy="8700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18"/>
              </a:lnSpc>
            </a:pPr>
            <a:endParaRPr lang="Arial" altLang="Arial" sz="100"/>
          </a:p>
          <a:p>
            <a:pPr marL="2200275" algn="l" rtl="0" eaLnBrk="0">
              <a:lnSpc>
                <a:spcPct val="96000"/>
              </a:lnSpc>
            </a:pPr>
            <a:r>
              <a:rPr sz="1500" kern="0" spc="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第四单元训练</a:t>
            </a:r>
            <a:endParaRPr lang="Microsoft YaHei" altLang="Microsoft YaHei" sz="15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3970" algn="l" rtl="0" eaLnBrk="0">
              <a:lnSpc>
                <a:spcPct val="96000"/>
              </a:lnSpc>
              <a:spcBef>
                <a:spcPts val="279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找出每组词语中的错别字,将正确的字形写在后面的横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线上。</a:t>
            </a:r>
            <a:endParaRPr lang="Microsoft YaHei" altLang="Microsoft YaHei" sz="900"/>
          </a:p>
          <a:p>
            <a:pPr marL="26669" algn="l" rtl="0" eaLnBrk="0">
              <a:lnSpc>
                <a:spcPct val="86000"/>
              </a:lnSpc>
              <a:spcBef>
                <a:spcPts val="377"/>
              </a:spcBef>
              <a:tabLst>
                <a:tab pos="2823845"/>
              </a:tabLst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尽职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稿纸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摒息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解闷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花盆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18415" algn="l" rtl="0" eaLnBrk="0">
              <a:lnSpc>
                <a:spcPct val="130000"/>
              </a:lnSpc>
              <a:spcBef>
                <a:spcPts val="8"/>
              </a:spcBef>
              <a:tabLst>
                <a:tab pos="2823845"/>
              </a:tabLst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遭殃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忧虑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讨厌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警诫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19684" algn="l" rtl="0" eaLnBrk="0">
              <a:lnSpc>
                <a:spcPct val="129000"/>
              </a:lnSpc>
              <a:spcBef>
                <a:spcPts val="7"/>
              </a:spcBef>
              <a:tabLst>
                <a:tab pos="2823845"/>
              </a:tabLst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毒手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孵化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汤圆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啼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叫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崛地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16509" algn="l" rtl="0" eaLnBrk="0">
              <a:lnSpc>
                <a:spcPct val="130000"/>
              </a:lnSpc>
              <a:spcBef>
                <a:spcPts val="5"/>
              </a:spcBef>
              <a:tabLst>
                <a:tab pos="2823845"/>
              </a:tabLst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凄惨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侍候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局促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剧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拱养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15875" algn="l" rtl="0" eaLnBrk="0">
              <a:lnSpc>
                <a:spcPts val="1513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(浙江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金华)换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偏旁,得新字,并组词。</a:t>
            </a:r>
            <a:endParaRPr lang="Microsoft YaHei" altLang="Microsoft YaHei" sz="900"/>
          </a:p>
          <a:p>
            <a:pPr marL="13334" algn="l" rtl="0" eaLnBrk="0">
              <a:lnSpc>
                <a:spcPct val="119000"/>
              </a:lnSpc>
              <a:spcBef>
                <a:spcPts val="180"/>
              </a:spcBef>
              <a:tabLst>
                <a:tab pos="4495165"/>
              </a:tabLst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稿——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职——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忧——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13334" algn="l" rtl="0" eaLnBrk="0">
              <a:lnSpc>
                <a:spcPct val="119000"/>
              </a:lnSpc>
              <a:spcBef>
                <a:spcPts val="119"/>
              </a:spcBef>
              <a:tabLst>
                <a:tab pos="2526664"/>
              </a:tabLst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侍——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脾——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15875" algn="l" rtl="0" eaLnBrk="0">
              <a:lnSpc>
                <a:spcPts val="1226"/>
              </a:lnSpc>
              <a:spcBef>
                <a:spcPts val="116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(浙江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湖州)连一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连。</a:t>
            </a:r>
            <a:endParaRPr lang="Microsoft YaHei" altLang="Microsoft YaHei" sz="900"/>
          </a:p>
          <a:p>
            <a:pPr marL="16509" algn="l" rtl="0" eaLnBrk="0">
              <a:lnSpc>
                <a:spcPct val="96000"/>
              </a:lnSpc>
              <a:spcBef>
                <a:spcPts val="347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千里马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带领大家前进的领头人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或单位</a:t>
            </a:r>
            <a:endParaRPr lang="Microsoft YaHei" altLang="Microsoft YaHei" sz="900"/>
          </a:p>
          <a:p>
            <a:pPr marL="13334" algn="l" rtl="0" eaLnBrk="0">
              <a:lnSpc>
                <a:spcPct val="95000"/>
              </a:lnSpc>
              <a:spcBef>
                <a:spcPts val="378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老黄牛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一毛不拔非常吝啬的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endParaRPr lang="Microsoft YaHei" altLang="Microsoft YaHei" sz="900"/>
          </a:p>
          <a:p>
            <a:pPr marL="13334" algn="l" rtl="0" eaLnBrk="0">
              <a:lnSpc>
                <a:spcPct val="95000"/>
              </a:lnSpc>
              <a:spcBef>
                <a:spcPts val="390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领头羊   老老实实、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勤勤恳恳工作的人</a:t>
            </a:r>
            <a:endParaRPr lang="Microsoft YaHei" altLang="Microsoft YaHei" sz="900"/>
          </a:p>
          <a:p>
            <a:pPr marL="12700" algn="l" rtl="0" eaLnBrk="0">
              <a:lnSpc>
                <a:spcPct val="96000"/>
              </a:lnSpc>
              <a:spcBef>
                <a:spcPts val="367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应声虫   在政治上善于变化和伪装的人</a:t>
            </a:r>
            <a:endParaRPr lang="Microsoft YaHei" altLang="Microsoft YaHei" sz="900"/>
          </a:p>
          <a:p>
            <a:pPr marL="13970" algn="l" rtl="0" eaLnBrk="0">
              <a:lnSpc>
                <a:spcPct val="96000"/>
              </a:lnSpc>
              <a:spcBef>
                <a:spcPts val="367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变色龙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有才干的人才</a:t>
            </a:r>
            <a:endParaRPr lang="Microsoft YaHei" altLang="Microsoft YaHei" sz="900"/>
          </a:p>
          <a:p>
            <a:pPr marL="14604" algn="l" rtl="0" eaLnBrk="0">
              <a:lnSpc>
                <a:spcPts val="1226"/>
              </a:lnSpc>
              <a:spcBef>
                <a:spcPts val="198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铁公鸡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随声附和的人(含鄙视意)</a:t>
            </a:r>
            <a:endParaRPr lang="Microsoft YaHei" altLang="Microsoft YaHei" sz="900"/>
          </a:p>
          <a:p>
            <a:pPr marL="24129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(浙江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温州)将下列词语补充完整,再选词填空。</a:t>
            </a:r>
            <a:endParaRPr lang="Microsoft YaHei" altLang="Microsoft YaHei" sz="900"/>
          </a:p>
          <a:p>
            <a:pPr marL="13970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)无(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)没(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生气(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3334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)如(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左(       )右(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)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大(       )大(       )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)(       )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如也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扬(       )而(       )  一(       )不(    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)</a:t>
            </a:r>
            <a:endParaRPr lang="Microsoft YaHei" altLang="Microsoft YaHei" sz="900"/>
          </a:p>
          <a:p>
            <a:pPr marL="13334" indent="267970" algn="l" rtl="0" eaLnBrk="0">
              <a:lnSpc>
                <a:spcPct val="113000"/>
              </a:lnSpc>
              <a:spcBef>
                <a:spcPts val="347"/>
              </a:spcBef>
              <a:tabLst>
                <a:tab pos="5286375"/>
              </a:tabLst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我们常用</a:t>
            </a:r>
            <a:r>
              <a:rPr sz="9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来形容认真的人,常用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来形容充满活力的人,常用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来形容没有烦恼的人。</a:t>
            </a:r>
            <a:endParaRPr lang="Microsoft YaHei" altLang="Microsoft YaHei" sz="900"/>
          </a:p>
          <a:p>
            <a:pPr marL="14604" algn="l" rtl="0" eaLnBrk="0">
              <a:lnSpc>
                <a:spcPct val="87000"/>
              </a:lnSpc>
              <a:spcBef>
                <a:spcPts val="375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选择恰当的词语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,填在括号里。</a:t>
            </a:r>
            <a:endParaRPr lang="Microsoft YaHei" altLang="Microsoft YaHei" sz="900"/>
          </a:p>
          <a:p>
            <a:pPr marL="26669" algn="l" rtl="0" eaLnBrk="0">
              <a:lnSpc>
                <a:spcPts val="1396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关联词语练习。</a:t>
            </a:r>
            <a:endParaRPr lang="Microsoft YaHei" altLang="Microsoft YaHei" sz="900"/>
          </a:p>
          <a:p>
            <a:pPr marL="1611630" algn="l" rtl="0" eaLnBrk="0">
              <a:lnSpc>
                <a:spcPct val="95000"/>
              </a:lnSpc>
              <a:spcBef>
                <a:spcPts val="487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不论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…还是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       无论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…也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endParaRPr lang="Microsoft YaHei" altLang="Microsoft YaHei" sz="900"/>
          </a:p>
          <a:p>
            <a:pPr marL="1697354" algn="l" rtl="0" eaLnBrk="0">
              <a:lnSpc>
                <a:spcPct val="87000"/>
              </a:lnSpc>
              <a:spcBef>
                <a:spcPts val="371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…就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      任凭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…也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endParaRPr lang="Microsoft YaHei" altLang="Microsoft YaHei" sz="900"/>
          </a:p>
          <a:p>
            <a:pPr marL="21590" algn="l" rtl="0" eaLnBrk="0">
              <a:lnSpc>
                <a:spcPts val="1517"/>
              </a:lnSpc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              )谁说多少好话,它(              )一声不出。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)谁怎么呼唤,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)不肯回来。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177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)是在院里,(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)在院外,它总是挺着脖儿。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)水盆放在远处,鹅(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)会从容不迫地走过去。</a:t>
            </a:r>
            <a:endParaRPr lang="Microsoft YaHei" altLang="Microsoft YaHei" sz="900"/>
          </a:p>
          <a:p>
            <a:pPr marL="18415" algn="l" rtl="0" eaLnBrk="0">
              <a:lnSpc>
                <a:spcPts val="1293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选词填空。</a:t>
            </a:r>
            <a:endParaRPr lang="Microsoft YaHei" altLang="Microsoft YaHei" sz="900"/>
          </a:p>
          <a:p>
            <a:pPr marL="2249804" algn="l" rtl="0" eaLnBrk="0">
              <a:lnSpc>
                <a:spcPct val="87000"/>
              </a:lnSpc>
              <a:spcBef>
                <a:spcPts val="464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忠厚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老实</a:t>
            </a:r>
            <a:endParaRPr lang="Microsoft YaHei" altLang="Microsoft YaHei" sz="900"/>
          </a:p>
          <a:p>
            <a:pPr marL="21590" algn="l" rtl="0" eaLnBrk="0">
              <a:lnSpc>
                <a:spcPts val="1515"/>
              </a:lnSpc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)爷爷仁慈、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),全村的人都很尊敬他。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17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)爸爸是一个(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)憨厚的庄稼人。</a:t>
            </a:r>
            <a:endParaRPr lang="Microsoft YaHei" altLang="Microsoft YaHei" sz="900"/>
          </a:p>
          <a:p>
            <a:pPr marL="2249170" algn="l" rtl="0" eaLnBrk="0">
              <a:lnSpc>
                <a:spcPct val="87000"/>
              </a:lnSpc>
              <a:spcBef>
                <a:spcPts val="352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反抗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抵抗</a:t>
            </a:r>
            <a:endParaRPr lang="Microsoft YaHei" altLang="Microsoft YaHei" sz="900"/>
          </a:p>
          <a:p>
            <a:pPr marL="21590" algn="l" rtl="0" eaLnBrk="0">
              <a:lnSpc>
                <a:spcPts val="1517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)哪里有压迫,哪里就有(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190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)我军顽强(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),击退了来势汹汹的敌人。</a:t>
            </a:r>
            <a:endParaRPr lang="Microsoft YaHei" altLang="Microsoft YaHei" sz="900"/>
          </a:p>
          <a:p>
            <a:pPr marL="2249804" algn="l" rtl="0" eaLnBrk="0">
              <a:lnSpc>
                <a:spcPct val="96000"/>
              </a:lnSpc>
              <a:spcBef>
                <a:spcPts val="346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筹备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199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)无论春夏秋冬,妈妈每天总是早早起床为我(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)早餐。</a:t>
            </a:r>
            <a:endParaRPr lang="Microsoft YaHei" altLang="Microsoft YaHei" sz="900"/>
          </a:p>
          <a:p>
            <a:pPr marL="21590" algn="l" rtl="0" eaLnBrk="0">
              <a:lnSpc>
                <a:spcPts val="1403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)他最近正在(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)科普展览。</a:t>
            </a:r>
            <a:endParaRPr lang="Microsoft YaHei" altLang="Microsoft YaHei" sz="900"/>
          </a:p>
          <a:p>
            <a:pPr marL="15240" algn="l" rtl="0" eaLnBrk="0">
              <a:lnSpc>
                <a:spcPct val="96000"/>
              </a:lnSpc>
              <a:spcBef>
                <a:spcPts val="395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写出下列句子运用的修辞手法。</a:t>
            </a:r>
            <a:endParaRPr lang="Microsoft YaHei" altLang="Microsoft YaHei" sz="900"/>
          </a:p>
          <a:p>
            <a:pPr marL="26669" algn="l" rtl="0" eaLnBrk="0">
              <a:lnSpc>
                <a:spcPts val="1226"/>
              </a:lnSpc>
              <a:spcBef>
                <a:spcPts val="246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它永远不反抗公鸡,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有时候却欺侮最忠厚的鸭子。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</a:t>
            </a:r>
            <a:endParaRPr lang="Microsoft YaHei" altLang="Microsoft YaHei" sz="900"/>
          </a:p>
          <a:p>
            <a:pPr marL="18415" algn="l" rtl="0" eaLnBrk="0">
              <a:lnSpc>
                <a:spcPts val="1226"/>
              </a:lnSpc>
              <a:spcBef>
                <a:spcPts val="23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每一只鸡雏的肚子都圆圆地下垂,像刚装了一两个汤圆儿似的。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</a:t>
            </a:r>
            <a:endParaRPr lang="Microsoft YaHei" altLang="Microsoft YaHei" sz="900"/>
          </a:p>
          <a:p>
            <a:pPr marL="19684" algn="l" rtl="0" eaLnBrk="0">
              <a:lnSpc>
                <a:spcPts val="1226"/>
              </a:lnSpc>
              <a:spcBef>
                <a:spcPts val="23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一只鸟儿飞过,或是什么东西响了一声,(母鸡)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立刻警戒起来。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</a:t>
            </a:r>
            <a:endParaRPr lang="Microsoft YaHei" altLang="Microsoft YaHei" sz="900"/>
          </a:p>
          <a:p>
            <a:pPr marL="15240" algn="l" rtl="0" eaLnBrk="0">
              <a:lnSpc>
                <a:spcPct val="95000"/>
              </a:lnSpc>
              <a:spcBef>
                <a:spcPts val="405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按要求写句子。</a:t>
            </a:r>
            <a:endParaRPr lang="Microsoft YaHei" altLang="Microsoft YaHei" sz="900"/>
          </a:p>
          <a:p>
            <a:pPr marL="26669" algn="l" rtl="0" eaLnBrk="0">
              <a:lnSpc>
                <a:spcPts val="1226"/>
              </a:lnSpc>
              <a:spcBef>
                <a:spcPts val="258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猫的性格实在有些古怪。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(改为感叹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句)</a:t>
            </a:r>
            <a:endParaRPr lang="Microsoft YaHei" altLang="Microsoft YaHei" sz="9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5152390" algn="l" rtl="0" eaLnBrk="0">
              <a:lnSpc>
                <a:spcPts val="1207"/>
              </a:lnSpc>
              <a:spcBef>
                <a:spcPts val="2"/>
              </a:spcBef>
              <a:tabLst>
                <a:tab pos="5285104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</p:txBody>
      </p:sp>
      <p:sp>
        <p:nvSpPr>
          <p:cNvPr id="178" name="textbox 178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80" name="textbox 180"/>
          <p:cNvSpPr/>
          <p:nvPr/>
        </p:nvSpPr>
        <p:spPr>
          <a:xfrm>
            <a:off x="3470863" y="9735573"/>
            <a:ext cx="619759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textbox 182"/>
          <p:cNvSpPr/>
          <p:nvPr/>
        </p:nvSpPr>
        <p:spPr>
          <a:xfrm>
            <a:off x="1132366" y="925804"/>
            <a:ext cx="5330825" cy="8535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8415" algn="l" rtl="0" eaLnBrk="0">
              <a:lnSpc>
                <a:spcPts val="1226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它们是那么生气勃勃,天真可爱,你见了,绝不会责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打它们。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(改成反问句)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339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9684" algn="l" rtl="0" eaLnBrk="0">
              <a:lnSpc>
                <a:spcPts val="1226"/>
              </a:lnSpc>
              <a:spcBef>
                <a:spcPts val="143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鹅的步调从容,大模大样的,颇像京剧里的净角出场。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(仿写比喻句)</a:t>
            </a:r>
            <a:endParaRPr lang="Microsoft YaHei" altLang="Microsoft YaHei" sz="900"/>
          </a:p>
          <a:p>
            <a:pPr marL="13970" algn="l" rtl="0" eaLnBrk="0">
              <a:lnSpc>
                <a:spcPct val="87000"/>
              </a:lnSpc>
              <a:spcBef>
                <a:spcPts val="415"/>
              </a:spcBef>
              <a:tabLst>
                <a:tab pos="1713229"/>
              </a:tabLst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芦花飘飘,白白的,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软软的,像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  <a:p>
            <a:pPr marL="12700" algn="l" rtl="0" eaLnBrk="0">
              <a:lnSpc>
                <a:spcPts val="1450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根据课文内容填空。</a:t>
            </a:r>
            <a:endParaRPr lang="Microsoft YaHei" altLang="Microsoft YaHei" sz="900"/>
          </a:p>
          <a:p>
            <a:pPr marL="19050" indent="7620" algn="l" rtl="0" eaLnBrk="0">
              <a:lnSpc>
                <a:spcPct val="127000"/>
              </a:lnSpc>
              <a:spcBef>
                <a:spcPts val="356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《猫》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一文通过写猫的性格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和刚满月的小猫们的</a:t>
            </a:r>
            <a:r>
              <a:rPr sz="900" u="sng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表现了猫的可爱。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“古怪”主要表现在猫有时特别老实,有时又特别</a:t>
            </a:r>
            <a:r>
              <a:rPr sz="9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,但有时又非常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;高兴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时比谁都</a:t>
            </a:r>
            <a:r>
              <a:rPr sz="9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,不高兴时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;什么都怕,但又那么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u="sng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13334" indent="5080" algn="l" rtl="0" eaLnBrk="0">
              <a:lnSpc>
                <a:spcPct val="127000"/>
              </a:lnSpc>
              <a:spcBef>
                <a:spcPts val="265"/>
              </a:spcBef>
              <a:tabLst>
                <a:tab pos="5285740"/>
              </a:tabLst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《母鸡》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一文作者对母鸡的情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感由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转变为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,前后形成了鲜明的对比,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塑造了一位伟大的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“鸡母亲”的形象。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母鸡是因为它的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无病呻吟、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和拼命炫耀,作者</a:t>
            </a:r>
            <a:r>
              <a:rPr sz="9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母鸡是因为它的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慈爱、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勇敢、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辛苦。</a:t>
            </a:r>
            <a:endParaRPr lang="Microsoft YaHei" altLang="Microsoft YaHei" sz="900"/>
          </a:p>
          <a:p>
            <a:pPr marL="13970" indent="5080" algn="l" rtl="0" eaLnBrk="0">
              <a:lnSpc>
                <a:spcPct val="124000"/>
              </a:lnSpc>
              <a:spcBef>
                <a:spcPts val="250"/>
              </a:spcBef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《白鹅》中作者写鹅的高傲,表现在它的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中。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阅读理解。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246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(一)课内阅读。</a:t>
            </a:r>
            <a:endParaRPr lang="Microsoft YaHei" altLang="Microsoft YaHei" sz="900"/>
          </a:p>
          <a:p>
            <a:pPr marL="2348864" algn="l" rtl="0" eaLnBrk="0">
              <a:lnSpc>
                <a:spcPts val="1226"/>
              </a:lnSpc>
              <a:spcBef>
                <a:spcPts val="238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白鹅(节选)</a:t>
            </a:r>
            <a:endParaRPr lang="Microsoft YaHei" altLang="Microsoft YaHei" sz="900"/>
          </a:p>
          <a:p>
            <a:pPr marL="12700" indent="269240" algn="l" rtl="0" eaLnBrk="0">
              <a:lnSpc>
                <a:spcPct val="122000"/>
              </a:lnSpc>
              <a:spcBef>
                <a:spcPts val="408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鹅的叫声,音调严肃郑重,似厉声呵斥。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它的旧主人告诉我:养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鹅等于养狗,它也能看守门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后来我看到果然如此:凡有生客进来,鹅必然厉声叫嚣;甚至篱笆外有人走路,它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也要引吭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大叫,不亚于狗的狂吠。</a:t>
            </a:r>
            <a:endParaRPr lang="Microsoft YaHei" altLang="Microsoft YaHei" sz="900"/>
          </a:p>
          <a:p>
            <a:pPr marL="12700" indent="269875" algn="l" rtl="0" eaLnBrk="0">
              <a:lnSpc>
                <a:spcPct val="122000"/>
              </a:lnSpc>
              <a:spcBef>
                <a:spcPts val="427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鹅的步态,更是傲慢了。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大体上与鸭相似,但鸭的步调急速,有局促不安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之相;鹅的步调从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容,大模大样的,颇像京剧里的净角出场。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它常傲然地站着,看见人走来也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毫不相让;有时非但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不让,竟伸过颈子来咬你一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口。</a:t>
            </a:r>
            <a:endParaRPr lang="Microsoft YaHei" altLang="Microsoft YaHei" sz="900"/>
          </a:p>
          <a:p>
            <a:pPr marL="26669" algn="l" rtl="0" eaLnBrk="0">
              <a:lnSpc>
                <a:spcPct val="87000"/>
              </a:lnSpc>
              <a:spcBef>
                <a:spcPts val="430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根据意思从文中找出相应的词语写在括号里。</a:t>
            </a:r>
            <a:endParaRPr lang="Microsoft YaHei" altLang="Microsoft YaHei" sz="900"/>
          </a:p>
          <a:p>
            <a:pPr marL="21590" algn="l" rtl="0" eaLnBrk="0">
              <a:lnSpc>
                <a:spcPts val="1566"/>
              </a:lnSpc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)举止拘束不自然,心中不安。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)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238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伸着脖子敞开喉咙大叫。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238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不慌不忙;镇静;沉着。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225"/>
              </a:spcBef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)高傲、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坚强不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屈的样子。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8415" algn="l" rtl="0" eaLnBrk="0">
              <a:lnSpc>
                <a:spcPct val="95000"/>
              </a:lnSpc>
              <a:spcBef>
                <a:spcPts val="418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这两段话先写鹅的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,后写鹅的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19050" algn="l" rtl="0" eaLnBrk="0">
              <a:lnSpc>
                <a:spcPct val="115000"/>
              </a:lnSpc>
              <a:spcBef>
                <a:spcPts val="432"/>
              </a:spcBef>
              <a:tabLst>
                <a:tab pos="5285740"/>
              </a:tabLst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以上两段文字都采用了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的写法。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用鹅与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做比较,突出了鹅的叫声</a:t>
            </a:r>
            <a:r>
              <a:rPr sz="9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的特点。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用鹅与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9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做比较,突出了鹅的步态</a:t>
            </a:r>
            <a:r>
              <a:rPr sz="900" u="sng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的特点。</a:t>
            </a:r>
            <a:endParaRPr lang="Microsoft YaHei" altLang="Microsoft YaHei" sz="900"/>
          </a:p>
          <a:p>
            <a:pPr marL="16509" algn="l" rtl="0" eaLnBrk="0">
              <a:lnSpc>
                <a:spcPct val="114000"/>
              </a:lnSpc>
              <a:spcBef>
                <a:spcPts val="253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从哪些地方可以看出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“养鹅等于养狗”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?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”画出相关语句。</a:t>
            </a:r>
            <a:endParaRPr lang="Microsoft YaHei" altLang="Microsoft YaHei" sz="900"/>
          </a:p>
          <a:p>
            <a:pPr marL="21590" algn="l" rtl="0" eaLnBrk="0">
              <a:lnSpc>
                <a:spcPts val="1464"/>
              </a:lnSpc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(二)(浙江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宁波)课外阅读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  <a:p>
            <a:pPr marL="2515235" algn="l" rtl="0" eaLnBrk="0">
              <a:lnSpc>
                <a:spcPct val="95000"/>
              </a:lnSpc>
              <a:spcBef>
                <a:spcPts val="405"/>
              </a:spcBef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鸽       子</a:t>
            </a:r>
            <a:endParaRPr lang="Microsoft YaHei" altLang="Microsoft YaHei" sz="900"/>
          </a:p>
          <a:p>
            <a:pPr marL="13334" indent="267970" algn="l" rtl="0" eaLnBrk="0">
              <a:lnSpc>
                <a:spcPct val="122000"/>
              </a:lnSpc>
              <a:spcBef>
                <a:spcPts val="428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邻居朱伯伯养了四只鸽子。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这四只鸽子全身长着灰色的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羽毛,中间还夹杂着几簇雪白的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羽毛。它们还长着金黄的小嘴,红红的小脚,漂亮极了。它们那亮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得像宝石似的小眼睛,总是警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惕地看着四周,好像时刻在提防谁来侵犯它们似的。</a:t>
            </a:r>
            <a:endParaRPr lang="Microsoft YaHei" altLang="Microsoft YaHei" sz="900"/>
          </a:p>
          <a:p>
            <a:pPr marL="12700" indent="274320" algn="l" rtl="0" eaLnBrk="0">
              <a:lnSpc>
                <a:spcPct val="125000"/>
              </a:lnSpc>
              <a:spcBef>
                <a:spcPts val="444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它们的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“卧室”很讲究,是个两层楼房,上层住着的两只鸽子和下层住着的两只鸽子好像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不认识似的。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有一次,我把上层的一只放到下层,把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下层的一只放到上层。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嗬,这下可热闹了,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两对鸽子打起来了!你用嘴啄我的身子,我用翅膀打你的头。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结果,你啄我打,两败俱伤。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我只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得把它们各自送回自己的家里。</a:t>
            </a:r>
            <a:endParaRPr lang="Microsoft YaHei" altLang="Microsoft YaHei" sz="900"/>
          </a:p>
          <a:p>
            <a:pPr marL="12700" indent="270509" algn="l" rtl="0" eaLnBrk="0">
              <a:lnSpc>
                <a:spcPct val="127000"/>
              </a:lnSpc>
              <a:spcBef>
                <a:spcPts val="439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两对鸽子渐渐长大,两只母鸽都生了蛋,不久小鸽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子孵出来了。它们长着细细的羽毛,长长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的嘴,活像一只只小鸭子。我觉得挺有意思,就伸手去摸。谁知还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没碰到小鸽子,我的手就被母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鸽子用力啄了一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口,鲜血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流了出来。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朱伯伯看到了,对我说: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“母鸽子最爱自己的孩子,就像妈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妈爱你一样。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你伸手去摸小鸽子,母鸽子以为你要伤害小鸽子,所以就要啄你了。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”我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听了点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点头。</a:t>
            </a:r>
            <a:endParaRPr lang="Microsoft YaHei" altLang="Microsoft YaHei" sz="900"/>
          </a:p>
          <a:p>
            <a:pPr marL="287020" algn="l" rtl="0" eaLnBrk="0">
              <a:lnSpc>
                <a:spcPts val="1226"/>
              </a:lnSpc>
              <a:spcBef>
                <a:spcPts val="258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啊,小鸽子,你们真有意思!</a:t>
            </a:r>
            <a:endParaRPr lang="Microsoft YaHei" altLang="Microsoft YaHei" sz="900"/>
          </a:p>
          <a:p>
            <a:pPr algn="l" rtl="0" eaLnBrk="0">
              <a:lnSpc>
                <a:spcPct val="116000"/>
              </a:lnSpc>
            </a:pPr>
            <a:endParaRPr lang="Arial" altLang="Arial" sz="300"/>
          </a:p>
          <a:p>
            <a:pPr marL="26669" algn="l" rtl="0" eaLnBrk="0">
              <a:lnSpc>
                <a:spcPct val="95000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”画出描写四只鸽子外形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的句子。</a:t>
            </a:r>
            <a:endParaRPr lang="Microsoft YaHei" altLang="Microsoft YaHei" sz="900"/>
          </a:p>
        </p:txBody>
      </p:sp>
      <p:sp>
        <p:nvSpPr>
          <p:cNvPr id="184" name="textbox 184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86" name="textbox 186"/>
          <p:cNvSpPr/>
          <p:nvPr/>
        </p:nvSpPr>
        <p:spPr>
          <a:xfrm>
            <a:off x="3470863" y="9735573"/>
            <a:ext cx="619759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textbox 188"/>
          <p:cNvSpPr/>
          <p:nvPr/>
        </p:nvSpPr>
        <p:spPr>
          <a:xfrm>
            <a:off x="1132631" y="947521"/>
            <a:ext cx="5299075" cy="2765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78"/>
              </a:lnSpc>
            </a:pPr>
            <a:endParaRPr lang="Arial" altLang="Arial" sz="100"/>
          </a:p>
          <a:p>
            <a:pPr marL="20954" indent="-3175" algn="l" rtl="0" eaLnBrk="0">
              <a:lnSpc>
                <a:spcPct val="119000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“母鸽子最爱自己的孩子,就像妈妈爱你一样”,文中能体现母鸽子爱小鸽子的句子是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2700" algn="l" rtl="0" eaLnBrk="0">
              <a:lnSpc>
                <a:spcPct val="87000"/>
              </a:lnSpc>
              <a:spcBef>
                <a:spcPts val="349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上层住着的两只鸽子和下层住着的两只鸽子好像不认识似的。</a:t>
            </a:r>
            <a:endParaRPr lang="Microsoft YaHei" altLang="Microsoft YaHei" sz="900"/>
          </a:p>
          <a:p>
            <a:pPr marL="13334" algn="l" rtl="0" eaLnBrk="0">
              <a:lnSpc>
                <a:spcPts val="1468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你用嘴啄我的身子,我用翅膀打你的头。</a:t>
            </a:r>
            <a:endParaRPr lang="Microsoft YaHei" altLang="Microsoft YaHei" sz="900"/>
          </a:p>
          <a:p>
            <a:pPr marL="15240" algn="l" rtl="0" eaLnBrk="0">
              <a:lnSpc>
                <a:spcPct val="96000"/>
              </a:lnSpc>
              <a:spcBef>
                <a:spcPts val="504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我的手还没碰到小鸽子,就被母鸽子用力啄了一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口,鲜血流了出来。</a:t>
            </a:r>
            <a:endParaRPr lang="Microsoft YaHei" altLang="Microsoft YaHei" sz="900"/>
          </a:p>
          <a:p>
            <a:pPr marL="19050" indent="-5080" algn="l" rtl="0" eaLnBrk="0">
              <a:lnSpc>
                <a:spcPct val="119000"/>
              </a:lnSpc>
              <a:spcBef>
                <a:spcPts val="439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D.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它们那亮得像宝石似的小眼睛,总是警惕地看着四周,好像时刻在提防谁来侵犯它们似的。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文章最后一句话的作用是(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  <a:p>
            <a:pPr marL="12700" algn="l" rtl="0" eaLnBrk="0">
              <a:lnSpc>
                <a:spcPct val="96000"/>
              </a:lnSpc>
              <a:spcBef>
                <a:spcPts val="333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总结全文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首尾呼应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过渡</a:t>
            </a:r>
            <a:endParaRPr lang="Microsoft YaHei" altLang="Microsoft YaHei" sz="900"/>
          </a:p>
          <a:p>
            <a:pPr marL="15875" algn="l" rtl="0" eaLnBrk="0">
              <a:lnSpc>
                <a:spcPts val="1226"/>
              </a:lnSpc>
              <a:spcBef>
                <a:spcPts val="258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最后一句话中的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“小鸽子”是指什么?(在正确的答案后面打上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”)</a:t>
            </a:r>
            <a:endParaRPr lang="Microsoft YaHei" altLang="Microsoft YaHei" sz="900"/>
          </a:p>
          <a:p>
            <a:pPr marL="21590" algn="l" rtl="0" eaLnBrk="0">
              <a:lnSpc>
                <a:spcPts val="1226"/>
              </a:lnSpc>
              <a:spcBef>
                <a:spcPts val="238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)两对鸽子(          )    (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)两对鸽子的孩子(          )  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)所有的鸽子(          )</a:t>
            </a:r>
            <a:endParaRPr lang="Microsoft YaHei" altLang="Microsoft YaHei" sz="900"/>
          </a:p>
          <a:p>
            <a:pPr marL="19050" algn="l" rtl="0" eaLnBrk="0">
              <a:lnSpc>
                <a:spcPts val="1226"/>
              </a:lnSpc>
              <a:spcBef>
                <a:spcPts val="225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读了这篇文章,你的感受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是什么?</a:t>
            </a:r>
            <a:endParaRPr lang="Microsoft YaHei" altLang="Microsoft YaHei" sz="900"/>
          </a:p>
          <a:p>
            <a:pPr marL="5151754" algn="l" rtl="0" eaLnBrk="0">
              <a:lnSpc>
                <a:spcPts val="1207"/>
              </a:lnSpc>
              <a:spcBef>
                <a:spcPts val="337"/>
              </a:spcBef>
              <a:tabLst>
                <a:tab pos="52844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4604" algn="l" rtl="0" eaLnBrk="0">
              <a:lnSpc>
                <a:spcPct val="95000"/>
              </a:lnSpc>
              <a:spcBef>
                <a:spcPts val="337"/>
              </a:spcBef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习作。</a:t>
            </a:r>
            <a:endParaRPr lang="Microsoft YaHei" altLang="Microsoft YaHei" sz="900"/>
          </a:p>
          <a:p>
            <a:pPr algn="l" rtl="0" eaLnBrk="0">
              <a:lnSpc>
                <a:spcPct val="114000"/>
              </a:lnSpc>
            </a:pPr>
            <a:endParaRPr lang="Arial" altLang="Arial" sz="300"/>
          </a:p>
          <a:p>
            <a:pPr marL="13970" indent="285750" algn="l" rtl="0" eaLnBrk="0">
              <a:lnSpc>
                <a:spcPct val="116000"/>
              </a:lnSpc>
              <a:spcBef>
                <a:spcPts val="1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日常生活中,不少人养宠物,比如小猫、小狗、小鸟等。请以“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我喜欢的</a:t>
            </a:r>
            <a:r>
              <a:rPr sz="9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”为题,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写一写你和动物之间发生的有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趣的故事,表达对小动物的喜爱之情。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字数不少于 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400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</p:txBody>
      </p:sp>
      <p:sp>
        <p:nvSpPr>
          <p:cNvPr id="190" name="textbox 190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年人教版小学语文四年级下册单元同步练习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92" name="textbox 192"/>
          <p:cNvSpPr/>
          <p:nvPr/>
        </p:nvSpPr>
        <p:spPr>
          <a:xfrm>
            <a:off x="3470863" y="9735573"/>
            <a:ext cx="619759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textbox 194"/>
          <p:cNvSpPr/>
          <p:nvPr/>
        </p:nvSpPr>
        <p:spPr>
          <a:xfrm>
            <a:off x="1117567" y="4529461"/>
            <a:ext cx="5238750" cy="5146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41"/>
              </a:lnSpc>
            </a:pPr>
            <a:endParaRPr lang="Arial" altLang="Arial" sz="100"/>
          </a:p>
          <a:p>
            <a:pPr marL="14604" algn="l" rtl="0" eaLnBrk="0">
              <a:lnSpc>
                <a:spcPct val="99000"/>
              </a:lnSpc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四、忧</a:t>
            </a:r>
            <a:r>
              <a:rPr sz="10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虑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完</a:t>
            </a:r>
            <a:r>
              <a:rPr sz="10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勃</a:t>
            </a:r>
            <a:r>
              <a:rPr sz="10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勃</a:t>
            </a:r>
            <a:r>
              <a:rPr sz="1000" kern="0" spc="4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怨</a:t>
            </a:r>
            <a:r>
              <a:rPr sz="1000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诉</a:t>
            </a:r>
            <a:r>
              <a:rPr sz="1000" kern="0" spc="4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顾</a:t>
            </a:r>
            <a:r>
              <a:rPr sz="10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盼</a:t>
            </a:r>
            <a:endParaRPr lang="SimHei" altLang="SimHei" sz="1000"/>
          </a:p>
          <a:p>
            <a:pPr marL="14604" algn="l" rtl="0" eaLnBrk="0">
              <a:lnSpc>
                <a:spcPts val="1208"/>
              </a:lnSpc>
              <a:spcBef>
                <a:spcPts val="773"/>
              </a:spcBef>
            </a:pP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样</a:t>
            </a:r>
            <a:r>
              <a:rPr sz="10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空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空</a:t>
            </a:r>
            <a:r>
              <a:rPr sz="10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去</a:t>
            </a:r>
            <a:r>
              <a:rPr sz="1000" kern="0" spc="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丝</a:t>
            </a:r>
            <a:r>
              <a:rPr sz="10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苟</a:t>
            </a:r>
            <a:endParaRPr lang="SimHei" altLang="SimHei" sz="1000"/>
          </a:p>
          <a:p>
            <a:pPr marL="14604" algn="l" rtl="0" eaLnBrk="0">
              <a:lnSpc>
                <a:spcPct val="100000"/>
              </a:lnSpc>
              <a:spcBef>
                <a:spcPts val="692"/>
              </a:spcBef>
            </a:pP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一丝不苟</a:t>
            </a:r>
            <a:r>
              <a:rPr sz="1000" kern="0" spc="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生气勃勃</a:t>
            </a:r>
            <a:r>
              <a:rPr sz="1000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无忧无虑</a:t>
            </a:r>
            <a:endParaRPr lang="SimHei" altLang="SimHei" sz="1000"/>
          </a:p>
          <a:p>
            <a:pPr marL="12700" algn="l" rtl="0" eaLnBrk="0">
              <a:lnSpc>
                <a:spcPct val="89000"/>
              </a:lnSpc>
              <a:spcBef>
                <a:spcPts val="801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五、1.(1)无论</a:t>
            </a:r>
            <a:r>
              <a:rPr sz="1000" kern="0" spc="4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也  (2)任凭</a:t>
            </a:r>
            <a:r>
              <a:rPr sz="1000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也  (3)不论</a:t>
            </a:r>
            <a:r>
              <a:rPr sz="10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还是  (4)如果</a:t>
            </a:r>
            <a:r>
              <a:rPr sz="1000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就</a:t>
            </a:r>
            <a:endParaRPr lang="SimHei" altLang="SimHei" sz="1000"/>
          </a:p>
          <a:p>
            <a:pPr marL="12700" algn="l" rtl="0" eaLnBrk="0">
              <a:lnSpc>
                <a:spcPts val="18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2.(1)忠厚  (2)老实  (3)反抗  (4)抵抗</a:t>
            </a:r>
            <a:r>
              <a:rPr sz="1000" kern="0" spc="4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(5)准备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(6)筹备</a:t>
            </a:r>
            <a:endParaRPr lang="SimHei" altLang="SimHei" sz="1000"/>
          </a:p>
          <a:p>
            <a:pPr marL="12700" algn="l" rtl="0" eaLnBrk="0">
              <a:lnSpc>
                <a:spcPct val="100000"/>
              </a:lnSpc>
              <a:spcBef>
                <a:spcPts val="996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六、1.对比</a:t>
            </a:r>
            <a:r>
              <a:rPr sz="1000" kern="0" spc="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2.比喻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3.拟人</a:t>
            </a:r>
            <a:endParaRPr lang="SimHei" altLang="SimHei" sz="1000"/>
          </a:p>
          <a:p>
            <a:pPr marL="12700" algn="l" rtl="0" eaLnBrk="0">
              <a:lnSpc>
                <a:spcPct val="100000"/>
              </a:lnSpc>
              <a:spcBef>
                <a:spcPts val="693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七、1.猫的性格实在有些古怪啊!</a:t>
            </a:r>
            <a:endParaRPr lang="SimHei" altLang="SimHei" sz="1000"/>
          </a:p>
          <a:p>
            <a:pPr marL="12700" algn="l" rtl="0" eaLnBrk="0">
              <a:lnSpc>
                <a:spcPct val="89000"/>
              </a:lnSpc>
              <a:spcBef>
                <a:spcPts val="748"/>
              </a:spcBef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2.它们是那么生气勃勃，天真可爱，你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见了，怎么会责打它们呢?</a:t>
            </a:r>
            <a:endParaRPr lang="SimHei" altLang="SimHei" sz="1000"/>
          </a:p>
          <a:p>
            <a:pPr marL="12700" algn="l" rtl="0" eaLnBrk="0">
              <a:lnSpc>
                <a:spcPts val="1950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3.一簇簇轻盈的羽毛，在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风中摇曳。</a:t>
            </a:r>
            <a:endParaRPr lang="SimHei" altLang="SimHei" sz="1000"/>
          </a:p>
          <a:p>
            <a:pPr marL="12700" algn="l" rtl="0" eaLnBrk="0">
              <a:lnSpc>
                <a:spcPct val="89000"/>
              </a:lnSpc>
              <a:spcBef>
                <a:spcPts val="828"/>
              </a:spcBef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八、1.古怪</a:t>
            </a:r>
            <a:r>
              <a:rPr sz="1000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淘气</a:t>
            </a:r>
            <a:r>
              <a:rPr sz="1000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贪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玩</a:t>
            </a:r>
            <a:r>
              <a:rPr sz="1000" kern="0" spc="4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尽职</a:t>
            </a:r>
            <a:endParaRPr lang="SimHei" altLang="SimHei" sz="1000"/>
          </a:p>
          <a:p>
            <a:pPr marL="12700" algn="l" rtl="0" eaLnBrk="0">
              <a:lnSpc>
                <a:spcPts val="1953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温柔可亲</a:t>
            </a:r>
            <a:r>
              <a:rPr sz="1000" kern="0" spc="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一声不出</a:t>
            </a:r>
            <a:r>
              <a:rPr sz="1000" kern="0" spc="4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勇猛</a:t>
            </a:r>
            <a:endParaRPr lang="SimHei" altLang="SimHei" sz="1000"/>
          </a:p>
          <a:p>
            <a:pPr marL="12700" algn="l" rtl="0" eaLnBrk="0">
              <a:lnSpc>
                <a:spcPct val="89000"/>
              </a:lnSpc>
              <a:spcBef>
                <a:spcPts val="928"/>
              </a:spcBef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2.讨厌</a:t>
            </a:r>
            <a:r>
              <a:rPr sz="1000" kern="0" spc="5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尊敬</a:t>
            </a:r>
            <a:r>
              <a:rPr sz="1000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讨厌</a:t>
            </a: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欺软怕硬</a:t>
            </a:r>
            <a:r>
              <a:rPr sz="1000" kern="0" spc="4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尊敬</a:t>
            </a:r>
            <a:r>
              <a:rPr sz="1000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负责</a:t>
            </a:r>
            <a:endParaRPr lang="SimHei" altLang="SimHei" sz="1000"/>
          </a:p>
          <a:p>
            <a:pPr marL="12700" algn="l" rtl="0" eaLnBrk="0">
              <a:lnSpc>
                <a:spcPts val="1957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3.叫声</a:t>
            </a:r>
            <a:r>
              <a:rPr sz="1000" kern="0" spc="5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步态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吃相</a:t>
            </a:r>
            <a:endParaRPr lang="SimHei" altLang="SimHei" sz="1000"/>
          </a:p>
          <a:p>
            <a:pPr marL="12700" algn="l" rtl="0" eaLnBrk="0">
              <a:lnSpc>
                <a:spcPct val="89000"/>
              </a:lnSpc>
              <a:spcBef>
                <a:spcPts val="875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九、(一)1.(1)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局促不安</a:t>
            </a: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(2)引吭大叫</a:t>
            </a:r>
            <a:endParaRPr lang="SimHei" altLang="SimHei" sz="1000"/>
          </a:p>
          <a:p>
            <a:pPr marL="12700" algn="l" rtl="0" eaLnBrk="0">
              <a:lnSpc>
                <a:spcPts val="1803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(3)从容</a:t>
            </a:r>
            <a:r>
              <a:rPr sz="1000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(4)傲然</a:t>
            </a:r>
            <a:endParaRPr lang="SimHei" altLang="SimHei" sz="1000"/>
          </a:p>
          <a:p>
            <a:pPr marL="12700" algn="l" rtl="0" eaLnBrk="0">
              <a:lnSpc>
                <a:spcPct val="100000"/>
              </a:lnSpc>
              <a:spcBef>
                <a:spcPts val="935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2.叫声严肃郑重</a:t>
            </a:r>
            <a:r>
              <a:rPr sz="1000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步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态傲慢</a:t>
            </a:r>
            <a:endParaRPr lang="SimHei" altLang="SimHei" sz="1000"/>
          </a:p>
          <a:p>
            <a:pPr marL="12700" algn="l" rtl="0" eaLnBrk="0">
              <a:lnSpc>
                <a:spcPct val="100000"/>
              </a:lnSpc>
              <a:spcBef>
                <a:spcPts val="700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3.对比</a:t>
            </a:r>
            <a:r>
              <a:rPr sz="10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狗</a:t>
            </a:r>
            <a:r>
              <a:rPr sz="10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严肃郑重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鸭  傲慢</a:t>
            </a:r>
            <a:endParaRPr lang="SimHei" altLang="SimHei" sz="1000"/>
          </a:p>
          <a:p>
            <a:pPr marL="12700" algn="l" rtl="0" eaLnBrk="0">
              <a:lnSpc>
                <a:spcPct val="89000"/>
              </a:lnSpc>
              <a:spcBef>
                <a:spcPts val="799"/>
              </a:spcBef>
              <a:tabLst>
                <a:tab pos="5208270"/>
              </a:tabLst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</a:t>
            </a:r>
            <a:r>
              <a:rPr sz="1000" u="sng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凡有生客进来，鹅必然厉声叫嚣；甚至篱笆外有人走路，它也要引吭大叫，不亚于狗的狂吠。</a:t>
            </a: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endParaRPr lang="SimHei" altLang="SimHei" sz="1000"/>
          </a:p>
          <a:p>
            <a:pPr marL="12700" algn="l" rtl="0" eaLnBrk="0">
              <a:lnSpc>
                <a:spcPct val="171000"/>
              </a:lnSpc>
              <a:spcBef>
                <a:spcPts val="20"/>
              </a:spcBef>
              <a:tabLst>
                <a:tab pos="1593850"/>
              </a:tabLst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(二)1.</a:t>
            </a:r>
            <a:r>
              <a:rPr sz="1000" u="sng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这四只鸽子全身长</a:t>
            </a:r>
            <a:r>
              <a:rPr sz="1000" u="sng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着灰色的羽毛，中间还夹杂着几簇雪白的羽毛。它们还长着金黄的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小嘴，红红的小脚，漂亮极了。它们那亮得像宝石似的小眼睛，总</a:t>
            </a:r>
            <a:r>
              <a:rPr sz="1000" u="sng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是警惕地看着四周，好像时刻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在提防谁来侵犯它们似的。</a:t>
            </a: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endParaRPr lang="SimHei" altLang="SimHei" sz="1000"/>
          </a:p>
        </p:txBody>
      </p:sp>
      <p:pic>
        <p:nvPicPr>
          <p:cNvPr id="196" name="picture 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736844" y="2813006"/>
            <a:ext cx="2038339" cy="1632026"/>
          </a:xfrm>
          <a:prstGeom prst="rect">
            <a:avLst/>
          </a:prstGeom>
        </p:spPr>
      </p:pic>
      <p:sp>
        <p:nvSpPr>
          <p:cNvPr id="198" name="textbox 198"/>
          <p:cNvSpPr/>
          <p:nvPr/>
        </p:nvSpPr>
        <p:spPr>
          <a:xfrm>
            <a:off x="3435354" y="2859780"/>
            <a:ext cx="1283335" cy="1582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27"/>
              </a:lnSpc>
            </a:pPr>
            <a:endParaRPr lang="Arial" altLang="Arial" sz="100"/>
          </a:p>
          <a:p>
            <a:pPr marL="31750" algn="l" rtl="0" eaLnBrk="0">
              <a:lnSpc>
                <a:spcPct val="99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带领大家前进的领头人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或单位</a:t>
            </a:r>
            <a:endParaRPr lang="KaiTi" altLang="KaiTi" sz="1000"/>
          </a:p>
          <a:p>
            <a:pPr marL="31750" algn="l" rtl="0" eaLnBrk="0">
              <a:lnSpc>
                <a:spcPts val="1228"/>
              </a:lnSpc>
              <a:spcBef>
                <a:spcPts val="287"/>
              </a:spcBef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一毛不拔非常吝啬的人</a:t>
            </a:r>
            <a:endParaRPr lang="KaiTi" altLang="KaiTi" sz="1000"/>
          </a:p>
          <a:p>
            <a:pPr marL="31750" algn="l" rtl="0" eaLnBrk="0">
              <a:lnSpc>
                <a:spcPct val="93000"/>
              </a:lnSpc>
              <a:spcBef>
                <a:spcPts val="428"/>
              </a:spcBef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老老实实、勤勤恳恳工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作的人</a:t>
            </a:r>
            <a:endParaRPr lang="KaiTi" altLang="KaiTi" sz="1000"/>
          </a:p>
          <a:p>
            <a:pPr marL="31750" algn="l" rtl="0" eaLnBrk="0">
              <a:lnSpc>
                <a:spcPct val="110000"/>
              </a:lnSpc>
              <a:spcBef>
                <a:spcPts val="416"/>
              </a:spcBef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在政治上善于变化和伪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装的人</a:t>
            </a:r>
            <a:endParaRPr lang="KaiTi" altLang="KaiTi" sz="1000"/>
          </a:p>
          <a:p>
            <a:pPr marL="31750" algn="l" rtl="0" eaLnBrk="0">
              <a:lnSpc>
                <a:spcPct val="91000"/>
              </a:lnSpc>
              <a:spcBef>
                <a:spcPts val="149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有才干的人才</a:t>
            </a:r>
            <a:endParaRPr lang="KaiTi" altLang="KaiTi" sz="1000"/>
          </a:p>
          <a:p>
            <a:pPr marL="12700" algn="l" rtl="0" eaLnBrk="0">
              <a:lnSpc>
                <a:spcPts val="14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随声附和的人</a:t>
            </a:r>
            <a:endParaRPr lang="KaiTi" altLang="KaiTi" sz="1000"/>
          </a:p>
        </p:txBody>
      </p:sp>
      <p:sp>
        <p:nvSpPr>
          <p:cNvPr id="200" name="textbox 200"/>
          <p:cNvSpPr/>
          <p:nvPr/>
        </p:nvSpPr>
        <p:spPr>
          <a:xfrm>
            <a:off x="1119474" y="1476679"/>
            <a:ext cx="827405" cy="1162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48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一、1.摒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屏</a:t>
            </a:r>
            <a:endParaRPr lang="SimHei" altLang="SimHei" sz="1000"/>
          </a:p>
          <a:p>
            <a:pPr marL="12700" algn="l" rtl="0" eaLnBrk="0">
              <a:lnSpc>
                <a:spcPts val="1899"/>
              </a:lnSpc>
            </a:pPr>
            <a:r>
              <a:rPr sz="10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2.诫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戒</a:t>
            </a:r>
            <a:endParaRPr lang="SimHei" altLang="SimHei" sz="1000"/>
          </a:p>
          <a:p>
            <a:pPr marL="12700" algn="l" rtl="0" eaLnBrk="0">
              <a:lnSpc>
                <a:spcPct val="100000"/>
              </a:lnSpc>
              <a:spcBef>
                <a:spcPts val="781"/>
              </a:spcBef>
            </a:pP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3.崛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掘</a:t>
            </a:r>
            <a:endParaRPr lang="SimHei" altLang="SimHei" sz="1000"/>
          </a:p>
          <a:p>
            <a:pPr marL="12700" algn="l" rtl="0" eaLnBrk="0">
              <a:lnSpc>
                <a:spcPct val="99000"/>
              </a:lnSpc>
              <a:spcBef>
                <a:spcPts val="795"/>
              </a:spcBef>
            </a:pP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4.拱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供</a:t>
            </a:r>
            <a:endParaRPr lang="SimSun" altLang="SimSun" sz="1000"/>
          </a:p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12700" algn="l" rtl="0" eaLnBrk="0">
              <a:lnSpc>
                <a:spcPct val="100000"/>
              </a:lnSpc>
              <a:spcBef>
                <a:spcPts val="4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二、搞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搞笑</a:t>
            </a:r>
            <a:endParaRPr lang="SimHei" altLang="SimHei" sz="1000"/>
          </a:p>
        </p:txBody>
      </p:sp>
      <p:sp>
        <p:nvSpPr>
          <p:cNvPr id="202" name="textbox 202"/>
          <p:cNvSpPr/>
          <p:nvPr/>
        </p:nvSpPr>
        <p:spPr>
          <a:xfrm>
            <a:off x="2787671" y="2852404"/>
            <a:ext cx="469900" cy="1579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8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千里马</a:t>
            </a:r>
            <a:endParaRPr lang="KaiTi" altLang="KaiTi" sz="1000"/>
          </a:p>
          <a:p>
            <a:pPr marL="12700" algn="l" rtl="0" eaLnBrk="0">
              <a:lnSpc>
                <a:spcPts val="1228"/>
              </a:lnSpc>
              <a:spcBef>
                <a:spcPts val="1027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老黄牛</a:t>
            </a:r>
            <a:endParaRPr lang="KaiTi" altLang="KaiTi" sz="1000"/>
          </a:p>
          <a:p>
            <a:pPr marL="12700" algn="l" rtl="0" eaLnBrk="0">
              <a:lnSpc>
                <a:spcPts val="1216"/>
              </a:lnSpc>
              <a:spcBef>
                <a:spcPts val="959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领头羊</a:t>
            </a:r>
            <a:endParaRPr lang="KaiTi" altLang="KaiTi" sz="1000"/>
          </a:p>
          <a:p>
            <a:pPr marL="12700" algn="l" rtl="0" eaLnBrk="0">
              <a:lnSpc>
                <a:spcPts val="1220"/>
              </a:lnSpc>
              <a:spcBef>
                <a:spcPts val="1137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应声虫</a:t>
            </a:r>
            <a:endParaRPr lang="KaiTi" altLang="KaiTi" sz="1000"/>
          </a:p>
          <a:p>
            <a:pPr algn="r" rtl="0" eaLnBrk="0">
              <a:lnSpc>
                <a:spcPts val="1094"/>
              </a:lnSpc>
              <a:spcBef>
                <a:spcPts val="1125"/>
              </a:spcBef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变色龙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个</a:t>
            </a:r>
            <a:endParaRPr lang="KaiTi" altLang="KaiTi" sz="900"/>
          </a:p>
          <a:p>
            <a:pPr algn="l" rtl="0" eaLnBrk="0">
              <a:lnSpc>
                <a:spcPct val="114000"/>
              </a:lnSpc>
            </a:pPr>
            <a:endParaRPr lang="Arial" altLang="Arial" sz="600"/>
          </a:p>
          <a:p>
            <a:pPr marL="12700" algn="l" rtl="0" eaLnBrk="0">
              <a:lnSpc>
                <a:spcPct val="100000"/>
              </a:lnSpc>
              <a:spcBef>
                <a:spcPts val="5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铁公鸡</a:t>
            </a:r>
            <a:endParaRPr lang="SimSun" altLang="SimSun" sz="1000"/>
          </a:p>
        </p:txBody>
      </p:sp>
      <p:sp>
        <p:nvSpPr>
          <p:cNvPr id="204" name="textbox 204"/>
          <p:cNvSpPr/>
          <p:nvPr/>
        </p:nvSpPr>
        <p:spPr>
          <a:xfrm>
            <a:off x="1117567" y="669638"/>
            <a:ext cx="3590925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7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2024年人教版小学语文四年级下册单元同步练习</a:t>
            </a:r>
            <a:endParaRPr lang="KaiTi" altLang="KaiTi" sz="1300"/>
          </a:p>
        </p:txBody>
      </p:sp>
      <p:sp>
        <p:nvSpPr>
          <p:cNvPr id="206" name="textbox 206"/>
          <p:cNvSpPr/>
          <p:nvPr/>
        </p:nvSpPr>
        <p:spPr>
          <a:xfrm>
            <a:off x="3373701" y="940275"/>
            <a:ext cx="1143635" cy="460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87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3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3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300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endParaRPr lang="SimSun" altLang="SimSun" sz="13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12700" algn="l" rtl="0" eaLnBrk="0">
              <a:lnSpc>
                <a:spcPct val="100000"/>
              </a:lnSpc>
              <a:spcBef>
                <a:spcPts val="2"/>
              </a:spcBef>
            </a:pP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第四单元训练</a:t>
            </a:r>
            <a:endParaRPr lang="SimHei" altLang="SimHei" sz="1000"/>
          </a:p>
        </p:txBody>
      </p:sp>
      <p:sp>
        <p:nvSpPr>
          <p:cNvPr id="208" name="textbox 208"/>
          <p:cNvSpPr/>
          <p:nvPr/>
        </p:nvSpPr>
        <p:spPr>
          <a:xfrm>
            <a:off x="2046604" y="2460500"/>
            <a:ext cx="2582545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4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帜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旗帜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扰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干扰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待</a:t>
            </a:r>
            <a:r>
              <a:rPr sz="1000" kern="0" spc="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等待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啤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啤酒</a:t>
            </a:r>
            <a:endParaRPr lang="SimHei" altLang="SimHei" sz="1000"/>
          </a:p>
        </p:txBody>
      </p:sp>
      <p:pic>
        <p:nvPicPr>
          <p:cNvPr id="210" name="picture 2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23915" y="901666"/>
            <a:ext cx="5308667" cy="12725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3454412" y="9747022"/>
            <a:ext cx="492125" cy="198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  <a:tabLst>
                <a:tab pos="240665"/>
              </a:tabLst>
            </a:pPr>
            <a:r>
              <a:rPr sz="1300" u="sng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16-</a:t>
            </a:r>
            <a:endParaRPr lang="SimSun" altLang="SimSun" sz="13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285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https://d.book118.com/198056007003006040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SimSun</vt:lpstr>
      <vt:lpstr>KaiTi</vt:lpstr>
      <vt:lpstr>Microsoft YaHei</vt:lpstr>
      <vt:lpstr>Times New Roman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2024-09-18T02:31:10.887</cp:lastPrinted>
  <dcterms:created xsi:type="dcterms:W3CDTF">2024-09-17T18:31:10Z</dcterms:created>
  <dcterms:modified xsi:type="dcterms:W3CDTF">2024-09-17T18:31:12Z</dcterms:modified>
</cp:coreProperties>
</file>