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79" r:id="rId10"/>
  </p:sldIdLst>
  <p:sldSz cx="12192000" cy="6858000"/>
  <p:notesSz cx="6858000" cy="9144000"/>
  <p:custDataLst>
    <p:tags r:id="rId11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tags" Target="tags/tag1.xml" /><Relationship Id="rId12" Type="http://schemas.openxmlformats.org/officeDocument/2006/relationships/presProps" Target="presProps.xml" /><Relationship Id="rId13" Type="http://schemas.openxmlformats.org/officeDocument/2006/relationships/viewProps" Target="viewProps.xml" /><Relationship Id="rId14" Type="http://schemas.openxmlformats.org/officeDocument/2006/relationships/theme" Target="theme/theme1.xml" /><Relationship Id="rId15" Type="http://schemas.openxmlformats.org/officeDocument/2006/relationships/tableStyles" Target="tableStyles.xml" /><Relationship Id="rId2" Type="http://schemas.openxmlformats.org/officeDocument/2006/relationships/slideMaster" Target="slideMasters/slideMaster2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58B531E-7127-4154-9C72-5D8DA985B97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1F68C7A-3DB2-473E-81E6-B1079276AA1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8094F72-B91E-46B4-8270-A1A92CB55CF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F26BE4D6-8FCC-4539-AE4B-AAF97F5E239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B1B34827-B376-4667-8F8A-933376B2F07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9892C992-11DB-4713-866C-9C1637BE19D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2D4BBFE2-6322-41C1-BD87-F4FA59D2F45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0AE25E5D-8176-4C5C-97C3-66D27A9A17E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42AF2854-1766-4D33-82A5-6FF7B69E1CA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5E8557D-EB4C-4A83-A47A-2E1DAEB5095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B53B671-00D7-4AB0-9611-D9CFCEEA033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5.jpeg" /><Relationship Id="rId4" Type="http://schemas.openxmlformats.org/officeDocument/2006/relationships/image" Target="../media/image6.jpeg" /><Relationship Id="rId5" Type="http://schemas.openxmlformats.org/officeDocument/2006/relationships/image" Target="../media/image2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8.jpeg" /><Relationship Id="rId4" Type="http://schemas.openxmlformats.org/officeDocument/2006/relationships/image" Target="../media/image9.jpeg" /><Relationship Id="rId5" Type="http://schemas.openxmlformats.org/officeDocument/2006/relationships/image" Target="../media/image2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0.jpeg" /><Relationship Id="rId3" Type="http://schemas.openxmlformats.org/officeDocument/2006/relationships/image" Target="../media/image2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198062131016006042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902208" y="1231392"/>
            <a:ext cx="4887796" cy="3079623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完善医院疼痛科技术改善慢性疼痛治疗效果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902208" y="4706112"/>
            <a:ext cx="6930733" cy="50101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025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汇报人：小无名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02208" y="5193792"/>
            <a:ext cx="6930733" cy="50101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025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17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0" y="0"/>
            <a:ext cx="3940476" cy="6858000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-2490705" y="-2630165"/>
            <a:ext cx="5510422" cy="5510422"/>
          </a:xfrm>
          <a:prstGeom prst="ellipse">
            <a:avLst/>
          </a:prstGeom>
          <a:solidFill>
            <a:schemeClr val="accent3">
              <a:lumMod val="20000"/>
              <a:lumOff val="80000"/>
              <a:alpha val="5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-1370201" y="-1527676"/>
            <a:ext cx="3269415" cy="3269415"/>
          </a:xfrm>
          <a:prstGeom prst="ellipse">
            <a:avLst/>
          </a:prstGeom>
          <a:solidFill>
            <a:schemeClr val="accent1">
              <a:alpha val="67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805301" y="734568"/>
            <a:ext cx="6559296" cy="5388864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慢性疼痛治疗现状分析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疼痛科技术创新与应用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临床效果评估与对比分析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医生培训与团队建设方案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政策建议与未来展望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8719147" y="5955792"/>
            <a:ext cx="4413504" cy="1328928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12000"/>
              </a:lnSpc>
              <a:spcBef>
                <a:spcPts val="450"/>
              </a:spcBef>
            </a:pPr>
            <a:r>
              <a:rPr lang="en-US" sz="5775" b="1">
                <a:solidFill>
                  <a:schemeClr val="accent3">
                    <a:lumMod val="40000"/>
                    <a:lumOff val="60000"/>
                    <a:alpha val="34000"/>
                  </a:schemeClr>
                </a:solidFill>
                <a:latin typeface="Microsoft Yahei"/>
                <a:ea typeface="Microsoft Yahei"/>
                <a:cs typeface="Microsoft Yahei"/>
              </a:rPr>
              <a:t>contents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-271406" y="3561558"/>
            <a:ext cx="3626990" cy="32918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5000"/>
              </a:lnSpc>
            </a:pPr>
            <a:r>
              <a:rPr lang="en-US" sz="76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</a:t>
            </a:r>
          </a:p>
          <a:p>
            <a:pPr algn="ctr">
              <a:lnSpc>
                <a:spcPct val="125000"/>
              </a:lnSpc>
            </a:pPr>
            <a:r>
              <a:rPr lang="en-US" sz="76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录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534669" y="3368650"/>
            <a:ext cx="9122662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38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3106008" y="548979"/>
            <a:ext cx="5979984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7650" b="1">
                <a:solidFill>
                  <a:schemeClr val="l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5392760" y="2020147"/>
            <a:ext cx="1612643" cy="4095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1500" b="1">
                <a:solidFill>
                  <a:schemeClr val="accent1">
                    <a:lumMod val="75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CATALOGUE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慢性疼痛是一种常见且严重的健康问题，影响全球数百万人的生活质量。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普遍性和严重性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rcRect l="13708" r="13708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对生活质量的影响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rcRect l="25000" r="25000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经济负担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rcRect t="4833" b="4833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慢性疼痛可能导致患者日常活动受限，影响睡眠、情绪和心理健康，降低生活质量。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慢性疼痛不仅对患者个人造成负担，也对社会和经济产生重大影响，包括医疗费用、生产力损失等。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慢性疼痛现状及影响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 rot="-3859086" flipV="1">
            <a:off x="1527125" y="1469413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1326935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通过引入先进的疼痛科技术，可以更准确地诊断和治疗慢性疼痛，从而提高治疗效果。</a:t>
            </a:r>
          </a:p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/>
          <a:srcRect l="12500" r="12500"/>
          <a:stretch>
            <a:fillRect/>
          </a:stretch>
        </p:blipFill>
        <p:spPr>
          <a:xfrm>
            <a:off x="1602827" y="1536628"/>
            <a:ext cx="1898907" cy="1898907"/>
          </a:xfrm>
          <a:prstGeom prst="ellipse">
            <a:avLst/>
          </a:prstGeom>
        </p:spPr>
      </p:pic>
      <p:sp>
        <p:nvSpPr>
          <p:cNvPr id="5" name="AutoShape 5"/>
          <p:cNvSpPr/>
          <p:nvPr/>
        </p:nvSpPr>
        <p:spPr>
          <a:xfrm rot="-3859086" flipV="1">
            <a:off x="5041284" y="1457221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3"/>
          <a:srcRect l="18000" r="18000"/>
          <a:stretch>
            <a:fillRect/>
          </a:stretch>
        </p:blipFill>
        <p:spPr>
          <a:xfrm>
            <a:off x="5168348" y="1536628"/>
            <a:ext cx="1898907" cy="1898907"/>
          </a:xfrm>
          <a:prstGeom prst="ellipse">
            <a:avLst/>
          </a:prstGeom>
        </p:spPr>
      </p:pic>
      <p:sp>
        <p:nvSpPr>
          <p:cNvPr id="7" name="AutoShape 7"/>
          <p:cNvSpPr/>
          <p:nvPr/>
        </p:nvSpPr>
        <p:spPr>
          <a:xfrm rot="-3859086" flipV="1">
            <a:off x="8711366" y="1419290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8" name="Picture 8"/>
          <p:cNvPicPr>
            <a:picLocks noChangeAspect="1"/>
          </p:cNvPicPr>
          <p:nvPr/>
        </p:nvPicPr>
        <p:blipFill>
          <a:blip r:embed="rId4"/>
          <a:srcRect l="25292" r="25292"/>
          <a:stretch>
            <a:fillRect/>
          </a:stretch>
        </p:blipFill>
        <p:spPr>
          <a:xfrm>
            <a:off x="8871767" y="1536628"/>
            <a:ext cx="1898907" cy="1898907"/>
          </a:xfrm>
          <a:prstGeom prst="ellipse">
            <a:avLst/>
          </a:prstGeom>
        </p:spPr>
      </p:pic>
      <p:sp>
        <p:nvSpPr>
          <p:cNvPr id="9" name="TextBox 9"/>
          <p:cNvSpPr txBox="1"/>
          <p:nvPr/>
        </p:nvSpPr>
        <p:spPr>
          <a:xfrm>
            <a:off x="1066381" y="3766355"/>
            <a:ext cx="2971800" cy="48577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提高治疗效果</a:t>
            </a:r>
          </a:p>
        </p:txBody>
      </p:sp>
      <p:grpSp>
        <p:nvGrpSpPr>
          <p:cNvPr id="10" name="Group 10"/>
          <p:cNvGrpSpPr/>
          <p:nvPr/>
        </p:nvGrpSpPr>
        <p:grpSpPr>
          <a:xfrm>
            <a:off x="1226739" y="4350852"/>
            <a:ext cx="2651083" cy="97536"/>
            <a:chOff x="1226739" y="4350852"/>
            <a:chExt cx="2651083" cy="97536"/>
          </a:xfrm>
        </p:grpSpPr>
        <p:cxnSp>
          <p:nvCxnSpPr>
            <p:cNvPr id="11" name="Connector 11"/>
            <p:cNvCxnSpPr/>
            <p:nvPr/>
          </p:nvCxnSpPr>
          <p:spPr>
            <a:xfrm flipV="1">
              <a:off x="1287927" y="4399620"/>
              <a:ext cx="2492359" cy="4740"/>
            </a:xfrm>
            <a:prstGeom prst="line">
              <a:avLst/>
            </a:prstGeom>
            <a:ln w="9525">
              <a:solidFill>
                <a:schemeClr val="accent1"/>
              </a:solidFill>
              <a:prstDash val="solid"/>
              <a:headEnd type="none"/>
              <a:tailEnd type="none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cxnSp>
        <p:sp>
          <p:nvSpPr>
            <p:cNvPr id="12" name="AutoShape 12"/>
            <p:cNvSpPr/>
            <p:nvPr/>
          </p:nvSpPr>
          <p:spPr>
            <a:xfrm>
              <a:off x="1226739" y="4350852"/>
              <a:ext cx="97536" cy="9753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3780286" y="4350852"/>
              <a:ext cx="97536" cy="9753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4" name="TextBox 14"/>
          <p:cNvSpPr txBox="1"/>
          <p:nvPr/>
        </p:nvSpPr>
        <p:spPr>
          <a:xfrm>
            <a:off x="4892456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疼痛科技术可以根据患者的具体情况制定个性化的治疗方案，提高治疗的针对性和有效性。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641426" y="3746205"/>
            <a:ext cx="2952750" cy="48577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个性化治疗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792260" y="4350852"/>
            <a:ext cx="2651083" cy="97536"/>
            <a:chOff x="4792260" y="4350852"/>
            <a:chExt cx="2651083" cy="97536"/>
          </a:xfrm>
        </p:grpSpPr>
        <p:cxnSp>
          <p:nvCxnSpPr>
            <p:cNvPr id="17" name="Connector 17"/>
            <p:cNvCxnSpPr/>
            <p:nvPr/>
          </p:nvCxnSpPr>
          <p:spPr>
            <a:xfrm flipV="1">
              <a:off x="4853447" y="4399620"/>
              <a:ext cx="2492359" cy="4740"/>
            </a:xfrm>
            <a:prstGeom prst="line">
              <a:avLst/>
            </a:prstGeom>
            <a:ln w="9525">
              <a:solidFill>
                <a:schemeClr val="accent2"/>
              </a:solidFill>
              <a:prstDash val="solid"/>
              <a:headEnd type="none"/>
              <a:tailEnd type="none"/>
            </a:ln>
          </p:spPr>
          <p:style>
            <a:lnRef idx="0">
              <a:schemeClr val="accent2"/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</p:cxnSp>
        <p:sp>
          <p:nvSpPr>
            <p:cNvPr id="18" name="AutoShape 18"/>
            <p:cNvSpPr/>
            <p:nvPr/>
          </p:nvSpPr>
          <p:spPr>
            <a:xfrm>
              <a:off x="4792260" y="4350852"/>
              <a:ext cx="97536" cy="97536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345807" y="4350852"/>
              <a:ext cx="97536" cy="97536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20" name="TextBox 20"/>
          <p:cNvSpPr txBox="1"/>
          <p:nvPr/>
        </p:nvSpPr>
        <p:spPr>
          <a:xfrm>
            <a:off x="8595875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通过更精确的治疗，可以减少传统治疗方法可能带来的并发症和风险。</a:t>
            </a:r>
          </a:p>
        </p:txBody>
      </p:sp>
      <p:sp>
        <p:nvSpPr>
          <p:cNvPr id="21" name="TextBox 21"/>
          <p:cNvSpPr txBox="1"/>
          <p:nvPr/>
        </p:nvSpPr>
        <p:spPr>
          <a:xfrm>
            <a:off x="8311508" y="3746205"/>
            <a:ext cx="3019425" cy="48577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减少并发症</a:t>
            </a:r>
          </a:p>
        </p:txBody>
      </p:sp>
      <p:grpSp>
        <p:nvGrpSpPr>
          <p:cNvPr id="22" name="Group 22"/>
          <p:cNvGrpSpPr/>
          <p:nvPr/>
        </p:nvGrpSpPr>
        <p:grpSpPr>
          <a:xfrm>
            <a:off x="8495679" y="4350852"/>
            <a:ext cx="2651083" cy="97536"/>
            <a:chOff x="8495679" y="4350852"/>
            <a:chExt cx="2651083" cy="97536"/>
          </a:xfrm>
        </p:grpSpPr>
        <p:cxnSp>
          <p:nvCxnSpPr>
            <p:cNvPr id="23" name="Connector 23"/>
            <p:cNvCxnSpPr/>
            <p:nvPr/>
          </p:nvCxnSpPr>
          <p:spPr>
            <a:xfrm flipV="1">
              <a:off x="8556866" y="4399620"/>
              <a:ext cx="2492359" cy="4740"/>
            </a:xfrm>
            <a:prstGeom prst="line">
              <a:avLst/>
            </a:prstGeom>
            <a:ln w="9525">
              <a:solidFill>
                <a:schemeClr val="accent1"/>
              </a:solidFill>
              <a:prstDash val="solid"/>
              <a:headEnd type="none"/>
              <a:tailEnd type="none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cxnSp>
        <p:sp>
          <p:nvSpPr>
            <p:cNvPr id="24" name="AutoShape 24"/>
            <p:cNvSpPr/>
            <p:nvPr/>
          </p:nvSpPr>
          <p:spPr>
            <a:xfrm>
              <a:off x="8495679" y="4350852"/>
              <a:ext cx="97536" cy="9753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11049226" y="4350852"/>
              <a:ext cx="97536" cy="9753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疼痛科技术改善慢性疼痛治疗意义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 amt="70000"/>
          </a:blip>
          <a:srcRect l="25317" r="25317"/>
          <a:stretch>
            <a:fillRect/>
          </a:stretch>
        </p:blipFill>
        <p:spPr>
          <a:xfrm>
            <a:off x="939482" y="1415327"/>
            <a:ext cx="4843296" cy="4843295"/>
          </a:xfrm>
          <a:prstGeom prst="round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6261748" y="2005888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本次汇报旨在向相关人员介绍慢性疼痛的现状和影响，阐述疼痛科技术改善慢性疼痛治疗的意义和价值，并探讨未来可能的发展方向。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261748" y="1352723"/>
            <a:ext cx="4638675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汇报目的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261748" y="4499375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本次汇报将首先介绍慢性疼痛的定义、分类和流行病学情况；其次，将详细介绍疼痛科技术的发展历程、现状和未来趋势；最后，将探讨如何将疼痛科技术应用于慢性疼痛的治疗中，并分析其可能带来的挑战和机遇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261748" y="3870593"/>
            <a:ext cx="5124450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内容概述</a:t>
            </a:r>
          </a:p>
        </p:txBody>
      </p:sp>
      <p:grpSp>
        <p:nvGrpSpPr>
          <p:cNvPr id="7" name="Group 7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8" name="AutoShape 8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TextBox 28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汇报目的和内容概述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534669" y="3368650"/>
            <a:ext cx="9122662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38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慢性疼痛治疗现状分析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3106008" y="548979"/>
            <a:ext cx="5979984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7650" b="1">
                <a:solidFill>
                  <a:schemeClr val="l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5392760" y="2020147"/>
            <a:ext cx="1612643" cy="4095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1500" b="1">
                <a:solidFill>
                  <a:schemeClr val="accent1">
                    <a:lumMod val="75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CATALOGUE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https://d.book118.com/198062131016006042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F4F7FF"/>
      </a:lt1>
      <a:dk2>
        <a:srgbClr val="0A0237"/>
      </a:dk2>
      <a:lt2>
        <a:srgbClr val="FFFFFF"/>
      </a:lt2>
      <a:accent1>
        <a:srgbClr val="0084FF"/>
      </a:accent1>
      <a:accent2>
        <a:srgbClr val="5196FF"/>
      </a:accent2>
      <a:accent3>
        <a:srgbClr val="4454DF"/>
      </a:accent3>
      <a:accent4>
        <a:srgbClr val="7FA9F1"/>
      </a:accent4>
      <a:accent5>
        <a:srgbClr val="ABDDFF"/>
      </a:accent5>
      <a:accent6>
        <a:srgbClr val="A2E5B9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41</Paragraphs>
  <Slides>8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8</vt:i4>
      </vt:variant>
    </vt:vector>
  </HeadingPairs>
  <TitlesOfParts>
    <vt:vector baseType="lpstr" size="12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2024-09-21T02:18:15.795</cp:lastPrinted>
  <dcterms:created xsi:type="dcterms:W3CDTF">2024-09-20T18:18:15Z</dcterms:created>
  <dcterms:modified xsi:type="dcterms:W3CDTF">2024-09-20T18:18:17Z</dcterms:modified>
</cp:coreProperties>
</file>