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335.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E47A46-8EE4-43CA-B8FF-30438865DF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6EBB20-314B-41F4-B6EC-C78BFE7B9A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B824F9-4454-45DC-B1E5-32D4A43FFD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39287B-4AC5-4786-BD47-7C960F4313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AB8F2B-5459-43A3-B2A8-4E9A3D45B7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27D4D9-848C-428A-B8C9-3205549735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D20314-1AF8-44D9-A859-C6A76B226D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5192D3-96D6-4CEB-A3E8-4B9ECACA8F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E6531E-429A-4C06-AAD9-FC1DFDEFEA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4EB2CE-C22D-414A-9459-B668BF7538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2CBAA1-3312-4D66-8A2F-5B7CB0445C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tags" Target="../tags/tag274.xml" /><Relationship Id="rId25" Type="http://schemas.openxmlformats.org/officeDocument/2006/relationships/tags" Target="../tags/tag275.xml" /><Relationship Id="rId26" Type="http://schemas.openxmlformats.org/officeDocument/2006/relationships/tags" Target="../tags/tag276.xml" /><Relationship Id="rId27" Type="http://schemas.openxmlformats.org/officeDocument/2006/relationships/tags" Target="../tags/tag277.xml" /><Relationship Id="rId28" Type="http://schemas.openxmlformats.org/officeDocument/2006/relationships/tags" Target="../tags/tag278.xml" /><Relationship Id="rId29" Type="http://schemas.openxmlformats.org/officeDocument/2006/relationships/tags" Target="../tags/tag279.xml" /><Relationship Id="rId3" Type="http://schemas.openxmlformats.org/officeDocument/2006/relationships/notesSlide" Target="../notesSlides/notesSlide2.xml" /><Relationship Id="rId30" Type="http://schemas.openxmlformats.org/officeDocument/2006/relationships/tags" Target="../tags/tag280.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image" Target="../media/image3.png" /><Relationship Id="rId7" Type="http://schemas.openxmlformats.org/officeDocument/2006/relationships/tags" Target="../tags/tag28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88.xml" /><Relationship Id="rId11" Type="http://schemas.openxmlformats.org/officeDocument/2006/relationships/tags" Target="../tags/tag289.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84.xml" /><Relationship Id="rId5" Type="http://schemas.openxmlformats.org/officeDocument/2006/relationships/tags" Target="../tags/tag285.xml" /><Relationship Id="rId6" Type="http://schemas.openxmlformats.org/officeDocument/2006/relationships/tags" Target="../tags/tag286.xml" /><Relationship Id="rId7" Type="http://schemas.openxmlformats.org/officeDocument/2006/relationships/tags" Target="../tags/tag287.xml" /><Relationship Id="rId8" Type="http://schemas.openxmlformats.org/officeDocument/2006/relationships/image" Target="../media/image4.png" /><Relationship Id="rId9" Type="http://schemas.openxmlformats.org/officeDocument/2006/relationships/image" Target="../media/image5.sv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image" Target="../media/image3.png" /><Relationship Id="rId7" Type="http://schemas.openxmlformats.org/officeDocument/2006/relationships/tags" Target="../tags/tag29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7.xml" /><Relationship Id="rId11" Type="http://schemas.openxmlformats.org/officeDocument/2006/relationships/tags" Target="../tags/tag298.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93.xml" /><Relationship Id="rId5" Type="http://schemas.openxmlformats.org/officeDocument/2006/relationships/tags" Target="../tags/tag294.xml" /><Relationship Id="rId6" Type="http://schemas.openxmlformats.org/officeDocument/2006/relationships/tags" Target="../tags/tag295.xml" /><Relationship Id="rId7" Type="http://schemas.openxmlformats.org/officeDocument/2006/relationships/tags" Target="../tags/tag296.xml" /><Relationship Id="rId8" Type="http://schemas.openxmlformats.org/officeDocument/2006/relationships/image" Target="../media/image4.png" /><Relationship Id="rId9" Type="http://schemas.openxmlformats.org/officeDocument/2006/relationships/image" Target="../media/image5.sv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image" Target="../media/image3.png" /><Relationship Id="rId7" Type="http://schemas.openxmlformats.org/officeDocument/2006/relationships/tags" Target="../tags/tag30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6.xml" /><Relationship Id="rId11" Type="http://schemas.openxmlformats.org/officeDocument/2006/relationships/tags" Target="../tags/tag307.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302.xml" /><Relationship Id="rId5" Type="http://schemas.openxmlformats.org/officeDocument/2006/relationships/tags" Target="../tags/tag303.xml" /><Relationship Id="rId6" Type="http://schemas.openxmlformats.org/officeDocument/2006/relationships/tags" Target="../tags/tag304.xml" /><Relationship Id="rId7" Type="http://schemas.openxmlformats.org/officeDocument/2006/relationships/tags" Target="../tags/tag305.xml" /><Relationship Id="rId8" Type="http://schemas.openxmlformats.org/officeDocument/2006/relationships/image" Target="../media/image4.png" /><Relationship Id="rId9" Type="http://schemas.openxmlformats.org/officeDocument/2006/relationships/image" Target="../media/image5.sv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308.xml" /><Relationship Id="rId5" Type="http://schemas.openxmlformats.org/officeDocument/2006/relationships/tags" Target="../tags/tag309.xml" /><Relationship Id="rId6" Type="http://schemas.openxmlformats.org/officeDocument/2006/relationships/image" Target="../media/image3.png" /><Relationship Id="rId7" Type="http://schemas.openxmlformats.org/officeDocument/2006/relationships/tags" Target="../tags/tag31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311.xml" /><Relationship Id="rId5" Type="http://schemas.openxmlformats.org/officeDocument/2006/relationships/tags" Target="../tags/tag312.xml" /><Relationship Id="rId6" Type="http://schemas.openxmlformats.org/officeDocument/2006/relationships/image" Target="../media/image3.png" /><Relationship Id="rId7" Type="http://schemas.openxmlformats.org/officeDocument/2006/relationships/tags" Target="../tags/tag3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314.xml" /><Relationship Id="rId5" Type="http://schemas.openxmlformats.org/officeDocument/2006/relationships/tags" Target="../tags/tag315.xml" /><Relationship Id="rId6" Type="http://schemas.openxmlformats.org/officeDocument/2006/relationships/image" Target="../media/image3.png" /><Relationship Id="rId7" Type="http://schemas.openxmlformats.org/officeDocument/2006/relationships/tags" Target="../tags/tag3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317.xml" /><Relationship Id="rId5" Type="http://schemas.openxmlformats.org/officeDocument/2006/relationships/tags" Target="../tags/tag318.xml" /><Relationship Id="rId6" Type="http://schemas.openxmlformats.org/officeDocument/2006/relationships/image" Target="../media/image3.png" /><Relationship Id="rId7" Type="http://schemas.openxmlformats.org/officeDocument/2006/relationships/tags" Target="../tags/tag3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image" Target="../media/image3.png" /><Relationship Id="rId7" Type="http://schemas.openxmlformats.org/officeDocument/2006/relationships/tags" Target="../tags/tag32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image" Target="../media/image3.png" /><Relationship Id="rId7" Type="http://schemas.openxmlformats.org/officeDocument/2006/relationships/tags" Target="../tags/tag32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26.xml" /><Relationship Id="rId5" Type="http://schemas.openxmlformats.org/officeDocument/2006/relationships/tags" Target="../tags/tag327.xml" /><Relationship Id="rId6" Type="http://schemas.openxmlformats.org/officeDocument/2006/relationships/image" Target="../media/image3.png" /><Relationship Id="rId7" Type="http://schemas.openxmlformats.org/officeDocument/2006/relationships/tags" Target="../tags/tag32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33.xml" /><Relationship Id="rId11" Type="http://schemas.openxmlformats.org/officeDocument/2006/relationships/tags" Target="../tags/tag334.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29.xml" /><Relationship Id="rId5" Type="http://schemas.openxmlformats.org/officeDocument/2006/relationships/tags" Target="../tags/tag330.xml" /><Relationship Id="rId6" Type="http://schemas.openxmlformats.org/officeDocument/2006/relationships/tags" Target="../tags/tag331.xml" /><Relationship Id="rId7" Type="http://schemas.openxmlformats.org/officeDocument/2006/relationships/tags" Target="../tags/tag332.xml" /><Relationship Id="rId8" Type="http://schemas.openxmlformats.org/officeDocument/2006/relationships/image" Target="../media/image4.png" /><Relationship Id="rId9" Type="http://schemas.openxmlformats.org/officeDocument/2006/relationships/image" Target="../media/image5.sv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06400602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汉语二语学习者学术汉语写作能力研究</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181800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一、学术汉语写作能力的重要性</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三、解决方案</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3"/>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1" name="椭圆 60"/>
          <p:cNvSpPr/>
          <p:nvPr>
            <p:custDataLst>
              <p:tags r:id="rId14"/>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2" name="椭圆 61"/>
          <p:cNvSpPr/>
          <p:nvPr>
            <p:custDataLst>
              <p:tags r:id="rId15"/>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6"/>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7"/>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8"/>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9"/>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20"/>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二、存在的问题</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1"/>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22"/>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23"/>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4"/>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四、结论</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5"/>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6"/>
            </p:custDataLst>
          </p:nvPr>
        </p:nvSpPr>
        <p:spPr>
          <a:xfrm>
            <a:off x="1410970"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27"/>
            </p:custDataLst>
          </p:nvPr>
        </p:nvSpPr>
        <p:spPr>
          <a:xfrm>
            <a:off x="1409700" y="507809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8"/>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9"/>
            </p:custDataLst>
          </p:nvPr>
        </p:nvSpPr>
        <p:spPr>
          <a:xfrm>
            <a:off x="6603365" y="341820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随着中国在全球影响力的不断提升，汉语学习在全球范围内逐渐普及。然而，对于许多汉语二语学习者来说，理解和运用复杂的学术汉语写作仍然是一项巨大的挑战。本次演示将探讨汉语二语学习者学术汉语写作能力的重要性，分析当前存在的问题，并提出一些解决方案。</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一、学术汉语写作能力的重要性</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一、学术汉语写作能力的重要性</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学术汉语写作能力是汉语二语学习者掌握汉语的重要标志之一。在学术领域，写作能力的重要性更加突出。无论是科研论文的撰写，还是学术报告的准备，都需要学习者具备扎实的学术汉语写作能力。此外，随着中国在全球范围内的影响力不断提升，具有高级学术汉语写作能力的人才在就业市场上的竞争力也日益增强。</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二、存在的问题</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二、存在的问题</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然而，在现实中，汉语二语学习者的学术汉语写作能力存在诸多问题。首先，语法和词汇量是最大的障碍。由于语法和词汇量的限制，学习者往往难以准确地表达自己的思想。其次，学术汉语写作需要具有严谨的逻辑结构和规范的语言表达方式，这对于二语学习者来说是一个巨大的挑战。最后，缺乏对学术汉语写作规范的了解和学习者母语与汉语之间的语际差异也是阻碍提高学术汉语写作能力的重要因素。</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三、解决方案</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三、解决方案</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为了提高汉语二语学习者的学术汉语写作能力，我们可以采取以下措施：</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1、增加词汇量和语法训练：通过大量的阅读和写作练习，提高学习者的词汇量和语法能力。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三、解决方案</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2、强化写作技巧训练：通过专门的写作课程，教授学习者如何构建学术论文的框架，如何规范使用学术语言等技巧。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三、解决方案</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3、增加对学术汉语写作规范的了解：通过比较学习者母语与汉语之间的语际差异，让学习者更好地了解和适应学术汉语写作的规范。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三、解决方案</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4、个性化教学：针对不同学习者的语言背景、学习方式和兴趣爱好进行个性化教学，以提高学习效果。例如，对于视觉型学习者，可以通过图表、图像等视觉辅助工具帮助他们更好地理解和记忆词汇和语法规则；对于听觉型学习者，可以通过口头讲解、听力练习等方式提高他们的语言感知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三、解决方案</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5、激发学习者的写作兴趣：通过有趣的写作任务和丰富的写作素材，激发学习者的写作兴趣和创造力。例如，可以让学习者写一篇关于他们最喜欢的中国电影或书籍的评论文章，或者让他们设计一份关于中国文化的调查问卷并进行分析。</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三、解决方案</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6、建立写作共同体：鼓励学习者与母语为汉语的同学或老师建立写作共同体，通过互相批改作文、讨论写作技巧等方式互相学习、共同进步。</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三、解决方案</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7、充分利用现代技术：利用现代技术手段，如在线学习平台、人工智能辅助教学等，为学习者提供更加便捷、高效的学习资源和学习方式。例如，可以通过人工智能辅助教学系统为学习者提供个性化的学习方案和练习题，帮助他们更好地掌握学术汉语写作的技巧和方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四、结论</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https://d.book118.com/198064006024006032</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80.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7.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39</Paragraphs>
  <Slides>17</Slides>
  <Notes>16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内容摘要</vt:lpstr>
      <vt:lpstr>PowerPoint Presentation</vt:lpstr>
      <vt:lpstr>一、学术汉语写作能力的重要性</vt:lpstr>
      <vt:lpstr>PowerPoint Presentation</vt:lpstr>
      <vt:lpstr>二、存在的问题</vt:lpstr>
      <vt:lpstr>PowerPoint Presentation</vt:lpstr>
      <vt:lpstr>三、解决方案</vt:lpstr>
      <vt:lpstr>三、解决方案</vt:lpstr>
      <vt:lpstr>三、解决方案</vt:lpstr>
      <vt:lpstr>三、解决方案</vt:lpstr>
      <vt:lpstr>三、解决方案</vt:lpstr>
      <vt:lpstr>三、解决方案</vt:lpstr>
      <vt:lpstr>三、解决方案</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2024-09-09T11:36:39.361</cp:lastPrinted>
  <dcterms:created xsi:type="dcterms:W3CDTF">2024-09-09T03:36:39Z</dcterms:created>
  <dcterms:modified xsi:type="dcterms:W3CDTF">2024-09-09T03:36:46Z</dcterms:modified>
</cp:coreProperties>
</file>