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9144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58B5F4-9C56-4F0C-8222-2714D359E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BEB9FE-89CC-47F1-A1D7-C08DB6A1C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1D253E-6F50-481B-ACBD-3AD18735C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0B1C9B-E232-46AD-BB67-5F8688498C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6B808C-A519-4145-B16B-5C2F328274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037C05-42DE-420A-B93E-75D4396FC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490AB9-8845-4D94-96E9-2D0F1BD31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A94B2E-18E6-4FD5-A765-A80B651F6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556AD4-BF72-4294-B8AD-6C7E4FB80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6818DB-BEDC-490F-90C2-2E645CBE6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2F9B6E-493C-412F-AB2F-C9EF44956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C0C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C0C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C0C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C0C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83675" y="817684"/>
            <a:ext cx="4776648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C0C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0365" y="1916568"/>
            <a:ext cx="8191500" cy="416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6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7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07700301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1048" y="4071540"/>
            <a:ext cx="402590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10">
                <a:solidFill>
                  <a:srgbClr val="000000"/>
                </a:solidFill>
                <a:latin typeface="黑体"/>
                <a:cs typeface="黑体"/>
              </a:rPr>
              <a:t>系统分析和设计</a:t>
            </a:r>
            <a:endParaRPr sz="4500">
              <a:latin typeface="黑体"/>
              <a:cs typeface="黑体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8684" y="817684"/>
            <a:ext cx="27266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>
                <a:latin typeface="Microsoft JhengHei"/>
                <a:cs typeface="Microsoft JhengHei"/>
              </a:rPr>
              <a:t>第</a:t>
            </a:r>
            <a:r>
              <a:rPr b="1">
                <a:latin typeface="Arial"/>
                <a:cs typeface="Arial"/>
              </a:rPr>
              <a:t>1</a:t>
            </a:r>
            <a:r>
              <a:rPr b="1" spc="10">
                <a:latin typeface="Microsoft JhengHei"/>
                <a:cs typeface="Microsoft JhengHei"/>
              </a:rPr>
              <a:t>章 引论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40" y="1865640"/>
            <a:ext cx="8556625" cy="404558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820419" indent="-808355">
              <a:lnSpc>
                <a:spcPct val="100000"/>
              </a:lnSpc>
              <a:spcBef>
                <a:spcPts val="755"/>
              </a:spcBef>
              <a:buClr>
                <a:srgbClr val="DC5900"/>
              </a:buClr>
              <a:buSzPct val="76785"/>
              <a:buFont typeface="Wingdings"/>
              <a:buChar char=""/>
              <a:tabLst>
                <a:tab pos="820419"/>
                <a:tab pos="821055"/>
              </a:tabLst>
            </a:pP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学习目标：</a:t>
            </a:r>
            <a:endParaRPr sz="2800">
              <a:latin typeface="宋体"/>
              <a:cs typeface="宋体"/>
            </a:endParaRPr>
          </a:p>
          <a:p>
            <a:pPr marL="1532890" lvl="1" indent="-532765">
              <a:lnSpc>
                <a:spcPct val="100000"/>
              </a:lnSpc>
              <a:spcBef>
                <a:spcPts val="565"/>
              </a:spcBef>
              <a:buClr>
                <a:srgbClr val="3366FF"/>
              </a:buClr>
              <a:buSzPct val="85416"/>
              <a:buFont typeface="Arial"/>
              <a:buAutoNum type="arabicPeriod"/>
              <a:tabLst>
                <a:tab pos="1532890"/>
                <a:tab pos="1533525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讨论信息技术对企业决策和企业成功的影响</a:t>
            </a:r>
            <a:endParaRPr sz="2400">
              <a:latin typeface="宋体"/>
              <a:cs typeface="宋体"/>
            </a:endParaRPr>
          </a:p>
          <a:p>
            <a:pPr marL="1532890" lvl="1" indent="-532765">
              <a:lnSpc>
                <a:spcPct val="100000"/>
              </a:lnSpc>
              <a:spcBef>
                <a:spcPts val="575"/>
              </a:spcBef>
              <a:buClr>
                <a:srgbClr val="3366FF"/>
              </a:buClr>
              <a:buSzPct val="85416"/>
              <a:buFont typeface="Arial"/>
              <a:buAutoNum type="arabicPeriod"/>
              <a:tabLst>
                <a:tab pos="1532890"/>
                <a:tab pos="1533525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定义信息系统并描述其各部分</a:t>
            </a:r>
            <a:endParaRPr sz="2400">
              <a:latin typeface="宋体"/>
              <a:cs typeface="宋体"/>
            </a:endParaRPr>
          </a:p>
          <a:p>
            <a:pPr marL="1532890" lvl="1" indent="-532765">
              <a:lnSpc>
                <a:spcPct val="100000"/>
              </a:lnSpc>
              <a:spcBef>
                <a:spcPts val="575"/>
              </a:spcBef>
              <a:buClr>
                <a:srgbClr val="3366FF"/>
              </a:buClr>
              <a:buSzPct val="85416"/>
              <a:buFont typeface="Arial"/>
              <a:buAutoNum type="arabicPeriod"/>
              <a:tabLst>
                <a:tab pos="1532890"/>
                <a:tab pos="1533525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解释怎样通过概图和模型来表现企业功能与运作方式</a:t>
            </a:r>
            <a:endParaRPr sz="2400">
              <a:latin typeface="宋体"/>
              <a:cs typeface="宋体"/>
            </a:endParaRPr>
          </a:p>
          <a:p>
            <a:pPr marL="1532890" lvl="1" indent="-532765">
              <a:lnSpc>
                <a:spcPct val="100000"/>
              </a:lnSpc>
              <a:spcBef>
                <a:spcPts val="434"/>
              </a:spcBef>
              <a:buClr>
                <a:srgbClr val="3366FF"/>
              </a:buClr>
              <a:buSzPct val="85416"/>
              <a:buFont typeface="Arial"/>
              <a:buAutoNum type="arabicPeriod"/>
              <a:tabLst>
                <a:tab pos="1532890"/>
                <a:tab pos="1533525"/>
              </a:tabLst>
            </a:pPr>
            <a:r>
              <a:rPr sz="2400">
                <a:solidFill>
                  <a:srgbClr val="FFFFFF"/>
                </a:solidFill>
                <a:latin typeface="宋体"/>
                <a:cs typeface="宋体"/>
              </a:rPr>
              <a:t>解释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Internet</a:t>
            </a: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怎样影响企业决策和企业关系</a:t>
            </a:r>
            <a:endParaRPr sz="2400">
              <a:latin typeface="宋体"/>
              <a:cs typeface="宋体"/>
            </a:endParaRPr>
          </a:p>
          <a:p>
            <a:pPr marL="1532890" lvl="1" indent="-532765">
              <a:lnSpc>
                <a:spcPct val="100000"/>
              </a:lnSpc>
              <a:spcBef>
                <a:spcPts val="720"/>
              </a:spcBef>
              <a:buClr>
                <a:srgbClr val="3366FF"/>
              </a:buClr>
              <a:buSzPct val="85416"/>
              <a:buFont typeface="Arial"/>
              <a:buAutoNum type="arabicPeriod"/>
              <a:tabLst>
                <a:tab pos="1532890"/>
                <a:tab pos="1533525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信息系统的分类及其使用对象</a:t>
            </a:r>
            <a:endParaRPr sz="2400">
              <a:latin typeface="宋体"/>
              <a:cs typeface="宋体"/>
            </a:endParaRPr>
          </a:p>
          <a:p>
            <a:pPr marL="1532890" lvl="1" indent="-532765">
              <a:lnSpc>
                <a:spcPct val="100000"/>
              </a:lnSpc>
              <a:spcBef>
                <a:spcPts val="434"/>
              </a:spcBef>
              <a:buClr>
                <a:srgbClr val="3366FF"/>
              </a:buClr>
              <a:buSzPct val="85416"/>
              <a:buFont typeface="Arial"/>
              <a:buAutoNum type="arabicPeriod"/>
              <a:tabLst>
                <a:tab pos="1532890"/>
                <a:tab pos="1533525"/>
              </a:tabLst>
            </a:pPr>
            <a:r>
              <a:rPr sz="2400">
                <a:solidFill>
                  <a:srgbClr val="FFFFFF"/>
                </a:solidFill>
                <a:latin typeface="宋体"/>
                <a:cs typeface="宋体"/>
              </a:rPr>
              <a:t>建模、原型设计和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CASE</a:t>
            </a:r>
            <a:r>
              <a:rPr sz="2400" spc="-10">
                <a:solidFill>
                  <a:srgbClr val="FFFFFF"/>
                </a:solidFill>
                <a:latin typeface="宋体"/>
                <a:cs typeface="宋体"/>
              </a:rPr>
              <a:t>工具的介绍</a:t>
            </a:r>
            <a:endParaRPr sz="2400">
              <a:latin typeface="宋体"/>
              <a:cs typeface="宋体"/>
            </a:endParaRPr>
          </a:p>
          <a:p>
            <a:pPr marL="1532890" lvl="1" indent="-532765">
              <a:lnSpc>
                <a:spcPct val="100000"/>
              </a:lnSpc>
              <a:spcBef>
                <a:spcPts val="715"/>
              </a:spcBef>
              <a:buClr>
                <a:srgbClr val="3366FF"/>
              </a:buClr>
              <a:buSzPct val="85416"/>
              <a:buFont typeface="Arial"/>
              <a:buAutoNum type="arabicPeriod"/>
              <a:tabLst>
                <a:tab pos="1532890"/>
                <a:tab pos="1533525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介绍结构化分析与面向对象分析的方法</a:t>
            </a:r>
            <a:endParaRPr sz="2400">
              <a:latin typeface="宋体"/>
              <a:cs typeface="宋体"/>
            </a:endParaRPr>
          </a:p>
          <a:p>
            <a:pPr marL="1532890" lvl="1" indent="-532765">
              <a:lnSpc>
                <a:spcPct val="100000"/>
              </a:lnSpc>
              <a:spcBef>
                <a:spcPts val="575"/>
              </a:spcBef>
              <a:buClr>
                <a:srgbClr val="3366FF"/>
              </a:buClr>
              <a:buSzPct val="85416"/>
              <a:buFont typeface="Arial"/>
              <a:buAutoNum type="arabicPeriod"/>
              <a:tabLst>
                <a:tab pos="1532890"/>
                <a:tab pos="1533525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对比瀑布模型和自适应模型的系统开发生命周期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3500" y="850582"/>
            <a:ext cx="39370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>
                <a:latin typeface="宋体"/>
                <a:cs typeface="宋体"/>
              </a:rPr>
              <a:t>关于系统的概念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0365" y="1950720"/>
            <a:ext cx="8496300" cy="3634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世界上最好的系统是：支持企业和信息需求。</a:t>
            </a:r>
            <a:endParaRPr sz="3200">
              <a:latin typeface="宋体"/>
              <a:cs typeface="宋体"/>
            </a:endParaRPr>
          </a:p>
          <a:p>
            <a:pPr marL="354965" marR="5080">
              <a:lnSpc>
                <a:spcPct val="100000"/>
              </a:lnSpc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首先需要总体讨论企业信息系统，然后要建</a:t>
            </a:r>
            <a:r>
              <a:rPr sz="3200" spc="-50">
                <a:solidFill>
                  <a:srgbClr val="FFFFFF"/>
                </a:solidFill>
                <a:latin typeface="宋体"/>
                <a:cs typeface="宋体"/>
              </a:rPr>
              <a:t> </a:t>
            </a: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立企业模型，以了解该企业的具体运作过程，还要确定系统分析和设计的工具和技术。</a:t>
            </a:r>
            <a:endParaRPr sz="32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常用方法有：结构化分析方法和面向对象分</a:t>
            </a:r>
            <a:endParaRPr sz="3200">
              <a:latin typeface="宋体"/>
              <a:cs typeface="宋体"/>
            </a:endParaRPr>
          </a:p>
          <a:p>
            <a:pPr marL="354965">
              <a:lnSpc>
                <a:spcPct val="100000"/>
              </a:lnSpc>
            </a:pPr>
            <a:r>
              <a:rPr sz="3200" spc="-15">
                <a:solidFill>
                  <a:srgbClr val="FFFFFF"/>
                </a:solidFill>
                <a:latin typeface="宋体"/>
                <a:cs typeface="宋体"/>
              </a:rPr>
              <a:t>析方法。</a:t>
            </a:r>
            <a:endParaRPr sz="32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分析过程中常用的有瀑布模型和螺旋模型。</a:t>
            </a:r>
            <a:endParaRPr sz="32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843" y="817684"/>
            <a:ext cx="502475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1.1</a:t>
            </a:r>
            <a:r>
              <a:rPr spc="-5"/>
              <a:t>. </a:t>
            </a:r>
            <a:r>
              <a:rPr spc="-10">
                <a:latin typeface="宋体"/>
                <a:cs typeface="宋体"/>
              </a:rPr>
              <a:t>信息技术的影响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0365" y="1926794"/>
            <a:ext cx="8089900" cy="258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>
                <a:solidFill>
                  <a:srgbClr val="FFFFFF"/>
                </a:solidFill>
                <a:latin typeface="宋体"/>
                <a:cs typeface="宋体"/>
              </a:rPr>
              <a:t>信息技术</a:t>
            </a:r>
            <a:r>
              <a:rPr sz="3200" spc="-10">
                <a:solidFill>
                  <a:srgbClr val="FFFFFF"/>
                </a:solidFill>
                <a:latin typeface="宋体"/>
                <a:cs typeface="宋体"/>
              </a:rPr>
              <a:t>（</a:t>
            </a:r>
            <a:r>
              <a:rPr sz="3200" spc="-1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3200" spc="-10">
                <a:solidFill>
                  <a:srgbClr val="FFFFFF"/>
                </a:solidFill>
                <a:latin typeface="宋体"/>
                <a:cs typeface="宋体"/>
              </a:rPr>
              <a:t>）</a:t>
            </a: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是指硬件、软件产品与服务</a:t>
            </a:r>
            <a:endParaRPr sz="3200">
              <a:latin typeface="宋体"/>
              <a:cs typeface="宋体"/>
            </a:endParaRPr>
          </a:p>
          <a:p>
            <a:pPr marL="354965" marR="5080">
              <a:lnSpc>
                <a:spcPct val="100000"/>
              </a:lnSpc>
              <a:spcBef>
                <a:spcPts val="185"/>
              </a:spcBef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的综合，公司应用这些产品和服务来管理、存取、交流和共享信息。</a:t>
            </a:r>
            <a:endParaRPr sz="32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>
                <a:solidFill>
                  <a:srgbClr val="FFFFFF"/>
                </a:solidFill>
                <a:latin typeface="宋体"/>
                <a:cs typeface="宋体"/>
              </a:rPr>
              <a:t>成功的公司把</a:t>
            </a:r>
            <a:r>
              <a:rPr sz="3200" spc="-1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看做重要资产，必须有效使</a:t>
            </a:r>
            <a:endParaRPr sz="3200">
              <a:latin typeface="宋体"/>
              <a:cs typeface="宋体"/>
            </a:endParaRPr>
          </a:p>
          <a:p>
            <a:pPr marL="354965">
              <a:lnSpc>
                <a:spcPct val="100000"/>
              </a:lnSpc>
              <a:spcBef>
                <a:spcPts val="190"/>
              </a:spcBef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用、不断更新和维护。</a:t>
            </a:r>
            <a:endParaRPr sz="32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41700" y="850582"/>
            <a:ext cx="22606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>
                <a:latin typeface="宋体"/>
                <a:cs typeface="宋体"/>
              </a:rPr>
              <a:t>课堂练习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0365" y="1950720"/>
            <a:ext cx="849630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以宁波城市职业技术学院网站为例，分析是</a:t>
            </a:r>
            <a:endParaRPr sz="3200">
              <a:latin typeface="宋体"/>
              <a:cs typeface="宋体"/>
            </a:endParaRPr>
          </a:p>
          <a:p>
            <a:pPr marL="354965" marR="5080">
              <a:lnSpc>
                <a:spcPct val="100000"/>
              </a:lnSpc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怎样利用信息技术产品和服务来管理、存取、</a:t>
            </a:r>
            <a:r>
              <a:rPr sz="3200" spc="-10">
                <a:solidFill>
                  <a:srgbClr val="FFFFFF"/>
                </a:solidFill>
                <a:latin typeface="宋体"/>
                <a:cs typeface="宋体"/>
              </a:rPr>
              <a:t>交流和共享信息的。</a:t>
            </a:r>
            <a:endParaRPr sz="32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6133" y="817684"/>
            <a:ext cx="37522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1.1.1</a:t>
            </a:r>
            <a:r>
              <a:rPr spc="-15"/>
              <a:t>. </a:t>
            </a:r>
            <a:r>
              <a:rPr/>
              <a:t>IT</a:t>
            </a:r>
            <a:r>
              <a:rPr spc="-20">
                <a:latin typeface="宋体"/>
                <a:cs typeface="宋体"/>
              </a:rPr>
              <a:t>的未来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0365" y="1950720"/>
            <a:ext cx="8181340" cy="3049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745"/>
              </a:lnSpc>
              <a:spcBef>
                <a:spcPts val="100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企业的成功比以往任何时候都更依赖信息技</a:t>
            </a:r>
            <a:endParaRPr sz="3200">
              <a:latin typeface="宋体"/>
              <a:cs typeface="宋体"/>
            </a:endParaRPr>
          </a:p>
          <a:p>
            <a:pPr marL="354965" marR="5080">
              <a:lnSpc>
                <a:spcPts val="3840"/>
              </a:lnSpc>
              <a:spcBef>
                <a:spcPts val="30"/>
              </a:spcBef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术，根据美国商业部的一篇报告，</a:t>
            </a:r>
            <a:r>
              <a:rPr sz="3200" spc="-10">
                <a:solidFill>
                  <a:srgbClr val="FFFFFF"/>
                </a:solidFill>
                <a:latin typeface="Arial"/>
                <a:cs typeface="Arial"/>
              </a:rPr>
              <a:t>2019</a:t>
            </a:r>
            <a:r>
              <a:rPr sz="3200" spc="-25">
                <a:solidFill>
                  <a:srgbClr val="FFFFFF"/>
                </a:solidFill>
                <a:latin typeface="宋体"/>
                <a:cs typeface="宋体"/>
              </a:rPr>
              <a:t>年美</a:t>
            </a:r>
            <a:r>
              <a:rPr sz="3200">
                <a:solidFill>
                  <a:srgbClr val="FFFFFF"/>
                </a:solidFill>
                <a:latin typeface="宋体"/>
                <a:cs typeface="宋体"/>
              </a:rPr>
              <a:t>国将有超过半数的人从事的工作与</a:t>
            </a:r>
            <a:r>
              <a:rPr sz="3200" spc="-1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3200" spc="-20">
                <a:solidFill>
                  <a:srgbClr val="FFFFFF"/>
                </a:solidFill>
                <a:latin typeface="宋体"/>
                <a:cs typeface="宋体"/>
              </a:rPr>
              <a:t>有关的</a:t>
            </a:r>
            <a:endParaRPr sz="3200">
              <a:latin typeface="宋体"/>
              <a:cs typeface="宋体"/>
            </a:endParaRPr>
          </a:p>
          <a:p>
            <a:pPr marL="354965">
              <a:lnSpc>
                <a:spcPct val="100000"/>
              </a:lnSpc>
              <a:spcBef>
                <a:spcPts val="65"/>
              </a:spcBef>
            </a:pPr>
            <a:r>
              <a:rPr sz="3200" spc="-20">
                <a:solidFill>
                  <a:srgbClr val="FFFFFF"/>
                </a:solidFill>
                <a:latin typeface="宋体"/>
                <a:cs typeface="宋体"/>
              </a:rPr>
              <a:t>行业。</a:t>
            </a:r>
            <a:endParaRPr sz="32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>
                <a:solidFill>
                  <a:srgbClr val="FFFFFF"/>
                </a:solidFill>
                <a:latin typeface="宋体"/>
                <a:cs typeface="宋体"/>
              </a:rPr>
              <a:t>目前企业比以往更依赖于</a:t>
            </a:r>
            <a:r>
              <a:rPr sz="3200" spc="-1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3200" spc="-10">
                <a:solidFill>
                  <a:srgbClr val="FFFFFF"/>
                </a:solidFill>
                <a:latin typeface="宋体"/>
                <a:cs typeface="宋体"/>
              </a:rPr>
              <a:t>提高效率、减少</a:t>
            </a:r>
            <a:endParaRPr sz="3200">
              <a:latin typeface="宋体"/>
              <a:cs typeface="宋体"/>
            </a:endParaRPr>
          </a:p>
          <a:p>
            <a:pPr marL="354965">
              <a:lnSpc>
                <a:spcPct val="100000"/>
              </a:lnSpc>
              <a:spcBef>
                <a:spcPts val="190"/>
              </a:spcBef>
            </a:pPr>
            <a:r>
              <a:rPr sz="3200" spc="-10">
                <a:solidFill>
                  <a:srgbClr val="FFFFFF"/>
                </a:solidFill>
                <a:latin typeface="宋体"/>
                <a:cs typeface="宋体"/>
              </a:rPr>
              <a:t>运行成本。</a:t>
            </a:r>
            <a:endParaRPr sz="32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8628" y="817684"/>
            <a:ext cx="71672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1.1.2</a:t>
            </a:r>
            <a:r>
              <a:rPr spc="-10"/>
              <a:t>. </a:t>
            </a:r>
            <a:r>
              <a:rPr spc="-5">
                <a:latin typeface="宋体"/>
                <a:cs typeface="宋体"/>
              </a:rPr>
              <a:t>系统分析与设计的作用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0365" y="1950720"/>
            <a:ext cx="8089900" cy="3634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系统分析与设计是开发高质量信息系统的渐</a:t>
            </a:r>
            <a:endParaRPr sz="3200">
              <a:latin typeface="宋体"/>
              <a:cs typeface="宋体"/>
            </a:endParaRPr>
          </a:p>
          <a:p>
            <a:pPr marL="354965" marR="5080">
              <a:lnSpc>
                <a:spcPct val="100000"/>
              </a:lnSpc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进过程。信息系统融合了信息技术、人以及数据以满足企业需求。</a:t>
            </a:r>
            <a:endParaRPr sz="32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例如，信息系统可以处理日常企业事务，提</a:t>
            </a:r>
            <a:endParaRPr sz="3200">
              <a:latin typeface="宋体"/>
              <a:cs typeface="宋体"/>
            </a:endParaRPr>
          </a:p>
          <a:p>
            <a:pPr marR="5080" algn="r">
              <a:lnSpc>
                <a:spcPct val="100000"/>
              </a:lnSpc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高公司生产率，帮助经理做出明智的决策。</a:t>
            </a:r>
            <a:endParaRPr sz="3200">
              <a:latin typeface="宋体"/>
              <a:cs typeface="宋体"/>
            </a:endParaRPr>
          </a:p>
          <a:p>
            <a:pPr marL="342900" marR="50165" indent="-342900" algn="r">
              <a:lnSpc>
                <a:spcPct val="100000"/>
              </a:lnSpc>
              <a:spcBef>
                <a:spcPts val="580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42900"/>
              </a:tabLst>
            </a:pPr>
            <a:r>
              <a:rPr sz="3200" spc="-1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部门的团队包括规划、开发和维护信息系</a:t>
            </a:r>
            <a:endParaRPr sz="3200">
              <a:latin typeface="宋体"/>
              <a:cs typeface="宋体"/>
            </a:endParaRPr>
          </a:p>
          <a:p>
            <a:pPr marL="354965">
              <a:lnSpc>
                <a:spcPct val="100000"/>
              </a:lnSpc>
              <a:spcBef>
                <a:spcPts val="190"/>
              </a:spcBef>
            </a:pPr>
            <a:r>
              <a:rPr sz="3200" spc="-10">
                <a:solidFill>
                  <a:srgbClr val="FFFFFF"/>
                </a:solidFill>
                <a:latin typeface="宋体"/>
                <a:cs typeface="宋体"/>
              </a:rPr>
              <a:t>统的系统分析员。</a:t>
            </a:r>
            <a:endParaRPr sz="32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843" y="817684"/>
            <a:ext cx="502475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1.2</a:t>
            </a:r>
            <a:r>
              <a:rPr spc="-5"/>
              <a:t>. </a:t>
            </a:r>
            <a:r>
              <a:rPr spc="-10">
                <a:latin typeface="宋体"/>
                <a:cs typeface="宋体"/>
              </a:rPr>
              <a:t>信息系统的组成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0365" y="1863788"/>
            <a:ext cx="8191500" cy="36957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770"/>
              </a:spcBef>
              <a:buClr>
                <a:srgbClr val="DC5900"/>
              </a:buClr>
              <a:buSzPct val="76785"/>
              <a:buFont typeface="Wingdings"/>
              <a:buChar char=""/>
              <a:tabLst>
                <a:tab pos="355600"/>
              </a:tabLst>
            </a:pP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系统是产生特定结果的相关组件的集合。</a:t>
            </a:r>
            <a:endParaRPr sz="2800">
              <a:latin typeface="宋体"/>
              <a:cs typeface="宋体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675"/>
              </a:spcBef>
              <a:buClr>
                <a:srgbClr val="DC5900"/>
              </a:buClr>
              <a:buSzPct val="76785"/>
              <a:buFont typeface="Wingdings"/>
              <a:buChar char=""/>
              <a:tabLst>
                <a:tab pos="355600"/>
              </a:tabLst>
            </a:pP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其中的关键任务系统是指对公司的运作至关重要的系统。例如订单处理系统就是关键任务系统，因为没有它公司就无法运作。</a:t>
            </a:r>
            <a:endParaRPr sz="2800">
              <a:latin typeface="宋体"/>
              <a:cs typeface="宋体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670"/>
              </a:spcBef>
              <a:buClr>
                <a:srgbClr val="DC5900"/>
              </a:buClr>
              <a:buSzPct val="76785"/>
              <a:buFont typeface="Wingdings"/>
              <a:buChar char=""/>
              <a:tabLst>
                <a:tab pos="355600"/>
              </a:tabLst>
            </a:pP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每个系统都需要输入数据。在信息系统中，数据由基本事实组成，这些基本事实是系统的原始材料。信息是已经被转化的对用户有用的输出数据。如编号、产品代码和订购数量等都是数据。</a:t>
            </a:r>
            <a:endParaRPr sz="28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0365" y="1891720"/>
            <a:ext cx="8378190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0"/>
              </a:spcBef>
              <a:buClr>
                <a:srgbClr val="DC5900"/>
              </a:buClr>
              <a:buSzPct val="77083"/>
              <a:buFont typeface="Wingdings"/>
              <a:buChar char=""/>
              <a:tabLst>
                <a:tab pos="355600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信息系统包括的主要部分：硬件、软件、数据、过程和人。</a:t>
            </a:r>
            <a:endParaRPr sz="2400">
              <a:latin typeface="宋体"/>
              <a:cs typeface="宋体"/>
            </a:endParaRPr>
          </a:p>
          <a:p>
            <a:pPr marL="355600" indent="-342900" algn="just">
              <a:lnSpc>
                <a:spcPct val="100000"/>
              </a:lnSpc>
              <a:buClr>
                <a:srgbClr val="DC5900"/>
              </a:buClr>
              <a:buSzPct val="77083"/>
              <a:buFont typeface="Wingdings"/>
              <a:buChar char=""/>
              <a:tabLst>
                <a:tab pos="355600"/>
              </a:tabLst>
            </a:pPr>
            <a:r>
              <a:rPr sz="2400" spc="-20">
                <a:solidFill>
                  <a:srgbClr val="FFFFFF"/>
                </a:solidFill>
                <a:latin typeface="宋体"/>
                <a:cs typeface="宋体"/>
              </a:rPr>
              <a:t>硬件：</a:t>
            </a:r>
            <a:endParaRPr sz="2400">
              <a:latin typeface="宋体"/>
              <a:cs typeface="宋体"/>
            </a:endParaRPr>
          </a:p>
          <a:p>
            <a:pPr marL="354965" marR="5080" indent="-342900" algn="just">
              <a:lnSpc>
                <a:spcPts val="2300"/>
              </a:lnSpc>
              <a:spcBef>
                <a:spcPts val="560"/>
              </a:spcBef>
              <a:buClr>
                <a:srgbClr val="DC5900"/>
              </a:buClr>
              <a:buSzPct val="77083"/>
              <a:buFont typeface="Wingdings"/>
              <a:buChar char=""/>
              <a:tabLst>
                <a:tab pos="355600"/>
              </a:tabLst>
            </a:pPr>
            <a:r>
              <a:rPr sz="2400" spc="-55">
                <a:solidFill>
                  <a:srgbClr val="FFFFFF"/>
                </a:solidFill>
                <a:latin typeface="宋体"/>
                <a:cs typeface="宋体"/>
              </a:rPr>
              <a:t>软件： 就是控制硬件并产生所需信息与结果的程序。软件包</a:t>
            </a:r>
            <a:r>
              <a:rPr sz="2400">
                <a:solidFill>
                  <a:srgbClr val="FFFFFF"/>
                </a:solidFill>
                <a:latin typeface="宋体"/>
                <a:cs typeface="宋体"/>
              </a:rPr>
              <a:t>括系统软件和应用软件。</a:t>
            </a:r>
            <a:endParaRPr sz="2400">
              <a:latin typeface="宋体"/>
              <a:cs typeface="宋体"/>
            </a:endParaRPr>
          </a:p>
          <a:p>
            <a:pPr marL="354965" marR="89535" indent="-342900" algn="just">
              <a:lnSpc>
                <a:spcPts val="2300"/>
              </a:lnSpc>
              <a:spcBef>
                <a:spcPts val="585"/>
              </a:spcBef>
              <a:buClr>
                <a:srgbClr val="DC5900"/>
              </a:buClr>
              <a:buSzPct val="77083"/>
              <a:buFont typeface="Wingdings"/>
              <a:buChar char=""/>
              <a:tabLst>
                <a:tab pos="355600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系统软件管理硬件部件，如操作系统、防火墙打印机驱动程序、通信设备驱动程序等</a:t>
            </a:r>
            <a:endParaRPr sz="2400">
              <a:latin typeface="宋体"/>
              <a:cs typeface="宋体"/>
            </a:endParaRPr>
          </a:p>
          <a:p>
            <a:pPr marL="354965" marR="89535" indent="-342900" algn="just">
              <a:lnSpc>
                <a:spcPts val="2300"/>
              </a:lnSpc>
              <a:spcBef>
                <a:spcPts val="580"/>
              </a:spcBef>
              <a:buClr>
                <a:srgbClr val="DC5900"/>
              </a:buClr>
              <a:buSzPct val="77083"/>
              <a:buFont typeface="Wingdings"/>
              <a:buChar char=""/>
              <a:tabLst>
                <a:tab pos="355600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应用软件是由支持企业日常功能并提供用户所需信息的程序</a:t>
            </a:r>
            <a:r>
              <a:rPr sz="2400" spc="-20">
                <a:solidFill>
                  <a:srgbClr val="FFFFFF"/>
                </a:solidFill>
                <a:latin typeface="宋体"/>
                <a:cs typeface="宋体"/>
              </a:rPr>
              <a:t>组成。</a:t>
            </a:r>
            <a:endParaRPr sz="2400">
              <a:latin typeface="宋体"/>
              <a:cs typeface="宋体"/>
            </a:endParaRPr>
          </a:p>
          <a:p>
            <a:pPr marL="354965" marR="89535" indent="-342900" algn="just">
              <a:lnSpc>
                <a:spcPts val="2300"/>
              </a:lnSpc>
              <a:spcBef>
                <a:spcPts val="585"/>
              </a:spcBef>
              <a:buClr>
                <a:srgbClr val="DC5900"/>
              </a:buClr>
              <a:buSzPct val="77083"/>
              <a:buFont typeface="Wingdings"/>
              <a:buChar char=""/>
              <a:tabLst>
                <a:tab pos="355600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应用软件能够通过它的组织为一个或数以千计的用户服务。例如、公司级的应用程序称为企业应用程序；个人用的文字处理程序、数据库管理系统等工具都属于应用软件。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2654" y="817684"/>
            <a:ext cx="36588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1.3.1</a:t>
            </a:r>
            <a:r>
              <a:rPr spc="-15"/>
              <a:t> </a:t>
            </a:r>
            <a:r>
              <a:rPr spc="-15">
                <a:latin typeface="宋体"/>
                <a:cs typeface="宋体"/>
              </a:rPr>
              <a:t>企业概图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0365" y="1949132"/>
            <a:ext cx="8331200" cy="403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144145" indent="-342900" algn="just">
              <a:lnSpc>
                <a:spcPct val="100000"/>
              </a:lnSpc>
              <a:spcBef>
                <a:spcPts val="100"/>
              </a:spcBef>
              <a:buClr>
                <a:srgbClr val="DC5900"/>
              </a:buClr>
              <a:buSzPct val="76785"/>
              <a:buFont typeface="Wingdings"/>
              <a:buChar char=""/>
              <a:tabLst>
                <a:tab pos="355600"/>
              </a:tabLst>
            </a:pP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是对公司的总体功能、过程、组织、产品、服务、客户、供应商、竞争对手、约束条件和未来方向的</a:t>
            </a: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全面概述。</a:t>
            </a:r>
            <a:endParaRPr sz="2800">
              <a:latin typeface="宋体"/>
              <a:cs typeface="宋体"/>
            </a:endParaRPr>
          </a:p>
          <a:p>
            <a:pPr marL="354965" marR="5080" indent="-342900">
              <a:lnSpc>
                <a:spcPct val="100000"/>
              </a:lnSpc>
              <a:spcBef>
                <a:spcPts val="670"/>
              </a:spcBef>
              <a:buClr>
                <a:srgbClr val="DC5900"/>
              </a:buClr>
              <a:buSzPct val="76785"/>
              <a:buFont typeface="Wingdings"/>
              <a:buChar char=""/>
              <a:tabLst>
                <a:tab pos="355600"/>
              </a:tabLst>
            </a:pP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为了建立企业概图，系统分析员要调查该公司的产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品、服务和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Internet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商机，还要研究公司的各种信息系统之间的相互作用、专用信息需求和未来发展计</a:t>
            </a:r>
            <a:r>
              <a:rPr sz="2800" spc="-25">
                <a:solidFill>
                  <a:srgbClr val="FFFFFF"/>
                </a:solidFill>
                <a:latin typeface="宋体"/>
                <a:cs typeface="宋体"/>
              </a:rPr>
              <a:t>划。</a:t>
            </a:r>
            <a:endParaRPr sz="2800">
              <a:latin typeface="宋体"/>
              <a:cs typeface="宋体"/>
            </a:endParaRPr>
          </a:p>
          <a:p>
            <a:pPr marL="354965" marR="144145" indent="-342900">
              <a:lnSpc>
                <a:spcPct val="100000"/>
              </a:lnSpc>
              <a:spcBef>
                <a:spcPts val="675"/>
              </a:spcBef>
              <a:buClr>
                <a:srgbClr val="DC5900"/>
              </a:buClr>
              <a:buSzPct val="76785"/>
              <a:buFont typeface="Wingdings"/>
              <a:buChar char=""/>
              <a:tabLst>
                <a:tab pos="355600"/>
              </a:tabLst>
            </a:pP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有了企业概图，分析员就可以创建一系列的企业模</a:t>
            </a:r>
            <a:r>
              <a:rPr sz="2800" spc="-25">
                <a:solidFill>
                  <a:srgbClr val="FFFFFF"/>
                </a:solidFill>
                <a:latin typeface="宋体"/>
                <a:cs typeface="宋体"/>
              </a:rPr>
              <a:t>型。</a:t>
            </a:r>
            <a:endParaRPr sz="28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5028" y="817684"/>
            <a:ext cx="38144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1.3.2</a:t>
            </a:r>
            <a:r>
              <a:rPr spc="-10"/>
              <a:t>. </a:t>
            </a:r>
            <a:r>
              <a:rPr spc="-15">
                <a:latin typeface="宋体"/>
                <a:cs typeface="宋体"/>
              </a:rPr>
              <a:t>企业模型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Clr>
                <a:srgbClr val="DC5900"/>
              </a:buClr>
              <a:buSzPct val="76785"/>
              <a:buFont typeface="Wingdings"/>
              <a:buChar char=""/>
              <a:tabLst>
                <a:tab pos="355600"/>
              </a:tabLst>
            </a:pPr>
            <a:r>
              <a:rPr spc="-5"/>
              <a:t>企业模型使经理和系统分析员易于了解企业日常的</a:t>
            </a:r>
            <a:r>
              <a:rPr spc="-20"/>
              <a:t>运作。</a:t>
            </a:r>
          </a:p>
          <a:p>
            <a:pPr marL="354965" marR="5080" indent="-342900" algn="just">
              <a:lnSpc>
                <a:spcPct val="100000"/>
              </a:lnSpc>
              <a:spcBef>
                <a:spcPts val="670"/>
              </a:spcBef>
              <a:buClr>
                <a:srgbClr val="DC5900"/>
              </a:buClr>
              <a:buSzPct val="76785"/>
              <a:buFont typeface="Wingdings"/>
              <a:buChar char=""/>
              <a:tabLst>
                <a:tab pos="355600"/>
              </a:tabLst>
            </a:pPr>
            <a:r>
              <a:rPr spc="-5"/>
              <a:t>企业模型是公司执行的一个或几个业务过程的图形化表示，如接受航班预约、售票或给予客户信用账</a:t>
            </a:r>
            <a:r>
              <a:rPr spc="-25"/>
              <a:t>户。</a:t>
            </a:r>
          </a:p>
          <a:p>
            <a:pPr marL="354965" marR="5080" indent="-342900" algn="just">
              <a:lnSpc>
                <a:spcPct val="100000"/>
              </a:lnSpc>
              <a:spcBef>
                <a:spcPts val="675"/>
              </a:spcBef>
              <a:buClr>
                <a:srgbClr val="DC5900"/>
              </a:buClr>
              <a:buSzPct val="76785"/>
              <a:buFont typeface="Wingdings"/>
              <a:buChar char=""/>
              <a:tabLst>
                <a:tab pos="355600"/>
              </a:tabLst>
            </a:pPr>
            <a:r>
              <a:rPr spc="-5"/>
              <a:t>业务过程描述了一系列特殊事务、事件、任务和结</a:t>
            </a:r>
            <a:r>
              <a:rPr spc="-25"/>
              <a:t>果。</a:t>
            </a:r>
          </a:p>
          <a:p>
            <a:pPr marL="354965" marR="5080" indent="-342900" algn="just">
              <a:lnSpc>
                <a:spcPct val="100000"/>
              </a:lnSpc>
              <a:spcBef>
                <a:spcPts val="670"/>
              </a:spcBef>
              <a:buClr>
                <a:srgbClr val="DC5900"/>
              </a:buClr>
              <a:buSzPct val="76785"/>
              <a:buFont typeface="Wingdings"/>
              <a:buChar char=""/>
              <a:tabLst>
                <a:tab pos="355600"/>
              </a:tabLst>
            </a:pPr>
            <a:r>
              <a:rPr spc="-5"/>
              <a:t>复杂的企业运作需要一系列相关联的模型以展示总</a:t>
            </a:r>
            <a:r>
              <a:rPr spc="-15"/>
              <a:t>体情况。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895350" y="1120775"/>
            <a:ext cx="3107055" cy="1520825"/>
            <a:chOff x="895350" y="1120775"/>
            <a:chExt cx="3107055" cy="1520825"/>
          </a:xfrm>
        </p:grpSpPr>
        <p:sp>
          <p:nvSpPr>
            <p:cNvPr id="3" name="object 3"/>
            <p:cNvSpPr/>
            <p:nvPr/>
          </p:nvSpPr>
          <p:spPr>
            <a:xfrm>
              <a:off x="900112" y="1125537"/>
              <a:ext cx="3097530" cy="1511300"/>
            </a:xfrm>
            <a:custGeom>
              <a:rect l="l" t="t" r="r" b="b"/>
              <a:pathLst>
                <a:path w="3097529" h="1511300">
                  <a:moveTo>
                    <a:pt x="2330076" y="1511300"/>
                  </a:moveTo>
                  <a:lnTo>
                    <a:pt x="2330076" y="1133475"/>
                  </a:lnTo>
                  <a:lnTo>
                    <a:pt x="0" y="1133475"/>
                  </a:lnTo>
                  <a:lnTo>
                    <a:pt x="0" y="377825"/>
                  </a:lnTo>
                  <a:lnTo>
                    <a:pt x="2330076" y="377825"/>
                  </a:lnTo>
                  <a:lnTo>
                    <a:pt x="2330076" y="0"/>
                  </a:lnTo>
                  <a:lnTo>
                    <a:pt x="3097212" y="755650"/>
                  </a:lnTo>
                  <a:lnTo>
                    <a:pt x="2330076" y="1511300"/>
                  </a:lnTo>
                  <a:close/>
                </a:path>
              </a:pathLst>
            </a:custGeom>
            <a:solidFill>
              <a:srgbClr val="EBF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900112" y="1125537"/>
              <a:ext cx="3097530" cy="1511300"/>
            </a:xfrm>
            <a:custGeom>
              <a:rect l="l" t="t" r="r" b="b"/>
              <a:pathLst>
                <a:path w="3097529" h="1511300">
                  <a:moveTo>
                    <a:pt x="0" y="377825"/>
                  </a:moveTo>
                  <a:lnTo>
                    <a:pt x="2330076" y="377825"/>
                  </a:lnTo>
                  <a:lnTo>
                    <a:pt x="2330076" y="0"/>
                  </a:lnTo>
                  <a:lnTo>
                    <a:pt x="3097212" y="755650"/>
                  </a:lnTo>
                  <a:lnTo>
                    <a:pt x="2330076" y="1511300"/>
                  </a:lnTo>
                  <a:lnTo>
                    <a:pt x="2330076" y="1133475"/>
                  </a:lnTo>
                  <a:lnTo>
                    <a:pt x="0" y="1133475"/>
                  </a:lnTo>
                  <a:lnTo>
                    <a:pt x="0" y="377825"/>
                  </a:lnTo>
                  <a:close/>
                </a:path>
              </a:pathLst>
            </a:custGeom>
            <a:ln w="9525">
              <a:solidFill>
                <a:srgbClr val="00797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82693" y="1677188"/>
            <a:ext cx="2548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>
                <a:solidFill>
                  <a:srgbClr val="FFFFFF"/>
                </a:solidFill>
                <a:latin typeface="宋体"/>
                <a:cs typeface="宋体"/>
              </a:rPr>
              <a:t>事件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400" spc="-10">
                <a:solidFill>
                  <a:srgbClr val="FFFFFF"/>
                </a:solidFill>
                <a:latin typeface="宋体"/>
                <a:cs typeface="宋体"/>
              </a:rPr>
              <a:t>接受销售订单</a:t>
            </a:r>
            <a:endParaRPr sz="2400">
              <a:latin typeface="宋体"/>
              <a:cs typeface="宋体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9450" y="3711575"/>
            <a:ext cx="3107055" cy="1520825"/>
            <a:chOff x="679450" y="3711575"/>
            <a:chExt cx="3107055" cy="1520825"/>
          </a:xfrm>
        </p:grpSpPr>
        <p:sp>
          <p:nvSpPr>
            <p:cNvPr id="7" name="object 7"/>
            <p:cNvSpPr/>
            <p:nvPr/>
          </p:nvSpPr>
          <p:spPr>
            <a:xfrm>
              <a:off x="684212" y="3716337"/>
              <a:ext cx="3097530" cy="1511300"/>
            </a:xfrm>
            <a:custGeom>
              <a:rect l="l" t="t" r="r" b="b"/>
              <a:pathLst>
                <a:path w="3097529" h="1511300">
                  <a:moveTo>
                    <a:pt x="767135" y="0"/>
                  </a:moveTo>
                  <a:lnTo>
                    <a:pt x="767135" y="377825"/>
                  </a:lnTo>
                  <a:lnTo>
                    <a:pt x="3097212" y="377825"/>
                  </a:lnTo>
                  <a:lnTo>
                    <a:pt x="3097212" y="1133475"/>
                  </a:lnTo>
                  <a:lnTo>
                    <a:pt x="767135" y="1133475"/>
                  </a:lnTo>
                  <a:lnTo>
                    <a:pt x="767135" y="1511300"/>
                  </a:lnTo>
                  <a:lnTo>
                    <a:pt x="0" y="755650"/>
                  </a:lnTo>
                  <a:lnTo>
                    <a:pt x="767135" y="0"/>
                  </a:lnTo>
                  <a:close/>
                </a:path>
              </a:pathLst>
            </a:custGeom>
            <a:solidFill>
              <a:srgbClr val="EBF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84212" y="3716337"/>
              <a:ext cx="3097530" cy="1511300"/>
            </a:xfrm>
            <a:custGeom>
              <a:rect l="l" t="t" r="r" b="b"/>
              <a:pathLst>
                <a:path w="3097529" h="1511300">
                  <a:moveTo>
                    <a:pt x="3097212" y="1133475"/>
                  </a:moveTo>
                  <a:lnTo>
                    <a:pt x="767135" y="1133475"/>
                  </a:lnTo>
                  <a:lnTo>
                    <a:pt x="767135" y="1511300"/>
                  </a:lnTo>
                  <a:lnTo>
                    <a:pt x="0" y="755650"/>
                  </a:lnTo>
                  <a:lnTo>
                    <a:pt x="767135" y="0"/>
                  </a:lnTo>
                  <a:lnTo>
                    <a:pt x="767135" y="377825"/>
                  </a:lnTo>
                  <a:lnTo>
                    <a:pt x="3097212" y="377825"/>
                  </a:lnTo>
                  <a:lnTo>
                    <a:pt x="3097212" y="1133475"/>
                  </a:lnTo>
                  <a:close/>
                </a:path>
              </a:pathLst>
            </a:custGeom>
            <a:ln w="9525">
              <a:solidFill>
                <a:srgbClr val="00797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141902" y="4314825"/>
            <a:ext cx="2565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>
                <a:solidFill>
                  <a:srgbClr val="FFFFFF"/>
                </a:solidFill>
                <a:latin typeface="宋体"/>
                <a:cs typeface="宋体"/>
              </a:rPr>
              <a:t>结果：完成的销售订单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95737" y="1557337"/>
            <a:ext cx="3600450" cy="528955"/>
          </a:xfrm>
          <a:prstGeom prst="rect">
            <a:avLst/>
          </a:prstGeom>
          <a:ln w="9525">
            <a:solidFill>
              <a:srgbClr val="007977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45"/>
              </a:spcBef>
            </a:pP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过程：检查客户身份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95737" y="2852737"/>
            <a:ext cx="3600450" cy="528955"/>
          </a:xfrm>
          <a:prstGeom prst="rect">
            <a:avLst/>
          </a:prstGeom>
          <a:ln w="9525">
            <a:solidFill>
              <a:srgbClr val="007977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45"/>
              </a:spcBef>
            </a:pP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过程：核查客户信誉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79837" y="4149725"/>
            <a:ext cx="4321175" cy="528955"/>
          </a:xfrm>
          <a:prstGeom prst="rect">
            <a:avLst/>
          </a:prstGeom>
          <a:ln w="9525">
            <a:solidFill>
              <a:srgbClr val="007977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45"/>
              </a:spcBef>
            </a:pP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过程：输入客户订单数据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29299" y="2060575"/>
            <a:ext cx="76200" cy="792480"/>
          </a:xfrm>
          <a:custGeom>
            <a:rect l="l" t="t" r="r" b="b"/>
            <a:pathLst>
              <a:path w="76200" h="792480">
                <a:moveTo>
                  <a:pt x="44450" y="757873"/>
                </a:moveTo>
                <a:lnTo>
                  <a:pt x="31750" y="757873"/>
                </a:lnTo>
                <a:lnTo>
                  <a:pt x="31750" y="0"/>
                </a:lnTo>
                <a:lnTo>
                  <a:pt x="44450" y="0"/>
                </a:lnTo>
                <a:lnTo>
                  <a:pt x="44450" y="757873"/>
                </a:lnTo>
                <a:close/>
              </a:path>
              <a:path w="76200" h="792480">
                <a:moveTo>
                  <a:pt x="38100" y="792162"/>
                </a:moveTo>
                <a:lnTo>
                  <a:pt x="0" y="715962"/>
                </a:lnTo>
                <a:lnTo>
                  <a:pt x="31750" y="715962"/>
                </a:lnTo>
                <a:lnTo>
                  <a:pt x="31750" y="757873"/>
                </a:lnTo>
                <a:lnTo>
                  <a:pt x="55244" y="757873"/>
                </a:lnTo>
                <a:lnTo>
                  <a:pt x="38100" y="792162"/>
                </a:lnTo>
                <a:close/>
              </a:path>
              <a:path w="76200" h="792480">
                <a:moveTo>
                  <a:pt x="55244" y="757873"/>
                </a:moveTo>
                <a:lnTo>
                  <a:pt x="44450" y="757873"/>
                </a:lnTo>
                <a:lnTo>
                  <a:pt x="44450" y="715962"/>
                </a:lnTo>
                <a:lnTo>
                  <a:pt x="76200" y="715962"/>
                </a:lnTo>
                <a:lnTo>
                  <a:pt x="55244" y="757873"/>
                </a:lnTo>
                <a:close/>
              </a:path>
            </a:pathLst>
          </a:custGeom>
          <a:solidFill>
            <a:srgbClr val="00797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829299" y="3357562"/>
            <a:ext cx="76200" cy="792480"/>
          </a:xfrm>
          <a:custGeom>
            <a:rect l="l" t="t" r="r" b="b"/>
            <a:pathLst>
              <a:path w="76200" h="792479">
                <a:moveTo>
                  <a:pt x="44450" y="757873"/>
                </a:moveTo>
                <a:lnTo>
                  <a:pt x="31750" y="757873"/>
                </a:lnTo>
                <a:lnTo>
                  <a:pt x="31750" y="0"/>
                </a:lnTo>
                <a:lnTo>
                  <a:pt x="44450" y="0"/>
                </a:lnTo>
                <a:lnTo>
                  <a:pt x="44450" y="757873"/>
                </a:lnTo>
                <a:close/>
              </a:path>
              <a:path w="76200" h="792479">
                <a:moveTo>
                  <a:pt x="38100" y="792162"/>
                </a:moveTo>
                <a:lnTo>
                  <a:pt x="0" y="715962"/>
                </a:lnTo>
                <a:lnTo>
                  <a:pt x="31750" y="715962"/>
                </a:lnTo>
                <a:lnTo>
                  <a:pt x="31750" y="757873"/>
                </a:lnTo>
                <a:lnTo>
                  <a:pt x="55244" y="757873"/>
                </a:lnTo>
                <a:lnTo>
                  <a:pt x="38100" y="792162"/>
                </a:lnTo>
                <a:close/>
              </a:path>
              <a:path w="76200" h="792479">
                <a:moveTo>
                  <a:pt x="55244" y="757873"/>
                </a:moveTo>
                <a:lnTo>
                  <a:pt x="44450" y="757873"/>
                </a:lnTo>
                <a:lnTo>
                  <a:pt x="44450" y="715962"/>
                </a:lnTo>
                <a:lnTo>
                  <a:pt x="76200" y="715962"/>
                </a:lnTo>
                <a:lnTo>
                  <a:pt x="55244" y="757873"/>
                </a:lnTo>
                <a:close/>
              </a:path>
            </a:pathLst>
          </a:custGeom>
          <a:solidFill>
            <a:srgbClr val="00797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829877" y="5724207"/>
            <a:ext cx="4648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处理销售订单的企业模型示例</a:t>
            </a:r>
            <a:endParaRPr sz="28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7592" y="817684"/>
            <a:ext cx="45288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1.4</a:t>
            </a:r>
            <a:r>
              <a:rPr spc="35"/>
              <a:t> </a:t>
            </a:r>
            <a:r>
              <a:rPr spc="-10"/>
              <a:t>Internet</a:t>
            </a:r>
            <a:r>
              <a:rPr spc="-20">
                <a:latin typeface="宋体"/>
                <a:cs typeface="宋体"/>
              </a:rPr>
              <a:t>的影响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0365" y="1829258"/>
            <a:ext cx="8474075" cy="28543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>
                <a:solidFill>
                  <a:srgbClr val="FFFFFF"/>
                </a:solidFill>
                <a:latin typeface="宋体"/>
                <a:cs typeface="宋体"/>
              </a:rPr>
              <a:t>基于</a:t>
            </a:r>
            <a:r>
              <a:rPr sz="3200" spc="-10">
                <a:solidFill>
                  <a:srgbClr val="FFFFFF"/>
                </a:solidFill>
                <a:latin typeface="Arial"/>
                <a:cs typeface="Arial"/>
              </a:rPr>
              <a:t>Internet</a:t>
            </a: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的商务称作电子商务。</a:t>
            </a:r>
            <a:endParaRPr sz="32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电子商务包括两个部分：</a:t>
            </a:r>
            <a:r>
              <a:rPr sz="3200" spc="-10">
                <a:solidFill>
                  <a:srgbClr val="FFFFFF"/>
                </a:solidFill>
                <a:latin typeface="Arial"/>
                <a:cs typeface="Arial"/>
              </a:rPr>
              <a:t>B2C</a:t>
            </a:r>
            <a:r>
              <a:rPr sz="3200" spc="-10">
                <a:solidFill>
                  <a:srgbClr val="FFFFFF"/>
                </a:solidFill>
                <a:latin typeface="宋体"/>
                <a:cs typeface="宋体"/>
              </a:rPr>
              <a:t>（</a:t>
            </a:r>
            <a:r>
              <a:rPr sz="3200">
                <a:solidFill>
                  <a:srgbClr val="FFFFFF"/>
                </a:solidFill>
                <a:latin typeface="宋体"/>
                <a:cs typeface="宋体"/>
              </a:rPr>
              <a:t>企业对客户</a:t>
            </a:r>
            <a:r>
              <a:rPr sz="3200" spc="-50">
                <a:solidFill>
                  <a:srgbClr val="FFFFFF"/>
                </a:solidFill>
                <a:latin typeface="宋体"/>
                <a:cs typeface="宋体"/>
              </a:rPr>
              <a:t>）</a:t>
            </a:r>
            <a:endParaRPr sz="3200">
              <a:latin typeface="宋体"/>
              <a:cs typeface="宋体"/>
            </a:endParaRPr>
          </a:p>
          <a:p>
            <a:pPr marL="354965">
              <a:lnSpc>
                <a:spcPct val="100000"/>
              </a:lnSpc>
            </a:pPr>
            <a:r>
              <a:rPr sz="3200">
                <a:solidFill>
                  <a:srgbClr val="FFFFFF"/>
                </a:solidFill>
                <a:latin typeface="宋体"/>
                <a:cs typeface="宋体"/>
              </a:rPr>
              <a:t>和</a:t>
            </a:r>
            <a:r>
              <a:rPr sz="3200" spc="-10">
                <a:solidFill>
                  <a:srgbClr val="FFFFFF"/>
                </a:solidFill>
                <a:latin typeface="Arial"/>
                <a:cs typeface="Arial"/>
              </a:rPr>
              <a:t>B2B</a:t>
            </a:r>
            <a:r>
              <a:rPr sz="3200" spc="-10">
                <a:solidFill>
                  <a:srgbClr val="FFFFFF"/>
                </a:solidFill>
                <a:latin typeface="宋体"/>
                <a:cs typeface="宋体"/>
              </a:rPr>
              <a:t>（</a:t>
            </a:r>
            <a:r>
              <a:rPr sz="3200">
                <a:solidFill>
                  <a:srgbClr val="FFFFFF"/>
                </a:solidFill>
                <a:latin typeface="宋体"/>
                <a:cs typeface="宋体"/>
              </a:rPr>
              <a:t>企业对企业）</a:t>
            </a:r>
            <a:r>
              <a:rPr sz="3200" spc="-50">
                <a:solidFill>
                  <a:srgbClr val="FFFFFF"/>
                </a:solidFill>
                <a:latin typeface="宋体"/>
                <a:cs typeface="宋体"/>
              </a:rPr>
              <a:t>。</a:t>
            </a:r>
            <a:endParaRPr sz="32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 spc="-20">
                <a:solidFill>
                  <a:srgbClr val="FFFFFF"/>
                </a:solidFill>
                <a:latin typeface="Arial"/>
                <a:cs typeface="Arial"/>
              </a:rPr>
              <a:t>B2C</a:t>
            </a:r>
            <a:r>
              <a:rPr sz="3200" spc="-20">
                <a:solidFill>
                  <a:srgbClr val="FFFFFF"/>
                </a:solidFill>
                <a:latin typeface="宋体"/>
                <a:cs typeface="宋体"/>
              </a:rPr>
              <a:t>：</a:t>
            </a:r>
            <a:endParaRPr sz="32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 spc="-20">
                <a:solidFill>
                  <a:srgbClr val="FFFFFF"/>
                </a:solidFill>
                <a:latin typeface="Arial"/>
                <a:cs typeface="Arial"/>
              </a:rPr>
              <a:t>B2B</a:t>
            </a:r>
            <a:r>
              <a:rPr sz="3200" spc="-20">
                <a:solidFill>
                  <a:srgbClr val="FFFFFF"/>
                </a:solidFill>
                <a:latin typeface="宋体"/>
                <a:cs typeface="宋体"/>
              </a:rPr>
              <a:t>：</a:t>
            </a:r>
            <a:endParaRPr sz="32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9269" y="817684"/>
            <a:ext cx="654558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1.5</a:t>
            </a:r>
            <a:r>
              <a:rPr spc="-10"/>
              <a:t> </a:t>
            </a:r>
            <a:r>
              <a:rPr spc="-5">
                <a:latin typeface="宋体"/>
                <a:cs typeface="宋体"/>
              </a:rPr>
              <a:t>企业如何使用信息系统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0365" y="1950720"/>
            <a:ext cx="8089900" cy="3147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现在包括高层管理者在内的所有员工都在使</a:t>
            </a:r>
            <a:endParaRPr sz="3200">
              <a:latin typeface="宋体"/>
              <a:cs typeface="宋体"/>
            </a:endParaRPr>
          </a:p>
          <a:p>
            <a:pPr marL="354965">
              <a:lnSpc>
                <a:spcPct val="100000"/>
              </a:lnSpc>
            </a:pPr>
            <a:r>
              <a:rPr sz="3200" spc="-10">
                <a:solidFill>
                  <a:srgbClr val="FFFFFF"/>
                </a:solidFill>
                <a:latin typeface="宋体"/>
                <a:cs typeface="宋体"/>
              </a:rPr>
              <a:t>用办公系统。</a:t>
            </a:r>
            <a:endParaRPr sz="32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操作人员通常需要决策支持系统。</a:t>
            </a:r>
            <a:endParaRPr sz="32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DC5900"/>
              </a:buClr>
              <a:buSzPct val="76562"/>
              <a:buFont typeface="Wingdings"/>
              <a:buChar char=""/>
              <a:tabLst>
                <a:tab pos="355600"/>
              </a:tabLst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一系列新的系统定义包括企业计算系统、事</a:t>
            </a:r>
            <a:endParaRPr sz="3200">
              <a:latin typeface="宋体"/>
              <a:cs typeface="宋体"/>
            </a:endParaRPr>
          </a:p>
          <a:p>
            <a:pPr marL="354965" marR="5080">
              <a:lnSpc>
                <a:spcPct val="100000"/>
              </a:lnSpc>
            </a:pP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务处理系统、业务支持系统、知识管理系统</a:t>
            </a:r>
            <a:r>
              <a:rPr sz="3200" spc="-10">
                <a:solidFill>
                  <a:srgbClr val="FFFFFF"/>
                </a:solidFill>
                <a:latin typeface="宋体"/>
                <a:cs typeface="宋体"/>
              </a:rPr>
              <a:t>和用户生产率系统。</a:t>
            </a:r>
            <a:endParaRPr sz="32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https://d.book118.com/198077003011006026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7">
      <vt:lpstr>Arial</vt:lpstr>
      <vt:lpstr>Calibri</vt:lpstr>
      <vt:lpstr>宋体</vt:lpstr>
      <vt:lpstr>黑体</vt:lpstr>
      <vt:lpstr>Microsoft JhengHei</vt:lpstr>
      <vt:lpstr>Wingdings</vt:lpstr>
      <vt:lpstr>Office Theme</vt:lpstr>
      <vt:lpstr>系统分析和设计</vt:lpstr>
      <vt:lpstr>第1章 引论</vt:lpstr>
      <vt:lpstr>关于系统的概念</vt:lpstr>
      <vt:lpstr>1.1. 信息技术的影响</vt:lpstr>
      <vt:lpstr>课堂练习</vt:lpstr>
      <vt:lpstr>1.1.1. IT的未来</vt:lpstr>
      <vt:lpstr>1.1.2. 系统分析与设计的作用</vt:lpstr>
      <vt:lpstr>1.2. 信息系统的组成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1.3.1 企业概图</vt:lpstr>
      <vt:lpstr>1.3.2. 企业模型</vt:lpstr>
      <vt:lpstr>过程：检查客户身份</vt:lpstr>
      <vt:lpstr>1.4 Internet的影响</vt:lpstr>
      <vt:lpstr>1.5 企业如何使用信息系统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2024-09-03T01:07:33.530</cp:lastPrinted>
  <dcterms:created xsi:type="dcterms:W3CDTF">2024-09-02T17:07:33Z</dcterms:created>
  <dcterms:modified xsi:type="dcterms:W3CDTF">2024-09-02T17:07:34Z</dcterms:modified>
</cp:coreProperties>
</file>