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C945A35-C7A7-4789-8984-8A4CC0AA754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A4C1DB-5648-445C-876F-55AC77BA7C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65DD8C-A3AD-4653-99AB-91F9BEECD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E079D6-8523-47A3-A83E-27DF354E2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3C5C6D-512E-46E1-A943-3F742C4299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8898C8-8E6B-41F6-BF76-8100705176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189B22-6E3D-4644-A6CE-5E86FA1078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A755D0-60DC-4149-A915-0B7E991B81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F0134D-EFFF-4193-A98A-F4D96D018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7E010D-645B-41B4-916B-0BAD50724C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C21757-4620-4602-B188-316167ACA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7A4B5-42C8-46B4-94E7-17DF46D1A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5E6A225-CC65-43DE-A68A-DB324E9DE68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7B5ECCE-D852-4748-A0CA-93C3DA68A75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0701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心理辅导治愈心灵创伤</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心灵创伤的类型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心理辅导的方法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心理辅导的实践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心理辅导的效果评估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心理辅导和心灵创伤</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辅导是一种专业的心理疗法，旨在帮助个体解决心理问题和情感困扰。心灵创伤则是指个体在生活中所遭遇的创伤性事件所留下的心理创伤。心理辅导能够帮助个体深入探索心灵深处的创伤，促使其逐渐释放负面情绪，重建心理平衡。</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心理辅导的定义和作用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帮助个体处理情绪问题</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情绪疏导</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激发个体的内在潜力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心理启发</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提供情感上的支持</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心理支持</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帮助个体解决心理困扰</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问题解决</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心灵创伤的定义和影响</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个体在经历创伤性事件后所产生的伤害</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心理伤害</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可能导致个体产生抑郁情绪</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抑郁</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可能导致个体感到焦虑不安</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焦虑</a:t>
            </a:r>
            <a:endParaRPr lang="en-US" sz="3000" b="0" strike="noStrike" spc="-1">
              <a:solidFill>
                <a:srgbClr val="000000"/>
              </a:solidFill>
              <a:latin typeface="Arial"/>
            </a:endParaRPr>
          </a:p>
        </p:txBody>
      </p:sp>
      <p:sp>
        <p:nvSpPr>
          <p:cNvPr id="102"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释放负面情绪</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促使个体释放内心深处的负面情绪</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重建心理平衡</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帮助个体重建内心的平衡状态</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增强心理抵抗力</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提升个体应对创伤的能力</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心理辅导治愈心灵创伤的重要性</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深入探索创伤</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帮助个体深入了解创伤背后的原因</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心理辅导的实践方法</a:t>
            </a:r>
            <a:endParaRPr lang="en-US" sz="3600" b="0" strike="noStrike" spc="-1">
              <a:solidFill>
                <a:schemeClr val="dk1"/>
              </a:solidFill>
              <a:latin typeface="Arial"/>
            </a:endParaRPr>
          </a:p>
        </p:txBody>
      </p:sp>
      <p:sp>
        <p:nvSpPr>
          <p:cNvPr id="11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通过改变认知方式来调整情绪</a:t>
            </a:r>
            <a:endParaRPr lang="en-US" sz="2000" b="0" strike="noStrike" spc="-1">
              <a:solidFill>
                <a:srgbClr val="000000"/>
              </a:solidFill>
              <a:latin typeface="Arial"/>
            </a:endParaRPr>
          </a:p>
        </p:txBody>
      </p:sp>
      <p:sp>
        <p:nvSpPr>
          <p:cNvPr id="11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认知行为疗法</a:t>
            </a:r>
            <a:endParaRPr lang="en-US" sz="3000" b="0" strike="noStrike" spc="-1">
              <a:solidFill>
                <a:srgbClr val="000000"/>
              </a:solidFill>
              <a:latin typeface="Arial"/>
            </a:endParaRPr>
          </a:p>
        </p:txBody>
      </p:sp>
      <p:sp>
        <p:nvSpPr>
          <p:cNvPr id="11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帮助个体解决具体问题</a:t>
            </a:r>
            <a:endParaRPr lang="en-US" sz="2000" b="0" strike="noStrike" spc="-1">
              <a:solidFill>
                <a:srgbClr val="000000"/>
              </a:solidFill>
              <a:latin typeface="Arial"/>
            </a:endParaRPr>
          </a:p>
        </p:txBody>
      </p:sp>
      <p:sp>
        <p:nvSpPr>
          <p:cNvPr id="12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解决问题疗法</a:t>
            </a:r>
            <a:endParaRPr lang="en-US" sz="3000" b="0" strike="noStrike" spc="-1">
              <a:solidFill>
                <a:srgbClr val="000000"/>
              </a:solidFill>
              <a:latin typeface="Arial"/>
            </a:endParaRPr>
          </a:p>
        </p:txBody>
      </p:sp>
      <p:sp>
        <p:nvSpPr>
          <p:cNvPr id="1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探索个体的潜意识</a:t>
            </a:r>
            <a:endParaRPr lang="en-US" sz="2000" b="0" strike="noStrike" spc="-1">
              <a:solidFill>
                <a:srgbClr val="000000"/>
              </a:solidFill>
              <a:latin typeface="Arial"/>
            </a:endParaRPr>
          </a:p>
        </p:txBody>
      </p:sp>
      <p:sp>
        <p:nvSpPr>
          <p:cNvPr id="12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心理动力学疗法</a:t>
            </a:r>
            <a:endParaRPr lang="en-US" sz="3000" b="0" strike="noStrike" spc="-1">
              <a:solidFill>
                <a:srgbClr val="000000"/>
              </a:solidFill>
              <a:latin typeface="Arial"/>
            </a:endParaRPr>
          </a:p>
        </p:txBody>
      </p:sp>
      <p:sp>
        <p:nvSpPr>
          <p:cNvPr id="125"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心灵创伤的类型</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大众心灵创伤</a:t>
            </a:r>
            <a:endParaRPr lang="en-US" sz="3600" b="0" strike="noStrike" spc="-1">
              <a:solidFill>
                <a:schemeClr val="dk1"/>
              </a:solidFill>
              <a:latin typeface="Arial"/>
            </a:endParaRPr>
          </a:p>
        </p:txBody>
      </p:sp>
      <p:sp>
        <p:nvSpPr>
          <p:cNvPr id="13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社会事件如恐怖袭击、自然灾害对人们心理健康的影响</a:t>
            </a:r>
            <a:endParaRPr lang="en-US" sz="2000" b="0" strike="noStrike" spc="-1">
              <a:solidFill>
                <a:srgbClr val="000000"/>
              </a:solidFill>
              <a:latin typeface="Arial"/>
            </a:endParaRPr>
          </a:p>
        </p:txBody>
      </p:sp>
      <p:sp>
        <p:nvSpPr>
          <p:cNvPr id="13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社会事件的影响</a:t>
            </a:r>
            <a:endParaRPr lang="en-US" sz="3000" b="0" strike="noStrike" spc="-1">
              <a:solidFill>
                <a:srgbClr val="000000"/>
              </a:solidFill>
              <a:latin typeface="Arial"/>
            </a:endParaRPr>
          </a:p>
        </p:txBody>
      </p:sp>
      <p:sp>
        <p:nvSpPr>
          <p:cNvPr id="13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战争对参与者和受影响群体的心理创伤</a:t>
            </a:r>
            <a:endParaRPr lang="en-US" sz="2000" b="0" strike="noStrike" spc="-1">
              <a:solidFill>
                <a:srgbClr val="000000"/>
              </a:solidFill>
              <a:latin typeface="Arial"/>
            </a:endParaRPr>
          </a:p>
        </p:txBody>
      </p:sp>
      <p:sp>
        <p:nvSpPr>
          <p:cNvPr id="13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战争的心理影响</a:t>
            </a:r>
            <a:endParaRPr lang="en-US" sz="3000" b="0" strike="noStrike" spc="-1">
              <a:solidFill>
                <a:srgbClr val="000000"/>
              </a:solidFill>
              <a:latin typeface="Arial"/>
            </a:endParaRPr>
          </a:p>
        </p:txBody>
      </p:sp>
      <p:sp>
        <p:nvSpPr>
          <p:cNvPr id="13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灾难事件对个人和群体的心理影响</a:t>
            </a:r>
            <a:endParaRPr lang="en-US" sz="2000" b="0" strike="noStrike" spc="-1">
              <a:solidFill>
                <a:srgbClr val="000000"/>
              </a:solidFill>
              <a:latin typeface="Arial"/>
            </a:endParaRPr>
          </a:p>
        </p:txBody>
      </p:sp>
      <p:sp>
        <p:nvSpPr>
          <p:cNvPr id="13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灾难带来的创伤</a:t>
            </a:r>
            <a:endParaRPr lang="en-US" sz="3000" b="0" strike="noStrike" spc="-1">
              <a:solidFill>
                <a:srgbClr val="000000"/>
              </a:solidFill>
              <a:latin typeface="Arial"/>
            </a:endParaRPr>
          </a:p>
        </p:txBody>
      </p:sp>
      <p:sp>
        <p:nvSpPr>
          <p:cNvPr id="138"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个人心灵创伤</a:t>
            </a:r>
            <a:endParaRPr lang="en-US" sz="3600" b="0" strike="noStrike" spc="-1">
              <a:solidFill>
                <a:schemeClr val="dk1"/>
              </a:solidFill>
              <a:latin typeface="Arial"/>
            </a:endParaRPr>
          </a:p>
        </p:txBody>
      </p:sp>
      <p:sp>
        <p:nvSpPr>
          <p:cNvPr id="14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性侵对受害者心理健康的破坏</a:t>
            </a:r>
            <a:endParaRPr lang="en-US" sz="1500" b="0" strike="noStrike" spc="-1">
              <a:solidFill>
                <a:srgbClr val="000000"/>
              </a:solidFill>
              <a:latin typeface="Arial"/>
            </a:endParaRPr>
          </a:p>
        </p:txBody>
      </p:sp>
      <p:sp>
        <p:nvSpPr>
          <p:cNvPr id="14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性侵影响</a:t>
            </a:r>
            <a:endParaRPr lang="en-US" sz="2200" b="0" strike="noStrike" spc="-1">
              <a:solidFill>
                <a:srgbClr val="000000"/>
              </a:solidFill>
              <a:latin typeface="Arial"/>
            </a:endParaRPr>
          </a:p>
        </p:txBody>
      </p:sp>
      <p:sp>
        <p:nvSpPr>
          <p:cNvPr id="14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家庭暴力对家庭成员心理的伤害</a:t>
            </a:r>
            <a:endParaRPr lang="en-US" sz="1500" b="0" strike="noStrike" spc="-1">
              <a:solidFill>
                <a:srgbClr val="000000"/>
              </a:solidFill>
              <a:latin typeface="Arial"/>
            </a:endParaRPr>
          </a:p>
        </p:txBody>
      </p:sp>
      <p:sp>
        <p:nvSpPr>
          <p:cNvPr id="14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家庭暴力的后果</a:t>
            </a:r>
            <a:endParaRPr lang="en-US" sz="2200" b="0" strike="noStrike" spc="-1">
              <a:solidFill>
                <a:srgbClr val="000000"/>
              </a:solidFill>
              <a:latin typeface="Arial"/>
            </a:endParaRPr>
          </a:p>
        </p:txBody>
      </p:sp>
      <p:sp>
        <p:nvSpPr>
          <p:cNvPr id="14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个人如何应对创伤事件</a:t>
            </a:r>
            <a:endParaRPr lang="en-US" sz="1500" b="0" strike="noStrike" spc="-1">
              <a:solidFill>
                <a:srgbClr val="000000"/>
              </a:solidFill>
              <a:latin typeface="Arial"/>
            </a:endParaRPr>
          </a:p>
        </p:txBody>
      </p:sp>
      <p:sp>
        <p:nvSpPr>
          <p:cNvPr id="14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创伤事件处理</a:t>
            </a:r>
            <a:endParaRPr lang="en-US" sz="2200" b="0" strike="noStrike" spc="-1">
              <a:solidFill>
                <a:srgbClr val="000000"/>
              </a:solidFill>
              <a:latin typeface="Arial"/>
            </a:endParaRPr>
          </a:p>
        </p:txBody>
      </p:sp>
      <p:sp>
        <p:nvSpPr>
          <p:cNvPr id="14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失去亲人</a:t>
            </a:r>
            <a:endParaRPr lang="en-US" sz="2200" b="0" strike="noStrike" spc="-1">
              <a:solidFill>
                <a:srgbClr val="000000"/>
              </a:solidFill>
              <a:latin typeface="Arial"/>
            </a:endParaRPr>
          </a:p>
        </p:txBody>
      </p:sp>
      <p:sp>
        <p:nvSpPr>
          <p:cNvPr id="15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儿童失去亲人的心理挑战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如何面对亲人离世的打击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家庭在这一过程中的作用</a:t>
            </a:r>
            <a:endParaRPr lang="en-US" sz="1500" b="0" strike="noStrike" spc="-1">
              <a:solidFill>
                <a:srgbClr val="000000"/>
              </a:solidFill>
              <a:latin typeface="Arial"/>
            </a:endParaRPr>
          </a:p>
        </p:txBody>
      </p:sp>
      <p:sp>
        <p:nvSpPr>
          <p:cNvPr id="15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永久心理伤害？</a:t>
            </a:r>
            <a:endParaRPr lang="en-US" sz="2200" b="0" strike="noStrike" spc="-1">
              <a:solidFill>
                <a:srgbClr val="000000"/>
              </a:solidFill>
              <a:latin typeface="Arial"/>
            </a:endParaRPr>
          </a:p>
        </p:txBody>
      </p:sp>
      <p:sp>
        <p:nvSpPr>
          <p:cNvPr id="15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儿童心灵创伤是否会永久影响成年后的生活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心理干预对儿童心灵创伤的重要性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社会责任与儿童心理健康</a:t>
            </a:r>
            <a:endParaRPr lang="en-US" sz="1500" b="0" strike="noStrike" spc="-1">
              <a:solidFill>
                <a:srgbClr val="000000"/>
              </a:solidFill>
              <a:latin typeface="Arial"/>
            </a:endParaRPr>
          </a:p>
        </p:txBody>
      </p:sp>
      <p:sp>
        <p:nvSpPr>
          <p:cNvPr id="15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心理康复</a:t>
            </a:r>
            <a:endParaRPr lang="en-US" sz="2200" b="0" strike="noStrike" spc="-1">
              <a:solidFill>
                <a:srgbClr val="000000"/>
              </a:solidFill>
              <a:latin typeface="Arial"/>
            </a:endParaRPr>
          </a:p>
        </p:txBody>
      </p:sp>
      <p:sp>
        <p:nvSpPr>
          <p:cNvPr id="15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如何帮助儿童走出心灵创伤的阴影</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心理康复的方法与途径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教育者与家长的作用</a:t>
            </a:r>
            <a:endParaRPr lang="en-US" sz="1500" b="0" strike="noStrike" spc="-1">
              <a:solidFill>
                <a:srgbClr val="000000"/>
              </a:solidFill>
              <a:latin typeface="Arial"/>
            </a:endParaRPr>
          </a:p>
        </p:txBody>
      </p:sp>
      <p:sp>
        <p:nvSpPr>
          <p:cNvPr id="15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儿童心灵创伤</a:t>
            </a:r>
            <a:endParaRPr lang="en-US" sz="3600" b="0" strike="noStrike" spc="-1">
              <a:solidFill>
                <a:schemeClr val="dk1"/>
              </a:solidFill>
              <a:latin typeface="Arial"/>
            </a:endParaRPr>
          </a:p>
        </p:txBody>
      </p:sp>
      <p:sp>
        <p:nvSpPr>
          <p:cNvPr id="15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虐待</a:t>
            </a:r>
            <a:endParaRPr lang="en-US" sz="2200" b="0" strike="noStrike" spc="-1">
              <a:solidFill>
                <a:srgbClr val="000000"/>
              </a:solidFill>
              <a:latin typeface="Arial"/>
            </a:endParaRPr>
          </a:p>
        </p:txBody>
      </p:sp>
      <p:sp>
        <p:nvSpPr>
          <p:cNvPr id="16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儿童受到身体或心理上的虐待</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虐待对儿童心理成长的影响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如何帮助受虐儿童</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职业心灵创伤</a:t>
            </a:r>
            <a:endParaRPr lang="en-US" sz="3600" b="0" strike="noStrike" spc="-1">
              <a:solidFill>
                <a:schemeClr val="dk1"/>
              </a:solidFill>
              <a:latin typeface="Arial"/>
            </a:endParaRPr>
          </a:p>
        </p:txBody>
      </p:sp>
      <p:sp>
        <p:nvSpPr>
          <p:cNvPr id="16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医生工作中的心理挑战</a:t>
            </a:r>
            <a:endParaRPr lang="en-US" sz="2000" b="0" strike="noStrike" spc="-1">
              <a:solidFill>
                <a:srgbClr val="000000"/>
              </a:solidFill>
              <a:latin typeface="Arial"/>
            </a:endParaRPr>
          </a:p>
        </p:txBody>
      </p:sp>
      <p:sp>
        <p:nvSpPr>
          <p:cNvPr id="16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医生的心理压力</a:t>
            </a:r>
            <a:endParaRPr lang="en-US" sz="3000" b="0" strike="noStrike" spc="-1">
              <a:solidFill>
                <a:srgbClr val="000000"/>
              </a:solidFill>
              <a:latin typeface="Arial"/>
            </a:endParaRPr>
          </a:p>
        </p:txBody>
      </p:sp>
      <p:sp>
        <p:nvSpPr>
          <p:cNvPr id="16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教师如何获得心理支持</a:t>
            </a:r>
            <a:endParaRPr lang="en-US" sz="2000" b="0" strike="noStrike" spc="-1">
              <a:solidFill>
                <a:srgbClr val="000000"/>
              </a:solidFill>
              <a:latin typeface="Arial"/>
            </a:endParaRPr>
          </a:p>
        </p:txBody>
      </p:sp>
      <p:sp>
        <p:nvSpPr>
          <p:cNvPr id="16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教师的心理支持</a:t>
            </a:r>
            <a:endParaRPr lang="en-US" sz="3000" b="0" strike="noStrike" spc="-1">
              <a:solidFill>
                <a:srgbClr val="000000"/>
              </a:solidFill>
              <a:latin typeface="Arial"/>
            </a:endParaRPr>
          </a:p>
        </p:txBody>
      </p:sp>
      <p:sp>
        <p:nvSpPr>
          <p:cNvPr id="1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警察执勤中的心理压力</a:t>
            </a:r>
            <a:endParaRPr lang="en-US" sz="2000" b="0" strike="noStrike" spc="-1">
              <a:solidFill>
                <a:srgbClr val="000000"/>
              </a:solidFill>
              <a:latin typeface="Arial"/>
            </a:endParaRPr>
          </a:p>
        </p:txBody>
      </p:sp>
      <p:sp>
        <p:nvSpPr>
          <p:cNvPr id="16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警察的心理困境</a:t>
            </a:r>
            <a:endParaRPr lang="en-US" sz="3000" b="0" strike="noStrike" spc="-1">
              <a:solidFill>
                <a:srgbClr val="000000"/>
              </a:solidFill>
              <a:latin typeface="Arial"/>
            </a:endParaRPr>
          </a:p>
        </p:txBody>
      </p:sp>
      <p:sp>
        <p:nvSpPr>
          <p:cNvPr id="170"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心理辅导的重要性</a:t>
            </a:r>
            <a:endParaRPr lang="en-US" sz="3600" b="0" strike="noStrike" spc="-1">
              <a:solidFill>
                <a:schemeClr val="dk1"/>
              </a:solidFill>
              <a:latin typeface="Arial"/>
            </a:endParaRPr>
          </a:p>
        </p:txBody>
      </p:sp>
      <p:sp>
        <p:nvSpPr>
          <p:cNvPr id="17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辅导是帮助人们理解和解决心理问题、心理困扰的过程。通过心理辅导，人们可以更好地认识自己的内心世界，处理心理创伤，重建自信和稳定情绪。心理辅导不仅可以治愈心灵创伤，还可以提升个体的心理健康素质，助力人们更好地适应社会生活。</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心理辅导的方法</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认知行为疗法</a:t>
            </a:r>
            <a:endParaRPr lang="en-US" sz="3500" b="0" strike="noStrike" spc="-1">
              <a:solidFill>
                <a:srgbClr val="000000"/>
              </a:solidFill>
              <a:latin typeface="Arial"/>
            </a:endParaRPr>
          </a:p>
        </p:txBody>
      </p:sp>
      <p:sp>
        <p:nvSpPr>
          <p:cNvPr id="17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认知行为疗法通过调整个体的思维模式和行为习惯，帮助其改变负面情绪和行为。该疗法注重个体认识和改变自己的负面想法，以及培养积极的行为习惯。通过认知行为疗法，个体能够更好地应对压力、焦虑和抑郁等心理问题。</a:t>
            </a:r>
            <a:endParaRPr lang="en-US" sz="25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心理动力疗法</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了解内在冲突与压抑</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探索潜意识冲突</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促使个体自我认知</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解决心理问题</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促进个体心理健康</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心理发展辅助</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儿童游戏疗法</a:t>
            </a:r>
            <a:endParaRPr lang="en-US" sz="3600" b="0" strike="noStrike" spc="-1">
              <a:solidFill>
                <a:schemeClr val="dk1"/>
              </a:solidFill>
              <a:latin typeface="Arial"/>
            </a:endParaRPr>
          </a:p>
        </p:txBody>
      </p:sp>
      <p:sp>
        <p:nvSpPr>
          <p:cNvPr id="1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通过游戏引导情感</a:t>
            </a:r>
            <a:endParaRPr lang="en-US" sz="2000" b="0" strike="noStrike" spc="-1">
              <a:solidFill>
                <a:srgbClr val="000000"/>
              </a:solidFill>
              <a:latin typeface="Arial"/>
            </a:endParaRPr>
          </a:p>
        </p:txBody>
      </p:sp>
      <p:sp>
        <p:nvSpPr>
          <p:cNvPr id="1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儿童心理疏导</a:t>
            </a:r>
            <a:endParaRPr lang="en-US" sz="3000" b="0" strike="noStrike" spc="-1">
              <a:solidFill>
                <a:srgbClr val="000000"/>
              </a:solidFill>
              <a:latin typeface="Arial"/>
            </a:endParaRPr>
          </a:p>
        </p:txBody>
      </p:sp>
      <p:sp>
        <p:nvSpPr>
          <p:cNvPr id="1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培养儿童心理健康</a:t>
            </a:r>
            <a:endParaRPr lang="en-US" sz="2000" b="0" strike="noStrike" spc="-1">
              <a:solidFill>
                <a:srgbClr val="000000"/>
              </a:solidFill>
              <a:latin typeface="Arial"/>
            </a:endParaRPr>
          </a:p>
        </p:txBody>
      </p:sp>
      <p:sp>
        <p:nvSpPr>
          <p:cNvPr id="1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心理问题解决</a:t>
            </a:r>
            <a:endParaRPr lang="en-US" sz="3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借助游戏形式释放压力</a:t>
            </a:r>
            <a:endParaRPr lang="en-US" sz="2000" b="0" strike="noStrike" spc="-1">
              <a:solidFill>
                <a:srgbClr val="000000"/>
              </a:solidFill>
              <a:latin typeface="Arial"/>
            </a:endParaRPr>
          </a:p>
        </p:txBody>
      </p:sp>
      <p:sp>
        <p:nvSpPr>
          <p:cNvPr id="1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情感表达</a:t>
            </a:r>
            <a:endParaRPr lang="en-US" sz="3000" b="0" strike="noStrike" spc="-1">
              <a:solidFill>
                <a:srgbClr val="000000"/>
              </a:solidFill>
              <a:latin typeface="Arial"/>
            </a:endParaRPr>
          </a:p>
        </p:txBody>
      </p:sp>
      <p:sp>
        <p:nvSpPr>
          <p:cNvPr id="198"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写作疗法</a:t>
            </a:r>
            <a:endParaRPr lang="en-US" sz="2200" b="0" strike="noStrike" spc="-1">
              <a:solidFill>
                <a:srgbClr val="000000"/>
              </a:solidFill>
              <a:latin typeface="Arial"/>
            </a:endParaRPr>
          </a:p>
        </p:txBody>
      </p:sp>
      <p:sp>
        <p:nvSpPr>
          <p:cNvPr id="2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书写情感回忆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促进心理治疗效果</a:t>
            </a:r>
            <a:endParaRPr lang="en-US" sz="15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音乐疗法</a:t>
            </a:r>
            <a:endParaRPr lang="en-US" sz="2200" b="0" strike="noStrike" spc="-1">
              <a:solidFill>
                <a:srgbClr val="000000"/>
              </a:solidFill>
              <a:latin typeface="Arial"/>
            </a:endParaRPr>
          </a:p>
        </p:txBody>
      </p:sp>
      <p:sp>
        <p:nvSpPr>
          <p:cNvPr id="2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借助音乐放松情绪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缓解心理压力</a:t>
            </a:r>
            <a:endParaRPr lang="en-US" sz="15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舞蹈疗法</a:t>
            </a:r>
            <a:endParaRPr lang="en-US" sz="2200" b="0" strike="noStrike" spc="-1">
              <a:solidFill>
                <a:srgbClr val="000000"/>
              </a:solidFill>
              <a:latin typeface="Arial"/>
            </a:endParaRPr>
          </a:p>
        </p:txBody>
      </p:sp>
      <p:sp>
        <p:nvSpPr>
          <p:cNvPr id="2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通过舞蹈释放情感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加强身心健康</a:t>
            </a:r>
            <a:endParaRPr lang="en-US" sz="1500" b="0" strike="noStrike" spc="-1">
              <a:solidFill>
                <a:srgbClr val="000000"/>
              </a:solidFill>
              <a:latin typeface="Arial"/>
            </a:endParaRPr>
          </a:p>
        </p:txBody>
      </p:sp>
      <p:sp>
        <p:nvSpPr>
          <p:cNvPr id="2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艺术心理治疗</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绘画疗法</a:t>
            </a:r>
            <a:endParaRPr lang="en-US" sz="2200" b="0" strike="noStrike" spc="-1">
              <a:solidFill>
                <a:srgbClr val="000000"/>
              </a:solidFill>
              <a:latin typeface="Arial"/>
            </a:endParaRPr>
          </a:p>
        </p:txBody>
      </p:sp>
      <p:sp>
        <p:nvSpPr>
          <p:cNvPr id="2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通过绘画表达内心情感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探索潜在心理问题</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心理辅导的重要性</a:t>
            </a:r>
            <a:endParaRPr lang="en-US" sz="3600" b="0" strike="noStrike" spc="-1">
              <a:solidFill>
                <a:schemeClr val="dk1"/>
              </a:solidFill>
              <a:latin typeface="Arial"/>
            </a:endParaRPr>
          </a:p>
        </p:txBody>
      </p:sp>
      <p:sp>
        <p:nvSpPr>
          <p:cNvPr id="2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辅导在治愈心灵创伤方面发挥着重要作用。不同的心理辅导方法能够根据个体的需要进行针对性干预，帮助个体理解自己的情绪和行为，并逐步走出心理困境。通过心理辅导，个体能够获得更好的心理健康，重获内心平静与幸福。</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https://d.book118.com/198107014010006050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147</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心理辅导治愈心灵创伤</vt:lpstr>
      <vt:lpstr>目录</vt:lpstr>
      <vt:lpstr>第1章 简介</vt:lpstr>
      <vt:lpstr> </vt:lpstr>
      <vt:lpstr>心理辅导的定义和作用</vt:lpstr>
      <vt:lpstr>心灵创伤的定义和影响</vt:lpstr>
      <vt:lpstr>心理辅导治愈心灵创伤的重要性</vt:lpstr>
      <vt:lpstr>心理辅导的实践方法</vt:lpstr>
      <vt:lpstr>第2章 心灵创伤的类型</vt:lpstr>
      <vt:lpstr>大众心灵创伤</vt:lpstr>
      <vt:lpstr>个人心灵创伤</vt:lpstr>
      <vt:lpstr>儿童心灵创伤</vt:lpstr>
      <vt:lpstr>职业心灵创伤</vt:lpstr>
      <vt:lpstr>心理辅导的重要性</vt:lpstr>
      <vt:lpstr>第3章 心理辅导的方法</vt:lpstr>
      <vt:lpstr> </vt:lpstr>
      <vt:lpstr>心理动力疗法</vt:lpstr>
      <vt:lpstr>儿童游戏疗法</vt:lpstr>
      <vt:lpstr>艺术心理治疗</vt:lpstr>
      <vt:lpstr>心理辅导的重要性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2024-09-29T14:25:42.416</cp:lastPrinted>
  <dcterms:created xsi:type="dcterms:W3CDTF">2024-09-29T06:25:42Z</dcterms:created>
  <dcterms:modified xsi:type="dcterms:W3CDTF">2024-09-29T06:25:44Z</dcterms:modified>
</cp:coreProperties>
</file>