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F07FFAC-4E02-4563-B847-3D38CC1062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C314ED-3995-4B1F-BFD2-7A7618633E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315631B-33BC-43E2-94F1-F703941D0A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17FC73C-EC5A-4FBB-BEA0-F152D9D54DD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8301F75-9EAF-4340-9AA4-374E06E08EB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BAB403E-39E9-4AC4-8CE7-2278DE507D9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3F423F4-6D12-44C5-ADD1-C4203D4138D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049765D-B1A8-4DD9-9F6C-DDE8B67505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896E41-1DB8-4D8C-8B19-A98FC491AE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822947-AC06-437A-B3AF-B94AC1598A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5EBFC46-C0A8-495A-9ECC-B53895282C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8116135115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Web应用开发技术发展</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Web应用开发概述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前端开发技术演进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后端开发技术演进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Web安全及防护策略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前后端分离与API设计实践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现代化Web应用开发框架和工具介绍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Web应用开发概述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2064" b="1206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Web应用是一种基于Web技术构建的应用程序，用户通过Web浏览器即可访问和使用。</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跨平台性、无需安装、实时更新、丰富的用户交互等。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Web应用定义与特点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Web应用特点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Web应用定义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静态网页阶段</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以HTML为代表的静态网页技术，内容固定，无法实现动态交互。</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动态网页阶段</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引入CGI、PHP、ASP等技术，实现网页动态生成和数据库交互。</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Web 2.0阶段</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AJAX、Ruby on Rails等技术推动Web应用开发进入新阶段，强调用户体验和互动性。</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移动Web应用阶段</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响应式设计和移动优先原则，使得Web应用能够在各种设备上良好运行。</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Web应用发展历程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市场现状</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Web应用已成为主流应用形式之一，涵盖电商、社交、金融、教育等各个领域。</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发展趋势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PWA（Progressive Web Apps）带来更接近原生应用的体验，WebAssembly提升Web应用性能，AI和机器学习在Web应用中的应用逐渐增多。</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当前市场现状及趋势分析</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前端开发技术演进</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响应式设计</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CSS3的媒体查询功能使得网页可以根据不同设备的屏幕尺寸和分辨率进行自适应布局，实现响应式设计。</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语义化标签</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HTML5引入了更多的语义化标签，如`&lt;header&gt;`, `&lt;footer&gt;`, `&lt;article&gt;`等，使页面结构更清晰，有利于搜索引擎优化和辅助阅读技术。</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媒体支持</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HTML5原生支持音频和视频，通过`&lt;audio&gt;`和`&lt;video&gt;`标签即可在网页上播放媒体文件，无需依赖第三方插件。</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CSS3样式</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CSS3提供了更丰富的样式效果，如渐变、阴影、动画等，使得网页视觉效果更加生动和多样化。</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HTML5/CSS3标准与特性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5400000">
            <a:off x="5770591" y="1524691"/>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88669" y="2024857"/>
            <a:ext cx="614662" cy="385690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flipH="1" flipV="1">
            <a:off x="5770591" y="5381593"/>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3444517"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5788669" y="1438299"/>
            <a:ext cx="614662" cy="473651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8053418"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402999" y="3260307"/>
            <a:ext cx="1386002" cy="13860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1377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React和Vue等框架都推崇组件化开发思想，将页面拆分为一个个独立的组件，提高代码复用性和可维护性。</a:t>
            </a:r>
          </a:p>
        </p:txBody>
      </p:sp>
      <p:sp>
        <p:nvSpPr>
          <p:cNvPr id="10" name="TextBox 10"/>
          <p:cNvSpPr txBox="1"/>
          <p:nvPr/>
        </p:nvSpPr>
        <p:spPr>
          <a:xfrm>
            <a:off x="71377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组件化开发</a:t>
            </a:r>
          </a:p>
        </p:txBody>
      </p:sp>
      <p:sp>
        <p:nvSpPr>
          <p:cNvPr id="11" name="TextBox 11"/>
          <p:cNvSpPr txBox="1"/>
          <p:nvPr/>
        </p:nvSpPr>
        <p:spPr>
          <a:xfrm>
            <a:off x="67334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React和Vue都有庞大的社区和丰富的生态，提供了大量的插件、工具和教程，方便开发者学习和使用。</a:t>
            </a:r>
          </a:p>
        </p:txBody>
      </p:sp>
      <p:sp>
        <p:nvSpPr>
          <p:cNvPr id="12" name="TextBox 12"/>
          <p:cNvSpPr txBox="1"/>
          <p:nvPr/>
        </p:nvSpPr>
        <p:spPr>
          <a:xfrm>
            <a:off x="67334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生态丰富</a:t>
            </a:r>
          </a:p>
        </p:txBody>
      </p:sp>
      <p:sp>
        <p:nvSpPr>
          <p:cNvPr id="13" name="TextBox 13"/>
          <p:cNvSpPr txBox="1"/>
          <p:nvPr/>
        </p:nvSpPr>
        <p:spPr>
          <a:xfrm>
            <a:off x="860888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React和Vue都采用了虚拟DOM技术，通过比较虚拟DOM的差异来更新实际DOM，从而提高页面渲染性能。</a:t>
            </a:r>
          </a:p>
        </p:txBody>
      </p:sp>
      <p:sp>
        <p:nvSpPr>
          <p:cNvPr id="14" name="TextBox 14"/>
          <p:cNvSpPr txBox="1"/>
          <p:nvPr/>
        </p:nvSpPr>
        <p:spPr>
          <a:xfrm>
            <a:off x="860888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虚拟DOM</a:t>
            </a:r>
          </a:p>
        </p:txBody>
      </p:sp>
      <p:sp>
        <p:nvSpPr>
          <p:cNvPr id="15" name="TextBox 15"/>
          <p:cNvSpPr txBox="1"/>
          <p:nvPr/>
        </p:nvSpPr>
        <p:spPr>
          <a:xfrm>
            <a:off x="860888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React通过props和state来管理组件数据，Vue则通过数据绑定和计算属性来实现数据驱动视图，简化了前端开发流程。</a:t>
            </a:r>
          </a:p>
        </p:txBody>
      </p:sp>
      <p:sp>
        <p:nvSpPr>
          <p:cNvPr id="16" name="TextBox 16"/>
          <p:cNvSpPr txBox="1"/>
          <p:nvPr/>
        </p:nvSpPr>
        <p:spPr>
          <a:xfrm>
            <a:off x="860888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数据驱动视图</a:t>
            </a:r>
          </a:p>
        </p:txBody>
      </p:sp>
      <p:sp>
        <p:nvSpPr>
          <p:cNvPr id="17" name="AutoShape 17"/>
          <p:cNvSpPr/>
          <p:nvPr/>
        </p:nvSpPr>
        <p:spPr>
          <a:xfrm>
            <a:off x="5198112" y="3055420"/>
            <a:ext cx="1795777" cy="1795777"/>
          </a:xfrm>
          <a:prstGeom prst="ellipse">
            <a:avLst/>
          </a:prstGeom>
          <a:solidFill>
            <a:schemeClr val="accent2">
              <a:alpha val="100000"/>
            </a:schemeClr>
          </a:solidFill>
          <a:ln w="76200">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p:txBody>
      </p:sp>
      <p:sp>
        <p:nvSpPr>
          <p:cNvPr id="18" name="Freeform 18"/>
          <p:cNvSpPr/>
          <p:nvPr/>
        </p:nvSpPr>
        <p:spPr>
          <a:xfrm>
            <a:off x="5772540" y="3629848"/>
            <a:ext cx="646919" cy="646919"/>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JavaScript框架与库（如React、Vue等）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26880" y="4327928"/>
            <a:ext cx="816835" cy="816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15503" y="3252517"/>
            <a:ext cx="669734" cy="66973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418023" y="2978511"/>
            <a:ext cx="741863" cy="7418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25419" y="2137218"/>
            <a:ext cx="951888" cy="951888"/>
          </a:xfrm>
          <a:prstGeom prst="ellipse">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663043" y="2098623"/>
            <a:ext cx="684020" cy="684020"/>
          </a:xfrm>
          <a:prstGeom prst="ellipse">
            <a:avLst/>
          </a:prstGeom>
          <a:solidFill>
            <a:schemeClr val="accent5">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093287" y="4394336"/>
            <a:ext cx="684020" cy="68402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485811" y="3035533"/>
            <a:ext cx="617053" cy="617053"/>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615209" y="4346502"/>
            <a:ext cx="923188" cy="923188"/>
          </a:xfrm>
          <a:prstGeom prst="ellipse">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327263" y="3523107"/>
            <a:ext cx="536304" cy="536304"/>
          </a:xfrm>
          <a:prstGeom prst="ellipse">
            <a:avLst/>
          </a:prstGeom>
          <a:solidFill>
            <a:schemeClr val="accent5">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782217" y="3324986"/>
            <a:ext cx="536304" cy="53630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92083" y="2027663"/>
            <a:ext cx="825939" cy="82593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34516" y="4265809"/>
            <a:ext cx="1084575" cy="108457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260548" y="3456392"/>
            <a:ext cx="669734" cy="66973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723341" y="2059085"/>
            <a:ext cx="1139031" cy="113903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5413642" y="2493745"/>
            <a:ext cx="1309700" cy="134855"/>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7" name="Connector 17"/>
          <p:cNvCxnSpPr/>
          <p:nvPr/>
        </p:nvCxnSpPr>
        <p:spPr>
          <a:xfrm flipV="1">
            <a:off x="6102864" y="2883378"/>
            <a:ext cx="679174" cy="152155"/>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flipV="1">
            <a:off x="6825419" y="3126459"/>
            <a:ext cx="191610" cy="44232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9" name="Connector 19"/>
          <p:cNvCxnSpPr/>
          <p:nvPr/>
        </p:nvCxnSpPr>
        <p:spPr>
          <a:xfrm flipH="1" flipV="1">
            <a:off x="7301364" y="3163040"/>
            <a:ext cx="133934" cy="116488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0" name="Connector 20"/>
          <p:cNvCxnSpPr/>
          <p:nvPr/>
        </p:nvCxnSpPr>
        <p:spPr>
          <a:xfrm flipH="1">
            <a:off x="5567348" y="4736345"/>
            <a:ext cx="1459532" cy="9172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1" name="Connector 21"/>
          <p:cNvCxnSpPr/>
          <p:nvPr/>
        </p:nvCxnSpPr>
        <p:spPr>
          <a:xfrm flipV="1">
            <a:off x="5576003" y="4059411"/>
            <a:ext cx="751260" cy="50081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2" name="Connector 22"/>
          <p:cNvCxnSpPr/>
          <p:nvPr/>
        </p:nvCxnSpPr>
        <p:spPr>
          <a:xfrm>
            <a:off x="4269332" y="3861290"/>
            <a:ext cx="443212" cy="585855"/>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3" name="Connector 23"/>
          <p:cNvCxnSpPr/>
          <p:nvPr/>
        </p:nvCxnSpPr>
        <p:spPr>
          <a:xfrm flipV="1">
            <a:off x="4318522" y="2782643"/>
            <a:ext cx="344521" cy="542343"/>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4" name="Connector 24"/>
          <p:cNvCxnSpPr/>
          <p:nvPr/>
        </p:nvCxnSpPr>
        <p:spPr>
          <a:xfrm flipV="1">
            <a:off x="4385236" y="3349442"/>
            <a:ext cx="1032786" cy="237941"/>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5" name="Connector 25"/>
          <p:cNvCxnSpPr/>
          <p:nvPr/>
        </p:nvCxnSpPr>
        <p:spPr>
          <a:xfrm flipV="1">
            <a:off x="5428529" y="3720374"/>
            <a:ext cx="360425" cy="686184"/>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6" name="Connector 26"/>
          <p:cNvCxnSpPr/>
          <p:nvPr/>
        </p:nvCxnSpPr>
        <p:spPr>
          <a:xfrm>
            <a:off x="5322679" y="2733875"/>
            <a:ext cx="236458" cy="296514"/>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7" name="Connector 27"/>
          <p:cNvCxnSpPr/>
          <p:nvPr/>
        </p:nvCxnSpPr>
        <p:spPr>
          <a:xfrm flipH="1" flipV="1">
            <a:off x="6863567" y="4059411"/>
            <a:ext cx="334699" cy="36126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8" name="Connector 28"/>
          <p:cNvCxnSpPr/>
          <p:nvPr/>
        </p:nvCxnSpPr>
        <p:spPr>
          <a:xfrm flipH="1" flipV="1">
            <a:off x="6126369" y="3484076"/>
            <a:ext cx="200894" cy="39031"/>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9" name="TextBox 29"/>
          <p:cNvSpPr txBox="1"/>
          <p:nvPr/>
        </p:nvSpPr>
        <p:spPr>
          <a:xfrm>
            <a:off x="183453" y="1348268"/>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响应式布局</a:t>
            </a:r>
          </a:p>
        </p:txBody>
      </p:sp>
      <p:sp>
        <p:nvSpPr>
          <p:cNvPr id="30" name="TextBox 30"/>
          <p:cNvSpPr txBox="1"/>
          <p:nvPr/>
        </p:nvSpPr>
        <p:spPr>
          <a:xfrm>
            <a:off x="451179" y="1899244"/>
            <a:ext cx="376218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通过CSS3的媒体查询功能实现不同设备下的自适应布局，确保页面在不同屏幕尺寸下都能良好展示。</a:t>
            </a:r>
          </a:p>
        </p:txBody>
      </p:sp>
      <p:sp>
        <p:nvSpPr>
          <p:cNvPr id="31" name="TextBox 31"/>
          <p:cNvSpPr txBox="1"/>
          <p:nvPr/>
        </p:nvSpPr>
        <p:spPr>
          <a:xfrm>
            <a:off x="183453" y="4327928"/>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触摸事件处理</a:t>
            </a:r>
          </a:p>
        </p:txBody>
      </p:sp>
      <p:sp>
        <p:nvSpPr>
          <p:cNvPr id="32" name="TextBox 32"/>
          <p:cNvSpPr txBox="1"/>
          <p:nvPr/>
        </p:nvSpPr>
        <p:spPr>
          <a:xfrm>
            <a:off x="451179" y="4878904"/>
            <a:ext cx="376218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针对移动端设备的触摸事件进行特殊处理，如触摸滑动、触摸缩放等，提升用户体验。</a:t>
            </a:r>
          </a:p>
        </p:txBody>
      </p:sp>
      <p:sp>
        <p:nvSpPr>
          <p:cNvPr id="33" name="TextBox 33"/>
          <p:cNvSpPr txBox="1"/>
          <p:nvPr/>
        </p:nvSpPr>
        <p:spPr>
          <a:xfrm>
            <a:off x="7966477" y="1432892"/>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移动端适配</a:t>
            </a:r>
          </a:p>
        </p:txBody>
      </p:sp>
      <p:sp>
        <p:nvSpPr>
          <p:cNvPr id="34" name="TextBox 34"/>
          <p:cNvSpPr txBox="1"/>
          <p:nvPr/>
        </p:nvSpPr>
        <p:spPr>
          <a:xfrm>
            <a:off x="7966477" y="2006039"/>
            <a:ext cx="3753398"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针对移动端设备进行特殊优化，如使用rem或vw等相对单位进行布局，以适应不同设备的屏幕尺寸和分辨率。</a:t>
            </a:r>
          </a:p>
        </p:txBody>
      </p:sp>
      <p:sp>
        <p:nvSpPr>
          <p:cNvPr id="35" name="TextBox 35"/>
          <p:cNvSpPr txBox="1"/>
          <p:nvPr/>
        </p:nvSpPr>
        <p:spPr>
          <a:xfrm>
            <a:off x="7966477" y="4251066"/>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性能优化</a:t>
            </a:r>
          </a:p>
        </p:txBody>
      </p:sp>
      <p:sp>
        <p:nvSpPr>
          <p:cNvPr id="36" name="TextBox 36"/>
          <p:cNvSpPr txBox="1"/>
          <p:nvPr/>
        </p:nvSpPr>
        <p:spPr>
          <a:xfrm>
            <a:off x="7966477" y="4824213"/>
            <a:ext cx="3753398"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针对移动端网络环境进行优化，如压缩文件大小、减少HTTP请求数量、使用CDN加速等，提高页面加载速度和用户体验。</a:t>
            </a:r>
          </a:p>
        </p:txBody>
      </p:sp>
      <p:sp>
        <p:nvSpPr>
          <p:cNvPr id="37" name="Freeform 37"/>
          <p:cNvSpPr/>
          <p:nvPr/>
        </p:nvSpPr>
        <p:spPr>
          <a:xfrm>
            <a:off x="6996367" y="2295973"/>
            <a:ext cx="585610" cy="585610"/>
          </a:xfrm>
          <a:custGeom>
            <a:rect l="l" t="t" r="r" b="b"/>
            <a:pathLst>
              <a:path w="30480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809097" y="2221251"/>
            <a:ext cx="391912" cy="391912"/>
          </a:xfrm>
          <a:custGeom>
            <a:rect l="l" t="t" r="r" b="b"/>
            <a:pathLst>
              <a:path w="304800" h="304800">
                <a:moveTo>
                  <a:pt x="95545" y="304800"/>
                </a:moveTo>
                <a:cubicBezTo>
                  <a:pt x="75228" y="262528"/>
                  <a:pt x="86049" y="238306"/>
                  <a:pt x="101660" y="215494"/>
                </a:cubicBezTo>
                <a:cubicBezTo>
                  <a:pt x="118758" y="190500"/>
                  <a:pt x="123168" y="165764"/>
                  <a:pt x="123168" y="165764"/>
                </a:cubicBezTo>
                <a:cubicBezTo>
                  <a:pt x="123168" y="165764"/>
                  <a:pt x="136608" y="183232"/>
                  <a:pt x="131235" y="210560"/>
                </a:cubicBezTo>
                <a:cubicBezTo>
                  <a:pt x="154981" y="184128"/>
                  <a:pt x="159458" y="142018"/>
                  <a:pt x="155877" y="125892"/>
                </a:cubicBezTo>
                <a:cubicBezTo>
                  <a:pt x="209550" y="163401"/>
                  <a:pt x="232486" y="244612"/>
                  <a:pt x="201578" y="304800"/>
                </a:cubicBezTo>
                <a:cubicBezTo>
                  <a:pt x="365998" y="211769"/>
                  <a:pt x="242478" y="72581"/>
                  <a:pt x="220970" y="56893"/>
                </a:cubicBezTo>
                <a:cubicBezTo>
                  <a:pt x="228143" y="72571"/>
                  <a:pt x="229495" y="99117"/>
                  <a:pt x="215017" y="111995"/>
                </a:cubicBezTo>
                <a:cubicBezTo>
                  <a:pt x="190510" y="19040"/>
                  <a:pt x="129892" y="-10"/>
                  <a:pt x="129892" y="-10"/>
                </a:cubicBezTo>
                <a:cubicBezTo>
                  <a:pt x="137065" y="47930"/>
                  <a:pt x="103908" y="100346"/>
                  <a:pt x="71942" y="139513"/>
                </a:cubicBezTo>
                <a:cubicBezTo>
                  <a:pt x="70818" y="120396"/>
                  <a:pt x="69628" y="107204"/>
                  <a:pt x="59579" y="88916"/>
                </a:cubicBezTo>
                <a:cubicBezTo>
                  <a:pt x="57321" y="123644"/>
                  <a:pt x="30785" y="151943"/>
                  <a:pt x="23603" y="186738"/>
                </a:cubicBezTo>
                <a:cubicBezTo>
                  <a:pt x="13868" y="233848"/>
                  <a:pt x="30890" y="268348"/>
                  <a:pt x="95564" y="3047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874749" y="4606042"/>
            <a:ext cx="404108" cy="404108"/>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5610694" y="3160417"/>
            <a:ext cx="367285" cy="367285"/>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7251892" y="4540748"/>
            <a:ext cx="366812" cy="36681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6447722" y="3652586"/>
            <a:ext cx="295387" cy="295387"/>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3896106" y="3429803"/>
            <a:ext cx="308527" cy="308527"/>
          </a:xfrm>
          <a:custGeom>
            <a:rect l="l" t="t" r="r" b="b"/>
            <a:pathLst>
              <a:path w="304800" h="304800">
                <a:moveTo>
                  <a:pt x="130883" y="184766"/>
                </a:moveTo>
                <a:lnTo>
                  <a:pt x="35557" y="89516"/>
                </a:lnTo>
                <a:cubicBezTo>
                  <a:pt x="-11849" y="144323"/>
                  <a:pt x="-11849" y="225219"/>
                  <a:pt x="35557" y="280016"/>
                </a:cubicBezTo>
                <a:lnTo>
                  <a:pt x="130883" y="184766"/>
                </a:lnTo>
                <a:close/>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moveTo>
                  <a:pt x="152400" y="152552"/>
                </a:moveTo>
                <a:lnTo>
                  <a:pt x="152400" y="0"/>
                </a:lnTo>
                <a:cubicBezTo>
                  <a:pt x="110881" y="2572"/>
                  <a:pt x="73371" y="18459"/>
                  <a:pt x="43082" y="43215"/>
                </a:cubicBezTo>
                <a:lnTo>
                  <a:pt x="152400" y="15255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4" name="Group 44"/>
          <p:cNvGrpSpPr/>
          <p:nvPr/>
        </p:nvGrpSpPr>
        <p:grpSpPr>
          <a:xfrm>
            <a:off x="454963" y="93878"/>
            <a:ext cx="10641129" cy="914400"/>
            <a:chOff x="454963" y="93878"/>
            <a:chExt cx="10641129" cy="914400"/>
          </a:xfrm>
        </p:grpSpPr>
        <p:sp>
          <p:nvSpPr>
            <p:cNvPr id="45" name="AutoShape 4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TextBox 6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响应式设计与移动端优化</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后端开发技术演进</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2938" r="22938"/>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Java</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一种面向对象的编程语言，具有跨平台性、安全性、多线程等特点。在Web应用开发中，Java常用于服务器端编程，如Servlet、JSP等技术。</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Python</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一种解释型、高级编程语言，具有简洁易读、语法清晰、功能强大等特点。Python在Web开发中有着广泛的应用，如Django、Flask等Web框架。</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服务器端编程语言（如Java、Python等）</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9897" r="19897"/>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一种关系型数据库管理系统，具有高性能、可靠性、易用性等特点。在Web应用开发中，MySQL常用于存储和管理结构化数据。</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MySQL</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一种非关系型数据库，以文档形式存储数据，具有灵活性、可扩展性等特点。MongoDB适用于处理大量数据和高并发的场景。</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MongoDB</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数据库技术（如MySQL、MongoDB等）</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提供计算、存储、网络等基础设施服务，使得开发者能够快速地构建和扩展Web应用。常见的云计算平台有AWS、Azure、Google Cloud等。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云计算平台</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一种将应用程序拆分成多个小型、独立的服务的方法，每个服务运行在其独立的进程中，并通过轻量级通信机制进行通信。微服务架构有助于提高系统的可维护性、可扩展性和可靠性。常见的微服务框架有Spring Cloud、Dubbo等。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微服务架构</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云计算平台与微服务架构</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Web安全及防护策略</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https://d.book118.com/198116135115006035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2024-09-14T16:26:56.812</cp:lastPrinted>
  <dcterms:created xsi:type="dcterms:W3CDTF">2024-09-14T08:26:56Z</dcterms:created>
  <dcterms:modified xsi:type="dcterms:W3CDTF">2024-09-14T08:26:58Z</dcterms:modified>
</cp:coreProperties>
</file>