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GDKDOQ+JLQIPV+MicrosoftYaHei-Bold"/>
      <p:regular r:id="rId16"/>
    </p:embeddedFont>
    <p:embeddedFont>
      <p:font typeface="GRVDGG+CLMMFG+MicrosoftYaHei"/>
      <p:regular r:id="rId17"/>
    </p:embeddedFont>
    <p:embeddedFont>
      <p:font typeface="OPMNIF+MS-UIGothic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5C7D2-6435-4AFC-9F8F-8999CF3ED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89835-28BE-41B4-AFBE-D5DEB8658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C5787-1B2A-436B-99B3-A6854174F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584D3-EC9E-49B5-8150-F6C0EA0BB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18FBEA-028D-4934-8461-181BB82D6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5C1F16-25C3-4ADC-B0A0-0536B06A9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D3AA70-9A40-4BE9-BB4C-4A1BAFCAD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A1799-0727-4832-BCF0-230D1C441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21665-F528-4544-A806-7B17C3E60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8FF97-BD4C-4B69-AC56-6BEC40060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9BCA5-A5DF-4122-9C42-675AC471B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24067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GDKDOQ+JLQIPV+MicrosoftYaHei-Bold"/>
                <a:cs typeface="GDKDOQ+JLQIPV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GRVDGG+CLMMFG+MicrosoftYaHei"/>
                <a:cs typeface="GRVDGG+CLMMFG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OPMNIF+MS-UIGothic"/>
                <a:cs typeface="OPMNIF+MS-UIGothic"/>
              </a:rPr>
              <a:t>大气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污</a:t>
            </a:r>
            <a:r>
              <a:rPr sz="3000">
                <a:solidFill>
                  <a:srgbClr val="00BEA8"/>
                </a:solidFill>
                <a:latin typeface="OPMNIF+MS-UIGothic"/>
                <a:cs typeface="OPMNIF+MS-UIGothic"/>
              </a:rPr>
              <a:t>染物的定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EA8"/>
                </a:solidFill>
                <a:latin typeface="OPMNIF+MS-UIGothic"/>
                <a:cs typeface="OPMNIF+MS-UIGothic"/>
              </a:rPr>
              <a:t>和分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OPMNIF+MS-UIGothic"/>
                <a:cs typeface="OPMNIF+MS-UIGothic"/>
              </a:rPr>
              <a:t>定</a:t>
            </a:r>
            <a:r>
              <a:rPr sz="155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OPMNIF+MS-UIGothic"/>
                <a:cs typeface="OPMNIF+MS-UIGothic"/>
              </a:rPr>
              <a:t>分</a:t>
            </a:r>
            <a:r>
              <a:rPr sz="1550">
                <a:solidFill>
                  <a:srgbClr val="00BEA8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OPMNIF+MS-UIGothic"/>
                <a:cs typeface="OPMNIF+MS-UIGothic"/>
              </a:rPr>
              <a:t>大气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污</a:t>
            </a:r>
            <a:r>
              <a:rPr sz="3000">
                <a:solidFill>
                  <a:srgbClr val="00BEA8"/>
                </a:solidFill>
                <a:latin typeface="OPMNIF+MS-UIGothic"/>
                <a:cs typeface="OPMNIF+MS-UIGothic"/>
              </a:rPr>
              <a:t>染物的来源和影响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0265" y="1214025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57D"/>
                </a:solidFill>
                <a:latin typeface="OPMNIF+MS-UIGothic"/>
                <a:cs typeface="OPMNIF+MS-UIGothic"/>
              </a:rPr>
              <a:t>工</a:t>
            </a:r>
            <a:r>
              <a:rPr sz="2000" spc="25">
                <a:solidFill>
                  <a:srgbClr val="00657D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00657D"/>
                </a:solidFill>
                <a:latin typeface="OPMNIF+MS-UIGothic"/>
                <a:cs typeface="OPMNIF+MS-UIGothic"/>
              </a:rPr>
              <a:t>排放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91379" y="1726938"/>
            <a:ext cx="64986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工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生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程中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生的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气是大气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染物的主要来源之一，如燃煤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厂、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钢铁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厂、化工厂等。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660265" y="258181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57D"/>
                </a:solidFill>
                <a:latin typeface="OPMNIF+MS-UIGothic"/>
                <a:cs typeface="OPMNIF+MS-UIGothic"/>
              </a:rPr>
              <a:t>交通运</a:t>
            </a:r>
            <a:r>
              <a:rPr sz="2000">
                <a:solidFill>
                  <a:srgbClr val="00657D"/>
                </a:solidFill>
                <a:latin typeface="SimSun"/>
                <a:cs typeface="SimSun"/>
              </a:rPr>
              <a:t>输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691379" y="3231888"/>
            <a:ext cx="65705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汽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、船舶、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机等交通工具排放的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气也是大气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染物的重要来源。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0265" y="39502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57D"/>
                </a:solidFill>
                <a:latin typeface="SimSun"/>
                <a:cs typeface="SimSun"/>
              </a:rPr>
              <a:t>农业</a:t>
            </a:r>
            <a:r>
              <a:rPr sz="2000" spc="25">
                <a:solidFill>
                  <a:srgbClr val="00657D"/>
                </a:solidFill>
                <a:latin typeface="OPMNIF+MS-UIGothic"/>
                <a:cs typeface="OPMNIF+MS-UIGothic"/>
              </a:rPr>
              <a:t>活</a:t>
            </a:r>
            <a:r>
              <a:rPr sz="2000">
                <a:solidFill>
                  <a:srgbClr val="00657D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453379" y="4600313"/>
            <a:ext cx="48179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农业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活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中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生的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气，如秸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秆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焚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烧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、牲畜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粪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便等。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60265" y="531802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57D"/>
                </a:solidFill>
                <a:latin typeface="OPMNIF+MS-UIGothic"/>
                <a:cs typeface="OPMNIF+MS-UIGothic"/>
              </a:rPr>
              <a:t>影响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91379" y="5830943"/>
            <a:ext cx="642505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大气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染物可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致空气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量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化，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人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健康、生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系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和气候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化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生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面影响，如呼吸道疾病、植物生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60001"/>
                </a:solidFill>
                <a:latin typeface="OPMNIF+MS-UIGothic"/>
                <a:cs typeface="OPMNIF+MS-UIGothic"/>
              </a:rPr>
              <a:t>受阻、酸雨等。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OPMNIF+MS-UIGothic"/>
                <a:cs typeface="OPMNIF+MS-UIGothic"/>
              </a:rPr>
              <a:t>大气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污</a:t>
            </a:r>
            <a:r>
              <a:rPr sz="3000">
                <a:solidFill>
                  <a:srgbClr val="00BEA8"/>
                </a:solidFill>
                <a:latin typeface="OPMNIF+MS-UIGothic"/>
                <a:cs typeface="OPMNIF+MS-UIGothic"/>
              </a:rPr>
              <a:t>染物的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监测</a:t>
            </a:r>
            <a:r>
              <a:rPr sz="3000">
                <a:solidFill>
                  <a:srgbClr val="00BEA8"/>
                </a:solidFill>
                <a:latin typeface="OPMNIF+MS-UIGothic"/>
                <a:cs typeface="OPMNIF+MS-UIGothic"/>
              </a:rPr>
              <a:t>和控制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OPMNIF+MS-UIGothic"/>
                <a:cs typeface="OPMNIF+MS-UIGothic"/>
              </a:rPr>
              <a:t>控制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8561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PMNIF+MS-UIGothic"/>
                <a:cs typeface="OPMNIF+MS-UIGothic"/>
              </a:rPr>
              <a:t>采取一系列措施控制大气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FFFFFF"/>
                </a:solidFill>
                <a:latin typeface="OPMNIF+MS-UIGothic"/>
                <a:cs typeface="OPMNIF+MS-UIGothic"/>
              </a:rPr>
              <a:t>染物排放，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PMNIF+MS-UIGothic"/>
                <a:cs typeface="OPMNIF+MS-UIGothic"/>
              </a:rPr>
              <a:t>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OPMNIF+MS-UIGothic"/>
                <a:cs typeface="OPMNIF+MS-UIGothic"/>
              </a:rPr>
              <a:t>施排放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OPMNIF+MS-UIGothic"/>
                <a:cs typeface="OPMNIF+MS-UIGothic"/>
              </a:rPr>
              <a:t>准、推广清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FFFFFF"/>
                </a:solidFill>
                <a:latin typeface="OPMNIF+MS-UIGothic"/>
                <a:cs typeface="OPMNIF+MS-UIGothic"/>
              </a:rPr>
              <a:t>能源、开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PMNIF+MS-UIGothic"/>
                <a:cs typeface="OPMNIF+MS-UIGothic"/>
              </a:rPr>
              <a:t>展工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业污</a:t>
            </a:r>
            <a:r>
              <a:rPr sz="1350">
                <a:solidFill>
                  <a:srgbClr val="FFFFFF"/>
                </a:solidFill>
                <a:latin typeface="OPMNIF+MS-UIGothic"/>
                <a:cs typeface="OPMNIF+MS-UIGothic"/>
              </a:rPr>
              <a:t>染治理等。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GDKDOQ+JLQIPV+MicrosoftYaHei-Bold"/>
                <a:cs typeface="GDKDOQ+JLQIPV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GRVDGG+CLMMFG+MicrosoftYaHei"/>
                <a:cs typeface="GRVDGG+CLMMFG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BEA8"/>
                </a:solidFill>
                <a:latin typeface="OPMNIF+MS-UIGothic"/>
                <a:cs typeface="OPMNIF+MS-UIGothic"/>
              </a:rPr>
              <a:t>量空气系数的定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EA8"/>
                </a:solidFill>
                <a:latin typeface="OPMNIF+MS-UIGothic"/>
                <a:cs typeface="OPMNIF+MS-UIGothic"/>
              </a:rPr>
              <a:t>和意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过</a:t>
            </a:r>
            <a:r>
              <a:rPr sz="2300" spc="25">
                <a:solidFill>
                  <a:srgbClr val="00BEA8"/>
                </a:solidFill>
                <a:latin typeface="OPMNIF+MS-UIGothic"/>
                <a:cs typeface="OPMNIF+MS-UIGothic"/>
              </a:rPr>
              <a:t>量空气系数定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OPMNIF+MS-UIGothic"/>
                <a:cs typeface="OPMNIF+MS-UIGothic"/>
              </a:rPr>
              <a:t>意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BEA8"/>
                </a:solidFill>
                <a:latin typeface="OPMNIF+MS-UIGothic"/>
                <a:cs typeface="OPMNIF+MS-UIGothic"/>
              </a:rPr>
              <a:t>量空气系数折算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值</a:t>
            </a:r>
            <a:r>
              <a:rPr sz="3000">
                <a:solidFill>
                  <a:srgbClr val="00BEA8"/>
                </a:solidFill>
                <a:latin typeface="OPMNIF+MS-UIGothic"/>
                <a:cs typeface="OPMNIF+MS-UIGothic"/>
              </a:rPr>
              <a:t>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BEA8"/>
                </a:solidFill>
                <a:latin typeface="OPMNIF+MS-UIGothic"/>
                <a:cs typeface="OPMNIF+MS-UIGothic"/>
              </a:rPr>
              <a:t>算公式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FFFFFF"/>
                </a:solidFill>
                <a:latin typeface="OPMNIF+MS-UIGothic"/>
                <a:cs typeface="OPMNIF+MS-UIGothic"/>
              </a:rPr>
              <a:t>算公式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4012950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OPMNIF+MS-UIGothic"/>
                <a:cs typeface="OPMNIF+MS-UIGothic"/>
              </a:rPr>
              <a:t>量空气系数</a:t>
            </a:r>
            <a:r>
              <a:rPr sz="1350" spc="62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FFFFFF"/>
                </a:solidFill>
                <a:latin typeface="GRVDGG+CLMMFG+MicrosoftYaHei"/>
                <a:cs typeface="GRVDGG+CLMMFG+MicrosoftYaHei"/>
              </a:rPr>
              <a:t>= 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FFFFFF"/>
                </a:solidFill>
                <a:latin typeface="OPMNIF+MS-UIGothic"/>
                <a:cs typeface="OPMNIF+MS-UIGothic"/>
              </a:rPr>
              <a:t>空气流量</a:t>
            </a:r>
            <a:r>
              <a:rPr sz="1350" spc="6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FFFFFF"/>
                </a:solidFill>
                <a:latin typeface="GRVDGG+CLMMFG+MicrosoftYaHei"/>
                <a:cs typeface="GRVDGG+CLMMFG+MicrosoftYaHei"/>
              </a:rPr>
              <a:t>/ </a:t>
            </a:r>
            <a:r>
              <a:rPr sz="1350">
                <a:solidFill>
                  <a:srgbClr val="FFFFFF"/>
                </a:solidFill>
                <a:latin typeface="OPMNIF+MS-UIGothic"/>
                <a:cs typeface="OPMNIF+MS-UIGothic"/>
              </a:rPr>
              <a:t>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OPMNIF+MS-UIGothic"/>
                <a:cs typeface="OPMNIF+MS-UIGothic"/>
              </a:rPr>
              <a:t>空气流量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OPMNIF+MS-UIGothic"/>
                <a:cs typeface="OPMNIF+MS-UIGothic"/>
              </a:rPr>
              <a:t>公式解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释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FFFFFF"/>
                </a:solidFill>
                <a:latin typeface="OPMNIF+MS-UIGothic"/>
                <a:cs typeface="OPMNIF+MS-UIGothic"/>
              </a:rPr>
              <a:t>空气流量指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OPMNIF+MS-UIGothic"/>
                <a:cs typeface="OPMNIF+MS-UIGothic"/>
              </a:rPr>
              <a:t>入装置的空气量，理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OPMNIF+MS-UIGothic"/>
                <a:cs typeface="OPMNIF+MS-UIGothic"/>
              </a:rPr>
              <a:t>空气流量根据燃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烧</a:t>
            </a:r>
            <a:r>
              <a:rPr sz="1350">
                <a:solidFill>
                  <a:srgbClr val="FFFFFF"/>
                </a:solidFill>
                <a:latin typeface="OPMNIF+MS-UIGothic"/>
                <a:cs typeface="OPMNIF+MS-UIGothic"/>
              </a:rPr>
              <a:t>或反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OPMNIF+MS-UIGothic"/>
                <a:cs typeface="OPMNIF+MS-UIGothic"/>
              </a:rPr>
              <a:t>物料的化学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PMNIF+MS-UIGothic"/>
                <a:cs typeface="OPMNIF+MS-UIGothic"/>
              </a:rPr>
              <a:t>量关系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OPMNIF+MS-UIGothic"/>
                <a:cs typeface="OPMNIF+MS-UIGothic"/>
              </a:rPr>
              <a:t>算得出。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BEA8"/>
                </a:solidFill>
                <a:latin typeface="OPMNIF+MS-UIGothic"/>
                <a:cs typeface="OPMNIF+MS-UIGothic"/>
              </a:rPr>
              <a:t>量空气系数折算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值</a:t>
            </a:r>
            <a:r>
              <a:rPr sz="3000">
                <a:solidFill>
                  <a:srgbClr val="00BEA8"/>
                </a:solidFill>
                <a:latin typeface="OPMNIF+MS-UIGothic"/>
                <a:cs typeface="OPMNIF+MS-UIGothic"/>
              </a:rPr>
              <a:t>的影响因素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304648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OPMNIF+MS-UIGothic"/>
                <a:cs typeface="OPMNIF+MS-UIGothic"/>
              </a:rPr>
              <a:t>燃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烧</a:t>
            </a:r>
            <a:r>
              <a:rPr sz="1600">
                <a:solidFill>
                  <a:srgbClr val="00BEA8"/>
                </a:solidFill>
                <a:latin typeface="OPMNIF+MS-UIGothic"/>
                <a:cs typeface="OPMNIF+MS-UIGothic"/>
              </a:rPr>
              <a:t>或反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00BEA8"/>
                </a:solidFill>
                <a:latin typeface="OPMNIF+MS-UIGothic"/>
                <a:cs typeface="OPMNIF+MS-UIGothic"/>
              </a:rPr>
              <a:t>装置的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结</a:t>
            </a:r>
            <a:r>
              <a:rPr sz="1600">
                <a:solidFill>
                  <a:srgbClr val="00BEA8"/>
                </a:solidFill>
                <a:latin typeface="OPMNIF+MS-UIGothic"/>
                <a:cs typeface="OPMNIF+MS-UIGothic"/>
              </a:rPr>
              <a:t>构和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DKDOQ+JLQIPV+MicrosoftYaHei-Bold"/>
                <a:cs typeface="GDKDOQ+JLQIPV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DKDOQ+JLQIPV+MicrosoftYaHei-Bold"/>
                <a:cs typeface="GDKDOQ+JLQIPV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DKDOQ+JLQIPV+MicrosoftYaHei-Bold"/>
                <a:cs typeface="GDKDOQ+JLQIPV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3420745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OPMNIF+MS-UIGothic"/>
                <a:cs typeface="OPMNIF+MS-UIGothic"/>
              </a:rPr>
              <a:t>燃料或反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00BEA8"/>
                </a:solidFill>
                <a:latin typeface="OPMNIF+MS-UIGothic"/>
                <a:cs typeface="OPMNIF+MS-UIGothic"/>
              </a:rPr>
              <a:t>物料的性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5083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OPMNIF+MS-UIGothic"/>
                <a:cs typeface="OPMNIF+MS-UIGothic"/>
              </a:rPr>
              <a:t>操作条件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GDKDOQ+JLQIPV+MicrosoftYaHei-Bold"/>
                <a:cs typeface="GDKDOQ+JLQIPV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GRVDGG+CLMMFG+MicrosoftYaHei"/>
                <a:cs typeface="GRVDGG+CLMMFG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https://d.book118.com/198124067074006030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GDKDOQ+JLQIPV+MicrosoftYaHei-Bold</vt:lpstr>
      <vt:lpstr>GRVDGG+CLMMFG+MicrosoftYaHei</vt:lpstr>
      <vt:lpstr>OPMNIF+MS-UIGothic</vt:lpstr>
      <vt:lpstr>SimSun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2024-09-07T02:42:11.584</cp:lastPrinted>
  <dcterms:created xsi:type="dcterms:W3CDTF">2024-09-06T18:42:11Z</dcterms:created>
  <dcterms:modified xsi:type="dcterms:W3CDTF">2024-09-06T18:42:12Z</dcterms:modified>
</cp:coreProperties>
</file>