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PJLNT+MS-UIGothic"/>
      <p:regular r:id="rId15"/>
    </p:embeddedFont>
    <p:embeddedFont>
      <p:font typeface="WENVQG+GKDSIF+ArialMT"/>
      <p:regular r:id="rId16"/>
    </p:embeddedFont>
    <p:embeddedFont>
      <p:font typeface="BKGIBO+DJKLFU+MicrosoftYaHei-Bold"/>
      <p:regular r:id="rId17"/>
    </p:embeddedFont>
    <p:embeddedFont>
      <p:font typeface="CPAIDT+GKEORS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51347-2167-4C12-9C54-4B6E6DDF0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E8AAC-AE0C-439A-911E-53498AF23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45033-EC7B-43D7-9E24-57404AC83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27A60-BF58-4FAF-92B2-0CB043335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DC8FDB-C380-4C0E-898D-6CDC0CB7F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8DAE9A-2C1E-4141-9E43-95A0775D0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77EB03-248F-4932-9ABB-8882AF7EA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0F016-A40A-4CE7-9F8D-DDFFA205A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1C0A34-8622-4038-85D8-B913F2F7F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D4EC7-B115-44D8-8DE8-7E418C207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CD51C-F2EC-423D-AD8E-EC6F2973B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3207401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829050" y="2080962"/>
            <a:ext cx="540067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JPJLNT+MS-UIGothic"/>
                <a:cs typeface="JPJLNT+MS-UIGothic"/>
              </a:rPr>
              <a:t>程序的流程控制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FFFEFE"/>
                </a:solidFill>
                <a:latin typeface="JPJLNT+MS-UIGothic"/>
                <a:cs typeface="JPJLN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1414" y="717772"/>
            <a:ext cx="2122322" cy="1397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00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EFE"/>
                </a:solidFill>
                <a:latin typeface="JPJLNT+MS-UIGothic"/>
                <a:cs typeface="JPJLNT+MS-UIGothic"/>
              </a:rPr>
              <a:t>目</a:t>
            </a:r>
            <a:r>
              <a:rPr sz="4400" spc="210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4400">
                <a:solidFill>
                  <a:srgbClr val="FFFEFE"/>
                </a:solidFill>
                <a:latin typeface="SimSun"/>
                <a:cs typeface="SimSun"/>
              </a:rPr>
              <a:t> 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9975" y="1824545"/>
            <a:ext cx="3100230" cy="13803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WENVQG+GKDSIF+ArialMT"/>
                <a:cs typeface="WENVQG+GKDSIF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JPJLNT+MS-UIGothic"/>
                <a:cs typeface="JPJLNT+MS-UIGothic"/>
              </a:rPr>
              <a:t>程序流程控制概述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WENVQG+GKDSIF+ArialMT"/>
                <a:cs typeface="WENVQG+GKDSIF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顺</a:t>
            </a:r>
            <a:r>
              <a:rPr sz="2400">
                <a:solidFill>
                  <a:srgbClr val="8D3300"/>
                </a:solidFill>
                <a:latin typeface="JPJLNT+MS-UIGothic"/>
                <a:cs typeface="JPJLNT+MS-UIGothic"/>
              </a:rPr>
              <a:t>序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8D3300"/>
                </a:solidFill>
                <a:latin typeface="JPJLNT+MS-UIGothic"/>
                <a:cs typeface="JPJLNT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9975" y="301707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WENVQG+GKDSIF+ArialMT"/>
                <a:cs typeface="WENVQG+GKDSIF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选择结</a:t>
            </a:r>
            <a:r>
              <a:rPr sz="2400">
                <a:solidFill>
                  <a:srgbClr val="8D3300"/>
                </a:solidFill>
                <a:latin typeface="JPJLNT+MS-UIGothic"/>
                <a:cs typeface="JPJLNT+MS-UIGothic"/>
              </a:rPr>
              <a:t>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9975" y="361334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WENVQG+GKDSIF+ArialMT"/>
                <a:cs typeface="WENVQG+GKDSIF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JPJLNT+MS-UIGothic"/>
                <a:cs typeface="JPJLNT+MS-UIGothic"/>
              </a:rPr>
              <a:t>循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环结</a:t>
            </a:r>
            <a:r>
              <a:rPr sz="2400">
                <a:solidFill>
                  <a:srgbClr val="8D3300"/>
                </a:solidFill>
                <a:latin typeface="JPJLNT+MS-UIGothic"/>
                <a:cs typeface="JPJLNT+MS-UIGothic"/>
              </a:rPr>
              <a:t>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9975" y="4209605"/>
            <a:ext cx="3099958" cy="13801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WENVQG+GKDSIF+ArialMT"/>
                <a:cs typeface="WENVQG+GKDSIF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JPJLNT+MS-UIGothic"/>
                <a:cs typeface="JPJLNT+MS-UIGothic"/>
              </a:rPr>
              <a:t>流程控制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8D3300"/>
                </a:solidFill>
                <a:latin typeface="JPJLNT+MS-UIGothic"/>
                <a:cs typeface="JPJLNT+MS-UIGothic"/>
              </a:rPr>
              <a:t>句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WENVQG+GKDSIF+ArialMT"/>
                <a:cs typeface="WENVQG+GKDSIF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JPJLNT+MS-UIGothic"/>
                <a:cs typeface="JPJLNT+MS-UIGothic"/>
              </a:rPr>
              <a:t>流程控制案例分析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JPJLNT+MS-UIGothic"/>
                <a:cs typeface="JPJLNT+MS-UIGothic"/>
              </a:rPr>
              <a:t>程序流程控制概述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BKGIBO+DJKLFU+MicrosoftYaHei-Bold"/>
                <a:cs typeface="BKGIBO+DJKLFU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JPJLNT+MS-UIGothic"/>
                <a:cs typeface="JPJLNT+MS-UIGothic"/>
              </a:rPr>
              <a:t>什么是程序流程控制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PJLNT+MS-UIGothic"/>
                <a:cs typeface="JPJLNT+MS-UIGothic"/>
              </a:rPr>
              <a:t>程序流程控制是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JPJLNT+MS-UIGothic"/>
                <a:cs typeface="JPJLNT+MS-UIGothic"/>
              </a:rPr>
              <a:t>算机程序中用于控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PJLNT+MS-UIGothic"/>
                <a:cs typeface="JPJLNT+MS-UIGothic"/>
              </a:rPr>
              <a:t>制程序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JPJLNT+MS-UIGothic"/>
                <a:cs typeface="JPJLNT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JPJLNT+MS-UIGothic"/>
                <a:cs typeface="JPJLNT+MS-UIGothic"/>
              </a:rPr>
              <a:t>序的一系列指令。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PJLNT+MS-UIGothic"/>
                <a:cs typeface="JPJLNT+MS-UIGothic"/>
              </a:rPr>
              <a:t>它决定了程序在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FFFFFF"/>
                </a:solidFill>
                <a:latin typeface="JPJLNT+MS-UIGothic"/>
                <a:cs typeface="JPJLNT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JPJLNT+MS-UIGothic"/>
                <a:cs typeface="JPJLNT+MS-UIGothic"/>
              </a:rPr>
              <a:t>程中何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时执</a:t>
            </a:r>
            <a:r>
              <a:rPr sz="1350">
                <a:solidFill>
                  <a:srgbClr val="FFFFFF"/>
                </a:solidFill>
                <a:latin typeface="JPJLNT+MS-UIGothic"/>
                <a:cs typeface="JPJLNT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PJLNT+MS-UIGothic"/>
                <a:cs typeface="JPJLNT+MS-UIGothic"/>
              </a:rPr>
              <a:t>哪一段代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码</a:t>
            </a:r>
            <a:r>
              <a:rPr sz="1350">
                <a:solidFill>
                  <a:srgbClr val="FFFFFF"/>
                </a:solidFill>
                <a:latin typeface="JPJLNT+MS-UIGothic"/>
                <a:cs typeface="JPJLNT+MS-UIGothic"/>
              </a:rPr>
              <a:t>，以及如何根据条件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PJLNT+MS-UIGothic"/>
                <a:cs typeface="JPJLNT+MS-UIGothic"/>
              </a:rPr>
              <a:t>不同的代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码</a:t>
            </a:r>
            <a:r>
              <a:rPr sz="1350">
                <a:solidFill>
                  <a:srgbClr val="FFFFFF"/>
                </a:solidFill>
                <a:latin typeface="JPJLNT+MS-UIGothic"/>
                <a:cs typeface="JPJLNT+MS-UIGothic"/>
              </a:rPr>
              <a:t>路径。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JPJLNT+MS-UIGothic"/>
                <a:cs typeface="JPJLNT+MS-UIGothic"/>
              </a:rPr>
              <a:t>程序流程控制的重要性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33994" y="2347333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程序流程控制是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程序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的关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它能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使程序按照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逻辑执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行，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确保程序的正确性和可靠性。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4772397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合理的流程控制，可以提高程序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的效率和可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性，使程序更加健壮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和易于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调试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JPJLNT+MS-UIGothic"/>
                <a:cs typeface="JPJLNT+MS-UIGothic"/>
              </a:rPr>
              <a:t>程序流程控制的基本概念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89575" y="2003330"/>
            <a:ext cx="5110608" cy="20370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53869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顺</a:t>
            </a:r>
            <a:r>
              <a:rPr sz="2000" spc="25">
                <a:solidFill>
                  <a:srgbClr val="FFFFFF"/>
                </a:solidFill>
                <a:latin typeface="JPJLNT+MS-UIGothic"/>
                <a:cs typeface="JPJLNT+MS-UIGothic"/>
              </a:rPr>
              <a:t>序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000">
                <a:solidFill>
                  <a:srgbClr val="FFFFFF"/>
                </a:solidFill>
                <a:latin typeface="JPJLNT+MS-UIGothic"/>
                <a:cs typeface="JPJLNT+MS-UIGothic"/>
              </a:rPr>
              <a:t>构</a:t>
            </a:r>
          </a:p>
          <a:p>
            <a:pPr marL="0" marR="0">
              <a:lnSpc>
                <a:spcPts val="1500"/>
              </a:lnSpc>
              <a:spcBef>
                <a:spcPts val="4163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按照代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的先后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行，是最基本的流程控制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构。</a:t>
            </a:r>
          </a:p>
          <a:p>
            <a:pPr marL="1753869" marR="0">
              <a:lnSpc>
                <a:spcPts val="2000"/>
              </a:lnSpc>
              <a:spcBef>
                <a:spcPts val="3626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选择结</a:t>
            </a:r>
            <a:r>
              <a:rPr sz="2000">
                <a:solidFill>
                  <a:srgbClr val="FFFFFF"/>
                </a:solidFill>
                <a:latin typeface="JPJLNT+MS-UIGothic"/>
                <a:cs typeface="JPJLNT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26404" y="4044688"/>
            <a:ext cx="5025813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根据条件判断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不同的代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路径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行，包括</a:t>
            </a:r>
            <a:r>
              <a:rPr sz="1500">
                <a:solidFill>
                  <a:srgbClr val="000000"/>
                </a:solidFill>
                <a:latin typeface="CPAIDT+GKEORS+MicrosoftYaHei"/>
                <a:cs typeface="CPAIDT+GKEORS+MicrosoftYaHei"/>
              </a:rPr>
              <a:t>if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句、</a:t>
            </a:r>
          </a:p>
          <a:p>
            <a:pPr marL="1581784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AIDT+GKEORS+MicrosoftYaHei"/>
                <a:cs typeface="CPAIDT+GKEORS+MicrosoftYaHei"/>
              </a:rPr>
              <a:t>switch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句等。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61225" y="492623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JPJLNT+MS-UIGothic"/>
                <a:cs typeface="JPJLNT+MS-UIGothic"/>
              </a:rPr>
              <a:t>循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环结</a:t>
            </a:r>
            <a:r>
              <a:rPr sz="2000">
                <a:solidFill>
                  <a:srgbClr val="FFFFFF"/>
                </a:solidFill>
                <a:latin typeface="JPJLNT+MS-UIGothic"/>
                <a:cs typeface="JPJLNT+MS-UIGothic"/>
              </a:rPr>
              <a:t>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645150" y="5533763"/>
            <a:ext cx="4825854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重复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行某段代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直到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足特定条件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止，包括</a:t>
            </a:r>
            <a:r>
              <a:rPr sz="1500">
                <a:solidFill>
                  <a:srgbClr val="000000"/>
                </a:solidFill>
                <a:latin typeface="CPAIDT+GKEORS+MicrosoftYaHei"/>
                <a:cs typeface="CPAIDT+GKEORS+MicrosoftYaHei"/>
              </a:rPr>
              <a:t>for</a:t>
            </a:r>
          </a:p>
          <a:p>
            <a:pPr marL="1224914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、</a:t>
            </a:r>
            <a:r>
              <a:rPr sz="1500">
                <a:solidFill>
                  <a:srgbClr val="000000"/>
                </a:solidFill>
                <a:latin typeface="CPAIDT+GKEORS+MicrosoftYaHei"/>
                <a:cs typeface="CPAIDT+GKEORS+MicrosoftYaHei"/>
              </a:rPr>
              <a:t>while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顺</a:t>
            </a:r>
            <a:r>
              <a:rPr sz="3600">
                <a:solidFill>
                  <a:srgbClr val="C76900"/>
                </a:solidFill>
                <a:latin typeface="JPJLNT+MS-UIGothic"/>
                <a:cs typeface="JPJLNT+MS-UIGothic"/>
              </a:rPr>
              <a:t>序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结</a:t>
            </a:r>
            <a:r>
              <a:rPr sz="3600">
                <a:solidFill>
                  <a:srgbClr val="C76900"/>
                </a:solidFill>
                <a:latin typeface="JPJLNT+MS-UIGothic"/>
                <a:cs typeface="JPJLNT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BKGIBO+DJKLFU+MicrosoftYaHei-Bold"/>
                <a:cs typeface="BKGIBO+DJKLFU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顺</a:t>
            </a:r>
            <a:r>
              <a:rPr sz="3000">
                <a:solidFill>
                  <a:srgbClr val="FF6D1B"/>
                </a:solidFill>
                <a:latin typeface="JPJLNT+MS-UIGothic"/>
                <a:cs typeface="JPJLNT+MS-UIGothic"/>
              </a:rPr>
              <a:t>序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FF6D1B"/>
                </a:solidFill>
                <a:latin typeface="JPJLNT+MS-UIGothic"/>
                <a:cs typeface="JPJLNT+MS-UIGothic"/>
              </a:rPr>
              <a:t>构的定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顺</a:t>
            </a:r>
            <a:r>
              <a:rPr sz="1550" spc="25">
                <a:solidFill>
                  <a:srgbClr val="FF6D1B"/>
                </a:solidFill>
                <a:latin typeface="JPJLNT+MS-UIGothic"/>
                <a:cs typeface="JPJLNT+MS-UIGothic"/>
              </a:rPr>
              <a:t>序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FF6D1B"/>
                </a:solidFill>
                <a:latin typeface="JPJLNT+MS-UIGothic"/>
                <a:cs typeface="JPJLNT+MS-UIGothic"/>
              </a:rPr>
              <a:t>构的定</a:t>
            </a:r>
            <a:r>
              <a:rPr sz="155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JPJLNT+MS-UIGothic"/>
                <a:cs typeface="JPJLNT+MS-UIGothic"/>
              </a:rPr>
              <a:t>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JPJLNT+MS-UIGothic"/>
                <a:cs typeface="JPJLNT+MS-UIGothic"/>
              </a:rPr>
              <a:t>构是一种最基本的程序流程控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PJLNT+MS-UIGothic"/>
                <a:cs typeface="JPJLNT+MS-UIGothic"/>
              </a:rPr>
              <a:t>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JPJLNT+MS-UIGothic"/>
                <a:cs typeface="JPJLNT+MS-UIGothic"/>
              </a:rPr>
              <a:t>构，按照代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350">
                <a:solidFill>
                  <a:srgbClr val="000000"/>
                </a:solidFill>
                <a:latin typeface="JPJLNT+MS-UIGothic"/>
                <a:cs typeface="JPJLNT+MS-UIGothic"/>
              </a:rPr>
              <a:t>的先后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JPJLNT+MS-UIGothic"/>
                <a:cs typeface="JPJLNT+MS-UIGothic"/>
              </a:rPr>
              <a:t>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JPJLNT+MS-UIGothic"/>
                <a:cs typeface="JPJLNT+MS-UIGothic"/>
              </a:rPr>
              <a:t>行，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PJLNT+MS-UIGothic"/>
                <a:cs typeface="JPJLNT+MS-UIGothic"/>
              </a:rPr>
              <a:t>程序从上到下、从左到右依次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JPJLNT+MS-UIGothic"/>
                <a:cs typeface="JPJLNT+MS-UIGothic"/>
              </a:rPr>
              <a:t>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顺</a:t>
            </a:r>
            <a:r>
              <a:rPr sz="1550" spc="25">
                <a:solidFill>
                  <a:srgbClr val="FFFFFF"/>
                </a:solidFill>
                <a:latin typeface="JPJLNT+MS-UIGothic"/>
                <a:cs typeface="JPJLNT+MS-UIGothic"/>
              </a:rPr>
              <a:t>序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FFFFFF"/>
                </a:solidFill>
                <a:latin typeface="JPJLNT+MS-UIGothic"/>
                <a:cs typeface="JPJLNT+MS-UIGothic"/>
              </a:rPr>
              <a:t>构的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50" spc="25">
                <a:solidFill>
                  <a:srgbClr val="FFFFFF"/>
                </a:solidFill>
                <a:latin typeface="JPJLNT+MS-UIGothic"/>
                <a:cs typeface="JPJLNT+MS-UIGothic"/>
              </a:rPr>
              <a:t>行流程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567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PJLNT+MS-UIGothic"/>
                <a:cs typeface="JPJLNT+MS-UIGothic"/>
              </a:rPr>
              <a:t>程序从上到下依次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FFFFFF"/>
                </a:solidFill>
                <a:latin typeface="JPJLNT+MS-UIGothic"/>
                <a:cs typeface="JPJLNT+MS-UIGothic"/>
              </a:rPr>
              <a:t>行每个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JPJLNT+MS-UIGothic"/>
                <a:cs typeface="JPJLNT+MS-UIGothic"/>
              </a:rPr>
              <a:t>句，直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PJLNT+MS-UIGothic"/>
                <a:cs typeface="JPJLNT+MS-UIGothic"/>
              </a:rPr>
              <a:t>到程序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JPJLNT+MS-UIGothic"/>
                <a:cs typeface="JPJLNT+MS-UIGothic"/>
              </a:rPr>
              <a:t>束或遇到分支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JPJLNT+MS-UIGothic"/>
                <a:cs typeface="JPJLNT+MS-UIGothic"/>
              </a:rPr>
              <a:t>句（如</a:t>
            </a:r>
            <a:r>
              <a:rPr sz="1350">
                <a:solidFill>
                  <a:srgbClr val="FFFFFF"/>
                </a:solidFill>
                <a:latin typeface="CPAIDT+GKEORS+MicrosoftYaHei"/>
                <a:cs typeface="CPAIDT+GKEORS+MicrosoftYaHei"/>
              </a:rPr>
              <a:t>if</a:t>
            </a:r>
            <a:r>
              <a:rPr sz="1350">
                <a:solidFill>
                  <a:srgbClr val="FFFFFF"/>
                </a:solidFill>
                <a:latin typeface="JPJLNT+MS-UIGothic"/>
                <a:cs typeface="JPJLNT+MS-UIGothic"/>
              </a:rPr>
              <a:t>、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PAIDT+GKEORS+MicrosoftYaHei"/>
                <a:cs typeface="CPAIDT+GKEORS+MicrosoftYaHei"/>
              </a:rPr>
              <a:t>switch</a:t>
            </a:r>
            <a:r>
              <a:rPr sz="1350">
                <a:solidFill>
                  <a:srgbClr val="FFFFFF"/>
                </a:solidFill>
                <a:latin typeface="JPJLNT+MS-UIGothic"/>
                <a:cs typeface="JPJLNT+MS-UIGothic"/>
              </a:rPr>
              <a:t>等）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JPJLNT+MS-UIGothic"/>
                <a:cs typeface="JPJLNT+MS-UIGothic"/>
              </a:rPr>
              <a:t>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JPJLNT+MS-UIGothic"/>
                <a:cs typeface="JPJLNT+MS-UIGothic"/>
              </a:rPr>
              <a:t>到其他部分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FFFFFF"/>
                </a:solidFill>
                <a:latin typeface="JPJLNT+MS-UIGothic"/>
                <a:cs typeface="JPJLNT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顺</a:t>
            </a:r>
            <a:r>
              <a:rPr sz="3000">
                <a:solidFill>
                  <a:srgbClr val="FF6D1B"/>
                </a:solidFill>
                <a:latin typeface="JPJLNT+MS-UIGothic"/>
                <a:cs typeface="JPJLNT+MS-UIGothic"/>
              </a:rPr>
              <a:t>序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FF6D1B"/>
                </a:solidFill>
                <a:latin typeface="JPJLNT+MS-UIGothic"/>
                <a:cs typeface="JPJLNT+MS-UIGothic"/>
              </a:rPr>
              <a:t>构的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实现</a:t>
            </a:r>
            <a:r>
              <a:rPr sz="3000">
                <a:solidFill>
                  <a:srgbClr val="FF6D1B"/>
                </a:solidFill>
                <a:latin typeface="JPJLNT+MS-UIGothic"/>
                <a:cs typeface="JPJLNT+MS-UIGothic"/>
              </a:rPr>
              <a:t>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5544" y="1660287"/>
            <a:ext cx="21717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6D1B"/>
                </a:solidFill>
                <a:latin typeface="JPJLNT+MS-UIGothic"/>
                <a:cs typeface="JPJLNT+MS-UIGothic"/>
              </a:rPr>
              <a:t>使用自然</a:t>
            </a:r>
            <a:r>
              <a:rPr sz="1800">
                <a:solidFill>
                  <a:srgbClr val="FF6D1B"/>
                </a:solidFill>
                <a:latin typeface="SimSun"/>
                <a:cs typeface="SimSun"/>
              </a:rPr>
              <a:t>语</a:t>
            </a:r>
            <a:r>
              <a:rPr sz="1800">
                <a:solidFill>
                  <a:srgbClr val="FF6D1B"/>
                </a:solidFill>
                <a:latin typeface="JPJLNT+MS-UIGothic"/>
                <a:cs typeface="JPJLNT+MS-UIGothic"/>
              </a:rPr>
              <a:t>言描述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85544" y="2144767"/>
            <a:ext cx="49651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使用自然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言描述程序的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行流程，按照先后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序排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列每个步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85544" y="3203971"/>
            <a:ext cx="1943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6D1B"/>
                </a:solidFill>
                <a:latin typeface="JPJLNT+MS-UIGothic"/>
                <a:cs typeface="JPJLNT+MS-UIGothic"/>
              </a:rPr>
              <a:t>使用流程</a:t>
            </a:r>
            <a:r>
              <a:rPr sz="1800">
                <a:solidFill>
                  <a:srgbClr val="FF6D1B"/>
                </a:solidFill>
                <a:latin typeface="SimSun"/>
                <a:cs typeface="SimSun"/>
              </a:rPr>
              <a:t>图</a:t>
            </a:r>
            <a:r>
              <a:rPr sz="1800">
                <a:solidFill>
                  <a:srgbClr val="FF6D1B"/>
                </a:solidFill>
                <a:latin typeface="JPJLNT+MS-UIGothic"/>
                <a:cs typeface="JPJLNT+MS-UIGothic"/>
              </a:rPr>
              <a:t>表示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85544" y="3688453"/>
            <a:ext cx="49651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使用流程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表示程序的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行流程，箭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表示程序的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85544" y="3962772"/>
            <a:ext cx="983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行方向。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85544" y="4767976"/>
            <a:ext cx="1943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6D1B"/>
                </a:solidFill>
                <a:latin typeface="JPJLNT+MS-UIGothic"/>
                <a:cs typeface="JPJLNT+MS-UIGothic"/>
              </a:rPr>
              <a:t>使用</a:t>
            </a:r>
            <a:r>
              <a:rPr sz="1800">
                <a:solidFill>
                  <a:srgbClr val="FF6D1B"/>
                </a:solidFill>
                <a:latin typeface="SimSun"/>
                <a:cs typeface="SimSun"/>
              </a:rPr>
              <a:t>伪</a:t>
            </a:r>
            <a:r>
              <a:rPr sz="1800">
                <a:solidFill>
                  <a:srgbClr val="FF6D1B"/>
                </a:solidFill>
                <a:latin typeface="JPJLNT+MS-UIGothic"/>
                <a:cs typeface="JPJLNT+MS-UIGothic"/>
              </a:rPr>
              <a:t>代</a:t>
            </a:r>
            <a:r>
              <a:rPr sz="1800">
                <a:solidFill>
                  <a:srgbClr val="FF6D1B"/>
                </a:solidFill>
                <a:latin typeface="SimSun"/>
                <a:cs typeface="SimSun"/>
              </a:rPr>
              <a:t>码</a:t>
            </a:r>
            <a:r>
              <a:rPr sz="1800">
                <a:solidFill>
                  <a:srgbClr val="FF6D1B"/>
                </a:solidFill>
                <a:latin typeface="JPJLNT+MS-UIGothic"/>
                <a:cs typeface="JPJLNT+MS-UIGothic"/>
              </a:rPr>
              <a:t>表示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85544" y="5252458"/>
            <a:ext cx="49651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似于代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伪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表示程序的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行流程，方便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程序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理解和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000000"/>
                </a:solidFill>
                <a:latin typeface="JPJLNT+MS-UIGothic"/>
                <a:cs typeface="JPJLNT+MS-UIGothic"/>
              </a:rPr>
              <a:t>写程序。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顺</a:t>
            </a:r>
            <a:r>
              <a:rPr sz="3000">
                <a:solidFill>
                  <a:srgbClr val="FF6D1B"/>
                </a:solidFill>
                <a:latin typeface="JPJLNT+MS-UIGothic"/>
                <a:cs typeface="JPJLNT+MS-UIGothic"/>
              </a:rPr>
              <a:t>序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FF6D1B"/>
                </a:solidFill>
                <a:latin typeface="JPJLNT+MS-UIGothic"/>
                <a:cs typeface="JPJLNT+MS-UIGothic"/>
              </a:rPr>
              <a:t>构的特点和适用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FF6D1B"/>
                </a:solidFill>
                <a:latin typeface="JPJLNT+MS-UIGothic"/>
                <a:cs typeface="JPJLNT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JPJLNT+MS-UIGothic"/>
                <a:cs typeface="JPJLNT+MS-UIGothic"/>
              </a:rPr>
              <a:t>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4402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FFFFFF"/>
                </a:solidFill>
                <a:latin typeface="JPJLNT+MS-UIGothic"/>
                <a:cs typeface="JPJLNT+MS-UIGothic"/>
              </a:rPr>
              <a:t>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JPJLNT+MS-UIGothic"/>
                <a:cs typeface="JPJLNT+MS-UIGothic"/>
              </a:rPr>
              <a:t>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FFFFFF"/>
                </a:solidFill>
                <a:latin typeface="JPJLNT+MS-UIGothic"/>
                <a:cs typeface="JPJLNT+MS-UIGothic"/>
              </a:rPr>
              <a:t>易懂，易于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JPJLNT+MS-UIGothic"/>
                <a:cs typeface="JPJLNT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JPJLNT+MS-UIGothic"/>
                <a:cs typeface="JPJLNT+MS-UIGothic"/>
              </a:rPr>
              <a:t>。但当程序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PJLNT+MS-UIGothic"/>
                <a:cs typeface="JPJLNT+MS-UIGothic"/>
              </a:rPr>
              <a:t>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JPJLNT+MS-UIGothic"/>
                <a:cs typeface="JPJLNT+MS-UIGothic"/>
              </a:rPr>
              <a:t>大或流程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JPJLNT+MS-UIGothic"/>
                <a:cs typeface="JPJLNT+MS-UIGothic"/>
              </a:rPr>
              <a:t>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杂时</a:t>
            </a:r>
            <a:r>
              <a:rPr sz="1500">
                <a:solidFill>
                  <a:srgbClr val="FFFFFF"/>
                </a:solidFill>
                <a:latin typeface="JPJLNT+MS-UIGothic"/>
                <a:cs typeface="JPJLNT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FFFFFF"/>
                </a:solidFill>
                <a:latin typeface="JPJLNT+MS-UIGothic"/>
                <a:cs typeface="JPJLNT+MS-UIGothic"/>
              </a:rPr>
              <a:t>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JPJLNT+MS-UIGothic"/>
                <a:cs typeface="JPJLNT+MS-UIGothic"/>
              </a:rPr>
              <a:t>构的可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JPJLNT+MS-UIGothic"/>
                <a:cs typeface="JPJLNT+MS-UIGothic"/>
              </a:rPr>
              <a:t>性和可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JPJLNT+MS-UIGothic"/>
                <a:cs typeface="JPJLNT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JPJLNT+MS-UIGothic"/>
                <a:cs typeface="JPJLNT+MS-UIGothic"/>
              </a:rPr>
              <a:t>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JPJLNT+MS-UIGothic"/>
                <a:cs typeface="JPJLNT+MS-UIGothic"/>
              </a:rPr>
              <a:t>适用</a:t>
            </a: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场</a:t>
            </a:r>
            <a:r>
              <a:rPr sz="2000">
                <a:solidFill>
                  <a:srgbClr val="FF6D1B"/>
                </a:solidFill>
                <a:latin typeface="JPJLNT+MS-UIGothic"/>
                <a:cs typeface="JPJLNT+MS-UIGothic"/>
              </a:rPr>
              <a:t>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84686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8D3300"/>
                </a:solidFill>
                <a:latin typeface="JPJLNT+MS-UIGothic"/>
                <a:cs typeface="JPJLNT+MS-UIGothic"/>
              </a:rPr>
              <a:t>序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8D3300"/>
                </a:solidFill>
                <a:latin typeface="JPJLNT+MS-UIGothic"/>
                <a:cs typeface="JPJLNT+MS-UIGothic"/>
              </a:rPr>
              <a:t>构适用于程序流程相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对简单</a:t>
            </a:r>
            <a:r>
              <a:rPr sz="1500">
                <a:solidFill>
                  <a:srgbClr val="8D3300"/>
                </a:solidFill>
                <a:latin typeface="JPJLNT+MS-UIGothic"/>
                <a:cs typeface="JPJLNT+MS-UIGothic"/>
              </a:rPr>
              <a:t>、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8D3300"/>
                </a:solidFill>
                <a:latin typeface="JPJLNT+MS-UIGothic"/>
                <a:cs typeface="JPJLNT+MS-UIGothic"/>
              </a:rPr>
              <a:t>算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8D3300"/>
                </a:solidFill>
                <a:latin typeface="JPJLNT+MS-UIGothic"/>
                <a:cs typeface="JPJLNT+MS-UIGothic"/>
              </a:rPr>
              <a:t>程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较为</a:t>
            </a:r>
            <a:r>
              <a:rPr sz="1500">
                <a:solidFill>
                  <a:srgbClr val="8D3300"/>
                </a:solidFill>
                <a:latin typeface="JPJLNT+MS-UIGothic"/>
                <a:cs typeface="JPJLNT+MS-UIGothic"/>
              </a:rPr>
              <a:t>固定的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8D3300"/>
                </a:solidFill>
                <a:latin typeface="JPJLNT+MS-UIGothic"/>
                <a:cs typeface="JPJLNT+MS-UIGothic"/>
              </a:rPr>
              <a:t>景，如数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值计</a:t>
            </a:r>
            <a:r>
              <a:rPr sz="1500">
                <a:solidFill>
                  <a:srgbClr val="8D3300"/>
                </a:solidFill>
                <a:latin typeface="JPJLNT+MS-UIGothic"/>
                <a:cs typeface="JPJLNT+MS-UIGothic"/>
              </a:rPr>
              <a:t>算、数据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8D3300"/>
                </a:solidFill>
                <a:latin typeface="JPJLNT+MS-UIGothic"/>
                <a:cs typeface="JPJLNT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https://d.book118.com/198132074016006047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JPJLNT+MS-UIGothic</vt:lpstr>
      <vt:lpstr>SimSun</vt:lpstr>
      <vt:lpstr>Times New Roman</vt:lpstr>
      <vt:lpstr>WENVQG+GKDSIF+ArialMT</vt:lpstr>
      <vt:lpstr>BKGIBO+DJKLFU+MicrosoftYaHei-Bold</vt:lpstr>
      <vt:lpstr>CPAIDT+GKEORS+MicrosoftYaHei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2024-09-28T07:20:06.666</cp:lastPrinted>
  <dcterms:created xsi:type="dcterms:W3CDTF">2024-09-27T23:20:06Z</dcterms:created>
  <dcterms:modified xsi:type="dcterms:W3CDTF">2024-09-27T23:20:07Z</dcterms:modified>
</cp:coreProperties>
</file>