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9A268-81D7-43F9-887D-02F2A113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1605A-0ABA-4A1E-89F5-39DC0FBA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9C5ED-5065-4B82-B84A-9287E5C75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C6DD6-BA24-4B7E-80D8-1881D5FE8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2FD15-FB37-45FC-94C2-DDFA4CA33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C347B-6536-41A8-B2B1-FDCFC563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615AE-184E-4935-99AD-890725F0D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9214F-1E5F-466D-81BF-FE12FDAD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4604D-D0AA-4E41-89A4-57A9C9E06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D12AE-36A9-4023-8F4B-FBEC4DB7A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BCA9E-0DF1-4593-A1D2-08F95DF23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496" r:id="rId2"/>
    <p:sldLayoutId id="2147493497" r:id="rId3"/>
    <p:sldLayoutId id="2147493498" r:id="rId4"/>
    <p:sldLayoutId id="2147493499" r:id="rId5"/>
    <p:sldLayoutId id="2147493500" r:id="rId6"/>
    <p:sldLayoutId id="2147493501" r:id="rId7"/>
    <p:sldLayoutId id="2147493502" r:id="rId8"/>
    <p:sldLayoutId id="2147493503" r:id="rId9"/>
    <p:sldLayoutId id="2147493504" r:id="rId10"/>
    <p:sldLayoutId id="21474935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34020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非医学需要的终止妊娠手术事项监管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非医学需要的终止妊娠手术的定义和背景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非医学需要的终止妊娠手术的风险和影响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监管的必要性和重要性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监管措施和建议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国际经验和启示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结论和建议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非医学需要的终止妊娠手术的定义和背景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定义和范围</a:t>
            </a:r>
            <a:endParaRPr lang="zh-CN" altLang="en-US"/>
          </a:p>
        </p:txBody>
      </p:sp>
      <p:sp>
        <p:nvSpPr>
          <p:cNvPr id="1048914" name="圆角矩形 30"/>
          <p:cNvSpPr/>
          <p:nvPr>
            <p:custDataLst>
              <p:tags r:id="rId2"/>
            </p:custDataLst>
          </p:nvPr>
        </p:nvSpPr>
        <p:spPr>
          <a:xfrm>
            <a:off x="3037053" y="1364400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16" name="圆角矩形 65"/>
          <p:cNvSpPr/>
          <p:nvPr>
            <p:custDataLst>
              <p:tags r:id="rId3"/>
            </p:custDataLst>
          </p:nvPr>
        </p:nvSpPr>
        <p:spPr>
          <a:xfrm>
            <a:off x="3037053" y="2341699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18" name="圆角矩形 72"/>
          <p:cNvSpPr/>
          <p:nvPr>
            <p:custDataLst>
              <p:tags r:id="rId4"/>
            </p:custDataLst>
          </p:nvPr>
        </p:nvSpPr>
        <p:spPr>
          <a:xfrm>
            <a:off x="3037053" y="3318999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20" name="圆角矩形 78"/>
          <p:cNvSpPr/>
          <p:nvPr>
            <p:custDataLst>
              <p:tags r:id="rId5"/>
            </p:custDataLst>
          </p:nvPr>
        </p:nvSpPr>
        <p:spPr>
          <a:xfrm>
            <a:off x="3037053" y="4296298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22" name="圆角矩形 84"/>
          <p:cNvSpPr/>
          <p:nvPr>
            <p:custDataLst>
              <p:tags r:id="rId6"/>
            </p:custDataLst>
          </p:nvPr>
        </p:nvSpPr>
        <p:spPr>
          <a:xfrm>
            <a:off x="3037053" y="5273598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8924" name="圆角矩形 35"/>
          <p:cNvSpPr/>
          <p:nvPr>
            <p:custDataLst>
              <p:tags r:id="rId7"/>
            </p:custDataLst>
          </p:nvPr>
        </p:nvSpPr>
        <p:spPr>
          <a:xfrm>
            <a:off x="2714544" y="1534817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6" name="圆角矩形 35"/>
          <p:cNvSpPr/>
          <p:nvPr>
            <p:custDataLst>
              <p:tags r:id="rId8"/>
            </p:custDataLst>
          </p:nvPr>
        </p:nvSpPr>
        <p:spPr>
          <a:xfrm>
            <a:off x="2714544" y="5444015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8" name="圆角矩形 35"/>
          <p:cNvSpPr/>
          <p:nvPr>
            <p:custDataLst>
              <p:tags r:id="rId9"/>
            </p:custDataLst>
          </p:nvPr>
        </p:nvSpPr>
        <p:spPr>
          <a:xfrm>
            <a:off x="2714544" y="4466715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0" name="圆角矩形 35"/>
          <p:cNvSpPr/>
          <p:nvPr>
            <p:custDataLst>
              <p:tags r:id="rId10"/>
            </p:custDataLst>
          </p:nvPr>
        </p:nvSpPr>
        <p:spPr>
          <a:xfrm>
            <a:off x="2714544" y="3489416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2" name="圆角矩形 35"/>
          <p:cNvSpPr/>
          <p:nvPr>
            <p:custDataLst>
              <p:tags r:id="rId11"/>
            </p:custDataLst>
          </p:nvPr>
        </p:nvSpPr>
        <p:spPr>
          <a:xfrm>
            <a:off x="2714544" y="2512116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4" name="文本框 4"/>
          <p:cNvSpPr txBox="1"/>
          <p:nvPr>
            <p:custDataLst>
              <p:tags r:id="rId12"/>
            </p:custDataLst>
          </p:nvPr>
        </p:nvSpPr>
        <p:spPr>
          <a:xfrm>
            <a:off x="4470018" y="2386900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手术类型：包括药物流产、人工流产、引产等。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36" name="文本框 5"/>
          <p:cNvSpPr txBox="1"/>
          <p:nvPr>
            <p:custDataLst>
              <p:tags r:id="rId13"/>
            </p:custDataLst>
          </p:nvPr>
        </p:nvSpPr>
        <p:spPr>
          <a:xfrm>
            <a:off x="4470018" y="3364199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手术对象：怀孕12周以内的女性。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38" name="文本框 10"/>
          <p:cNvSpPr txBox="1"/>
          <p:nvPr>
            <p:custDataLst>
              <p:tags r:id="rId14"/>
            </p:custDataLst>
          </p:nvPr>
        </p:nvSpPr>
        <p:spPr>
          <a:xfrm>
            <a:off x="4470018" y="4341499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手术风险：可能导致感染、出血、不孕等并发症。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40" name="文本框 11"/>
          <p:cNvSpPr txBox="1"/>
          <p:nvPr>
            <p:custDataLst>
              <p:tags r:id="rId15"/>
            </p:custDataLst>
          </p:nvPr>
        </p:nvSpPr>
        <p:spPr>
          <a:xfrm>
            <a:off x="4470018" y="5318798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监管措施：包括制定相关法律法规、加强医疗机构监管、提高公众健康意识等。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42" name="文本框 12"/>
          <p:cNvSpPr txBox="1"/>
          <p:nvPr>
            <p:custDataLst>
              <p:tags r:id="rId16"/>
            </p:custDataLst>
          </p:nvPr>
        </p:nvSpPr>
        <p:spPr>
          <a:xfrm>
            <a:off x="4470018" y="1409600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非医学需要的终止妊娠手术：指在非医学需要的情况下进行的终止妊娠手术，如因个人意愿、社会压力等原因进行的手术。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背景和原因</a:t>
            </a:r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原因：性别选择、胎儿畸形、家庭经济压力、社会观念等因素都可能导致非医学需要的终止妊娠手术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监管必要性：为了保障妇女权益、维护社会伦理道德、促进人口均衡发展，需要对非医学需要的终止妊娠手术进行监管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非医学需要的终止妊娠手术：指在非医学需要的情况下进行的终止妊娠手术，如性别选择、胎儿畸形等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背景：随着社会进步和医疗技术的发展，非医学需要的终止妊娠手术逐渐增多，引发了社会关注和伦理争议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非医学需要的终止妊娠手术的风险和影响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生理风险</a:t>
            </a:r>
            <a:endParaRPr lang="zh-CN" altLang="en-US"/>
          </a:p>
        </p:txBody>
      </p:sp>
      <p:sp>
        <p:nvSpPr>
          <p:cNvPr id="10490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感染：手术过程中可能发生感染，导致身体不适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出血：手术过程中可能发生出血，严重时可能导致休克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子宫损伤：手术过程中可能对子宫造成损伤，影响以后的生育能力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心理影响：手术后可能产生心理压力，影响心理健康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心理影响</a:t>
            </a:r>
            <a:endParaRPr lang="zh-CN" altLang="en-US"/>
          </a:p>
        </p:txBody>
      </p:sp>
      <p:sp>
        <p:nvSpPr>
          <p:cNvPr id="10491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自我认知：手术可能对自我认知和价值观产生影响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社会关系：手术可能对家庭、朋友和社会关系产生影响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心理压力：手术可能带来的心理压力和焦虑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情绪波动：手术后可能出现的情绪波动和抑郁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社会影响</a:t>
            </a:r>
            <a:endParaRPr lang="zh-CN" altLang="en-US"/>
          </a:p>
        </p:txBody>
      </p:sp>
      <p:sp>
        <p:nvSpPr>
          <p:cNvPr id="10491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影响心理健康：可能导致心理创伤和抑郁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影响家庭关系：可能导致家庭矛盾和破裂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影响社会稳定：可能导致社会不安定因素增加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影响人口结构：可能导致人口老龄化和性别比例失衡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监管的必要性和重要性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保护妇女权益</a:t>
            </a:r>
            <a:endParaRPr lang="zh-CN" altLang="en-US"/>
          </a:p>
        </p:txBody>
      </p:sp>
      <p:sp>
        <p:nvSpPr>
          <p:cNvPr id="10492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保障妇女的生育权和健康权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保护妇女的隐私权和尊严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防止非法终止妊娠手术对妇女心理的伤害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防止非法终止妊娠手术对妇女身体的伤害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维护公共卫生安全</a:t>
            </a:r>
            <a:endParaRPr lang="zh-CN" altLang="en-US"/>
          </a:p>
        </p:txBody>
      </p:sp>
      <p:sp>
        <p:nvSpPr>
          <p:cNvPr id="104934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监管可以保护妇女和儿童的健康权益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监管可以防止非法终止妊娠手术的发生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监管可以确保手术的安全性和合法性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终止妊娠手术可能导致感染、并发症等风险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防止滥用和非法行为</a:t>
            </a:r>
            <a:endParaRPr lang="zh-CN" altLang="en-US"/>
          </a:p>
        </p:txBody>
      </p:sp>
      <p:sp>
        <p:nvSpPr>
          <p:cNvPr id="10494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保障医疗安全：防止非法终止妊娠手术对医疗安全造成威胁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促进社会和谐：防止非法终止妊娠手术对社会和谐造成破坏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保护女性权益：防止非医学需要的终止妊娠手术对女性身体和心理造成伤害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维护社会稳定：防止非法终止妊娠手术对社会稳定造成影响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https://d.book118.com/198134020054006045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5_1"/>
  <p:tag name="KSO_WM_UNIT_INDEX" val="1_5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mn-cs</vt:lpstr>
      <vt:lpstr>宋体</vt:lpstr>
      <vt:lpstr>Office Theme</vt:lpstr>
      <vt:lpstr>非医学需要的终止妊娠手术事项监管</vt:lpstr>
      <vt:lpstr>目录</vt:lpstr>
      <vt:lpstr>非医学需要的终止妊娠手术的定义和背景</vt:lpstr>
      <vt:lpstr>定义和范围</vt:lpstr>
      <vt:lpstr>背景和原因</vt:lpstr>
      <vt:lpstr>非医学需要的终止妊娠手术的风险和影响</vt:lpstr>
      <vt:lpstr>生理风险</vt:lpstr>
      <vt:lpstr>心理影响</vt:lpstr>
      <vt:lpstr>社会影响</vt:lpstr>
      <vt:lpstr>监管的必要性和重要性</vt:lpstr>
      <vt:lpstr>保护妇女权益</vt:lpstr>
      <vt:lpstr>维护公共卫生安全</vt:lpstr>
      <vt:lpstr>防止滥用和非法行为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2024-09-25T21:57:46.850</cp:lastPrinted>
  <dcterms:created xsi:type="dcterms:W3CDTF">2024-09-25T13:57:46Z</dcterms:created>
  <dcterms:modified xsi:type="dcterms:W3CDTF">2024-09-25T13:57:48Z</dcterms:modified>
</cp:coreProperties>
</file>