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052AF-D852-477D-9215-3AD6E0186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33CFC-8A20-43BF-BC51-B216A8902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ED6AC-DA7E-4EE0-8CB5-D8788E038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D44093-A0C8-4DC9-87A7-EBEB8FA76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5B6C2A-16FA-4AE4-B61F-A1762AFF0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B37C36-C63B-45D8-90AA-33E6D4899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845E2F-D09E-429E-80E6-8F00AD7FA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CAC76B-372E-46EF-9093-AABA0257C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BC1A5A-0DE8-4DBA-8048-7DCA192FD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6F490-0DDB-4972-B810-B40AF969D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7C083-BBB3-4733-A06E-ABAE65A31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4302014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13740" y="0"/>
            <a:ext cx="10515600" cy="591820"/>
          </a:xfrm>
        </p:spPr>
        <p:txBody>
          <a:bodyPr/>
          <a:lstStyle/>
          <a:p>
            <a:pPr algn="ctr"/>
            <a:r>
              <a:rPr lang="zh-CN" altLang="en-US"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了解抗美援朝</a:t>
            </a:r>
            <a:endParaRPr lang="zh-CN" altLang="en-US" sz="32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69875" y="487045"/>
            <a:ext cx="11729720" cy="6256655"/>
          </a:xfrm>
        </p:spPr>
        <p:txBody>
          <a:bodyPr>
            <a:noAutofit/>
          </a:bodyPr>
          <a:lstStyle/>
          <a:p>
            <a:pPr marL="0" indent="0">
              <a:lnSpc>
                <a:spcPct val="130000"/>
              </a:lnSpc>
              <a:buNone/>
            </a:pPr>
            <a:r>
              <a:rPr lang="en-US" b="1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1950年6月</a:t>
            </a:r>
            <a:r>
              <a:rPr b="1">
                <a:latin typeface="楷体" panose="02010609060101010101" charset="-122"/>
                <a:ea typeface="楷体" panose="02010609060101010101" charset="-122"/>
                <a:sym typeface="+mn-ea"/>
              </a:rPr>
              <a:t>，正当中国人民集中精力整理旧中国留下的千疮百孔的烂摊子，争取用三年左右时间恢复国民经济的时候，</a:t>
            </a:r>
            <a:r>
              <a:rPr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美国悍然发动侵略朝鲜的战争</a:t>
            </a:r>
            <a:r>
              <a:rPr b="1"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r>
              <a:rPr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同年10月</a:t>
            </a:r>
            <a:r>
              <a:rPr b="1">
                <a:latin typeface="楷体" panose="02010609060101010101" charset="-122"/>
                <a:ea typeface="楷体" panose="02010609060101010101" charset="-122"/>
                <a:sym typeface="+mn-ea"/>
              </a:rPr>
              <a:t>，应朝鲜政府请求，</a:t>
            </a:r>
            <a:r>
              <a:rPr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中国人民志愿军奔赴朝鲜，</a:t>
            </a:r>
            <a:r>
              <a:rPr b="1">
                <a:latin typeface="楷体" panose="02010609060101010101" charset="-122"/>
                <a:ea typeface="楷体" panose="02010609060101010101" charset="-122"/>
                <a:sym typeface="+mn-ea"/>
              </a:rPr>
              <a:t>开始了</a:t>
            </a:r>
            <a:r>
              <a:rPr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“抗美援朝，保家卫国”</a:t>
            </a:r>
            <a:r>
              <a:rPr b="1">
                <a:latin typeface="楷体" panose="02010609060101010101" charset="-122"/>
                <a:ea typeface="楷体" panose="02010609060101010101" charset="-122"/>
                <a:sym typeface="+mn-ea"/>
              </a:rPr>
              <a:t>的正义之战。</a:t>
            </a:r>
            <a:r>
              <a:rPr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1950年10月至1953年7月</a:t>
            </a:r>
            <a:r>
              <a:rPr b="1"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r>
              <a:rPr lang="zh-CN" b="1">
                <a:latin typeface="楷体" panose="02010609060101010101" charset="-122"/>
                <a:ea typeface="楷体" panose="02010609060101010101" charset="-122"/>
                <a:sym typeface="+mn-ea"/>
              </a:rPr>
              <a:t>志愿军</a:t>
            </a:r>
            <a:r>
              <a:rPr b="1">
                <a:latin typeface="楷体" panose="02010609060101010101" charset="-122"/>
                <a:ea typeface="楷体" panose="02010609060101010101" charset="-122"/>
                <a:sym typeface="+mn-ea"/>
              </a:rPr>
              <a:t>同以美国为首的“联合国军”进行了长达</a:t>
            </a:r>
            <a:r>
              <a:rPr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两年零九个月</a:t>
            </a:r>
            <a:r>
              <a:rPr b="1">
                <a:latin typeface="楷体" panose="02010609060101010101" charset="-122"/>
                <a:ea typeface="楷体" panose="02010609060101010101" charset="-122"/>
                <a:sym typeface="+mn-ea"/>
              </a:rPr>
              <a:t>的较量。</a:t>
            </a:r>
            <a:endParaRPr b="1"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marL="0" indent="0">
              <a:lnSpc>
                <a:spcPct val="130000"/>
              </a:lnSpc>
              <a:buNone/>
            </a:pPr>
            <a:r>
              <a:rPr b="1"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b="1"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抗美援朝战争</a:t>
            </a:r>
            <a:r>
              <a:rPr lang="zh-CN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是</a:t>
            </a:r>
            <a:r>
              <a:rPr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新中国历史上第一场战争</a:t>
            </a:r>
            <a:r>
              <a:rPr b="1">
                <a:latin typeface="楷体" panose="02010609060101010101" charset="-122"/>
                <a:ea typeface="楷体" panose="02010609060101010101" charset="-122"/>
                <a:sym typeface="+mn-ea"/>
              </a:rPr>
              <a:t>，习近平总书记于2020年纪念中国人民志愿军抗美援朝出国作战70周年大会上的讲话中强调：“抗美援朝战争</a:t>
            </a:r>
            <a:r>
              <a:rPr lang="zh-CN" b="1">
                <a:latin typeface="楷体" panose="02010609060101010101" charset="-122"/>
                <a:ea typeface="楷体" panose="02010609060101010101" charset="-122"/>
                <a:sym typeface="+mn-ea"/>
              </a:rPr>
              <a:t>的</a:t>
            </a:r>
            <a:r>
              <a:rPr b="1">
                <a:latin typeface="楷体" panose="02010609060101010101" charset="-122"/>
                <a:ea typeface="楷体" panose="02010609060101010101" charset="-122"/>
                <a:sym typeface="+mn-ea"/>
              </a:rPr>
              <a:t>伟大胜利，是中国人民站起来后屹立于世界东方的宣言书，是中华民族走向伟大复兴的重要里程碑，对中国和世界都有着重大而深远的意义。”</a:t>
            </a:r>
            <a:r>
              <a:rPr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一些专家学者将抗美援朝战争称为“立国之战”</a:t>
            </a:r>
            <a:r>
              <a:rPr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334385" y="7555230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朝鲜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05575" y="0"/>
            <a:ext cx="4972050" cy="6858000"/>
          </a:xfrm>
          <a:prstGeom prst="rect">
            <a:avLst/>
          </a:prstGeom>
        </p:spPr>
      </p:pic>
      <p:pic>
        <p:nvPicPr>
          <p:cNvPr id="7" name="图片 6" descr="朝鲜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960" y="860425"/>
            <a:ext cx="5526405" cy="4819015"/>
          </a:xfrm>
          <a:prstGeom prst="rect">
            <a:avLst/>
          </a:prstGeom>
        </p:spPr>
      </p:pic>
      <p:sp>
        <p:nvSpPr>
          <p:cNvPr id="8" name="任意多边形 7"/>
          <p:cNvSpPr/>
          <p:nvPr/>
        </p:nvSpPr>
        <p:spPr>
          <a:xfrm>
            <a:off x="4602480" y="1899920"/>
            <a:ext cx="716280" cy="470535"/>
          </a:xfrm>
          <a:custGeom>
            <a:gdLst>
              <a:gd name="connisteX0" fmla="*/ 641561 w 716039"/>
              <a:gd name="connsiteY0" fmla="*/ 399415 h 470464"/>
              <a:gd name="connisteX1" fmla="*/ 573616 w 716039"/>
              <a:gd name="connsiteY1" fmla="*/ 399415 h 470464"/>
              <a:gd name="connisteX2" fmla="*/ 505036 w 716039"/>
              <a:gd name="connsiteY2" fmla="*/ 410210 h 470464"/>
              <a:gd name="connisteX3" fmla="*/ 425661 w 716039"/>
              <a:gd name="connsiteY3" fmla="*/ 433070 h 470464"/>
              <a:gd name="connisteX4" fmla="*/ 357716 w 716039"/>
              <a:gd name="connsiteY4" fmla="*/ 467360 h 470464"/>
              <a:gd name="connisteX5" fmla="*/ 289771 w 716039"/>
              <a:gd name="connsiteY5" fmla="*/ 467360 h 470464"/>
              <a:gd name="connisteX6" fmla="*/ 221191 w 716039"/>
              <a:gd name="connsiteY6" fmla="*/ 467360 h 470464"/>
              <a:gd name="connisteX7" fmla="*/ 153246 w 716039"/>
              <a:gd name="connsiteY7" fmla="*/ 467360 h 470464"/>
              <a:gd name="connisteX8" fmla="*/ 85301 w 716039"/>
              <a:gd name="connsiteY8" fmla="*/ 433070 h 470464"/>
              <a:gd name="connisteX9" fmla="*/ 39581 w 716039"/>
              <a:gd name="connsiteY9" fmla="*/ 365125 h 470464"/>
              <a:gd name="connisteX10" fmla="*/ 5926 w 716039"/>
              <a:gd name="connsiteY10" fmla="*/ 297180 h 470464"/>
              <a:gd name="connisteX11" fmla="*/ 5926 w 716039"/>
              <a:gd name="connsiteY11" fmla="*/ 228600 h 470464"/>
              <a:gd name="connisteX12" fmla="*/ 5926 w 716039"/>
              <a:gd name="connsiteY12" fmla="*/ 137795 h 470464"/>
              <a:gd name="connisteX13" fmla="*/ 73871 w 716039"/>
              <a:gd name="connsiteY13" fmla="*/ 81280 h 470464"/>
              <a:gd name="connisteX14" fmla="*/ 164676 w 716039"/>
              <a:gd name="connsiteY14" fmla="*/ 58420 h 470464"/>
              <a:gd name="connisteX15" fmla="*/ 232621 w 716039"/>
              <a:gd name="connsiteY15" fmla="*/ 36195 h 470464"/>
              <a:gd name="connisteX16" fmla="*/ 300566 w 716039"/>
              <a:gd name="connsiteY16" fmla="*/ 24765 h 470464"/>
              <a:gd name="connisteX17" fmla="*/ 380576 w 716039"/>
              <a:gd name="connsiteY17" fmla="*/ 13335 h 470464"/>
              <a:gd name="connisteX18" fmla="*/ 482176 w 716039"/>
              <a:gd name="connsiteY18" fmla="*/ 1905 h 470464"/>
              <a:gd name="connisteX19" fmla="*/ 562186 w 716039"/>
              <a:gd name="connsiteY19" fmla="*/ 1905 h 470464"/>
              <a:gd name="connisteX20" fmla="*/ 630131 w 716039"/>
              <a:gd name="connsiteY20" fmla="*/ 13335 h 470464"/>
              <a:gd name="connisteX21" fmla="*/ 698076 w 716039"/>
              <a:gd name="connsiteY21" fmla="*/ 58420 h 470464"/>
              <a:gd name="connisteX22" fmla="*/ 709506 w 716039"/>
              <a:gd name="connsiteY22" fmla="*/ 127000 h 470464"/>
              <a:gd name="connisteX23" fmla="*/ 709506 w 716039"/>
              <a:gd name="connsiteY23" fmla="*/ 194945 h 470464"/>
              <a:gd name="connisteX24" fmla="*/ 641561 w 716039"/>
              <a:gd name="connsiteY24" fmla="*/ 274320 h 470464"/>
              <a:gd name="connisteX25" fmla="*/ 595841 w 716039"/>
              <a:gd name="connsiteY25" fmla="*/ 342265 h 470464"/>
              <a:gd name="connisteX26" fmla="*/ 550756 w 716039"/>
              <a:gd name="connsiteY26" fmla="*/ 410210 h 470464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  <a:cxn ang="0">
                <a:pos x="connisteX9" y="connsiteY9"/>
              </a:cxn>
              <a:cxn ang="0">
                <a:pos x="connisteX10" y="connsiteY10"/>
              </a:cxn>
              <a:cxn ang="0">
                <a:pos x="connisteX11" y="connsiteY11"/>
              </a:cxn>
              <a:cxn ang="0">
                <a:pos x="connisteX12" y="connsiteY12"/>
              </a:cxn>
              <a:cxn ang="0">
                <a:pos x="connisteX13" y="connsiteY13"/>
              </a:cxn>
              <a:cxn ang="0">
                <a:pos x="connisteX14" y="connsiteY14"/>
              </a:cxn>
              <a:cxn ang="0">
                <a:pos x="connisteX15" y="connsiteY15"/>
              </a:cxn>
              <a:cxn ang="0">
                <a:pos x="connisteX16" y="connsiteY16"/>
              </a:cxn>
              <a:cxn ang="0">
                <a:pos x="connisteX17" y="connsiteY17"/>
              </a:cxn>
              <a:cxn ang="0">
                <a:pos x="connisteX18" y="connsiteY18"/>
              </a:cxn>
              <a:cxn ang="0">
                <a:pos x="connisteX19" y="connsiteY19"/>
              </a:cxn>
              <a:cxn ang="0">
                <a:pos x="connisteX20" y="connsiteY20"/>
              </a:cxn>
              <a:cxn ang="0">
                <a:pos x="connisteX21" y="connsiteY21"/>
              </a:cxn>
              <a:cxn ang="0">
                <a:pos x="connisteX22" y="connsiteY22"/>
              </a:cxn>
              <a:cxn ang="0">
                <a:pos x="connisteX23" y="connsiteY23"/>
              </a:cxn>
              <a:cxn ang="0">
                <a:pos x="connisteX24" y="connsiteY24"/>
              </a:cxn>
              <a:cxn ang="0">
                <a:pos x="connisteX25" y="connsiteY25"/>
              </a:cxn>
              <a:cxn ang="0">
                <a:pos x="connisteX26" y="connsiteY26"/>
              </a:cxn>
            </a:cxnLst>
            <a:rect l="l" t="t" r="r" b="b"/>
            <a:pathLst>
              <a:path w="716039" h="470464">
                <a:moveTo>
                  <a:pt x="641562" y="399415"/>
                </a:moveTo>
                <a:cubicBezTo>
                  <a:pt x="629497" y="399415"/>
                  <a:pt x="600922" y="397510"/>
                  <a:pt x="573617" y="399415"/>
                </a:cubicBezTo>
                <a:cubicBezTo>
                  <a:pt x="546312" y="401320"/>
                  <a:pt x="534882" y="403225"/>
                  <a:pt x="505037" y="410210"/>
                </a:cubicBezTo>
                <a:cubicBezTo>
                  <a:pt x="475192" y="417195"/>
                  <a:pt x="454872" y="421640"/>
                  <a:pt x="425662" y="433070"/>
                </a:cubicBezTo>
                <a:cubicBezTo>
                  <a:pt x="396452" y="444500"/>
                  <a:pt x="385022" y="460375"/>
                  <a:pt x="357717" y="467360"/>
                </a:cubicBezTo>
                <a:cubicBezTo>
                  <a:pt x="330412" y="474345"/>
                  <a:pt x="317077" y="467360"/>
                  <a:pt x="289772" y="467360"/>
                </a:cubicBezTo>
                <a:cubicBezTo>
                  <a:pt x="262467" y="467360"/>
                  <a:pt x="248497" y="467360"/>
                  <a:pt x="221192" y="467360"/>
                </a:cubicBezTo>
                <a:cubicBezTo>
                  <a:pt x="193887" y="467360"/>
                  <a:pt x="180552" y="474345"/>
                  <a:pt x="153247" y="467360"/>
                </a:cubicBezTo>
                <a:cubicBezTo>
                  <a:pt x="125942" y="460375"/>
                  <a:pt x="108162" y="453390"/>
                  <a:pt x="85302" y="433070"/>
                </a:cubicBezTo>
                <a:cubicBezTo>
                  <a:pt x="62442" y="412750"/>
                  <a:pt x="55457" y="392430"/>
                  <a:pt x="39582" y="365125"/>
                </a:cubicBezTo>
                <a:cubicBezTo>
                  <a:pt x="23707" y="337820"/>
                  <a:pt x="12912" y="324485"/>
                  <a:pt x="5927" y="297180"/>
                </a:cubicBezTo>
                <a:cubicBezTo>
                  <a:pt x="-1058" y="269875"/>
                  <a:pt x="5927" y="260350"/>
                  <a:pt x="5927" y="228600"/>
                </a:cubicBezTo>
                <a:cubicBezTo>
                  <a:pt x="5927" y="196850"/>
                  <a:pt x="-7408" y="167005"/>
                  <a:pt x="5927" y="137795"/>
                </a:cubicBezTo>
                <a:cubicBezTo>
                  <a:pt x="19262" y="108585"/>
                  <a:pt x="42122" y="97155"/>
                  <a:pt x="73872" y="81280"/>
                </a:cubicBezTo>
                <a:cubicBezTo>
                  <a:pt x="105622" y="65405"/>
                  <a:pt x="132927" y="67310"/>
                  <a:pt x="164677" y="58420"/>
                </a:cubicBezTo>
                <a:cubicBezTo>
                  <a:pt x="196427" y="49530"/>
                  <a:pt x="205317" y="43180"/>
                  <a:pt x="232622" y="36195"/>
                </a:cubicBezTo>
                <a:cubicBezTo>
                  <a:pt x="259927" y="29210"/>
                  <a:pt x="270722" y="29210"/>
                  <a:pt x="300567" y="24765"/>
                </a:cubicBezTo>
                <a:cubicBezTo>
                  <a:pt x="330412" y="20320"/>
                  <a:pt x="344382" y="17780"/>
                  <a:pt x="380577" y="13335"/>
                </a:cubicBezTo>
                <a:cubicBezTo>
                  <a:pt x="416772" y="8890"/>
                  <a:pt x="445982" y="4445"/>
                  <a:pt x="482177" y="1905"/>
                </a:cubicBezTo>
                <a:cubicBezTo>
                  <a:pt x="518372" y="-635"/>
                  <a:pt x="532342" y="-635"/>
                  <a:pt x="562187" y="1905"/>
                </a:cubicBezTo>
                <a:cubicBezTo>
                  <a:pt x="592032" y="4445"/>
                  <a:pt x="602827" y="1905"/>
                  <a:pt x="630132" y="13335"/>
                </a:cubicBezTo>
                <a:cubicBezTo>
                  <a:pt x="657437" y="24765"/>
                  <a:pt x="682202" y="35560"/>
                  <a:pt x="698077" y="58420"/>
                </a:cubicBezTo>
                <a:cubicBezTo>
                  <a:pt x="713952" y="81280"/>
                  <a:pt x="706967" y="99695"/>
                  <a:pt x="709507" y="127000"/>
                </a:cubicBezTo>
                <a:cubicBezTo>
                  <a:pt x="712047" y="154305"/>
                  <a:pt x="722842" y="165735"/>
                  <a:pt x="709507" y="194945"/>
                </a:cubicBezTo>
                <a:cubicBezTo>
                  <a:pt x="696172" y="224155"/>
                  <a:pt x="664422" y="245110"/>
                  <a:pt x="641562" y="274320"/>
                </a:cubicBezTo>
                <a:cubicBezTo>
                  <a:pt x="618702" y="303530"/>
                  <a:pt x="614257" y="314960"/>
                  <a:pt x="595842" y="342265"/>
                </a:cubicBezTo>
                <a:cubicBezTo>
                  <a:pt x="577427" y="369570"/>
                  <a:pt x="559012" y="398145"/>
                  <a:pt x="550757" y="410210"/>
                </a:cubicBezTo>
              </a:path>
            </a:pathLst>
          </a:custGeom>
          <a:ln w="31750" cap="rnd">
            <a:solidFill>
              <a:schemeClr val="accent2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13740" y="0"/>
            <a:ext cx="10515600" cy="749935"/>
          </a:xfrm>
        </p:spPr>
        <p:txBody>
          <a:bodyPr/>
          <a:lstStyle/>
          <a:p>
            <a:pPr algn="ctr"/>
            <a:r>
              <a:rPr lang="zh-CN" altLang="en-US" sz="36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了解作者作品</a:t>
            </a:r>
            <a:endParaRPr lang="en-US" altLang="zh-CN" sz="36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263390" y="750570"/>
            <a:ext cx="7477760" cy="6107430"/>
          </a:xfrm>
        </p:spPr>
        <p:txBody>
          <a:bodyPr>
            <a:noAutofit/>
          </a:bodyPr>
          <a:lstStyle/>
          <a:p>
            <a:pPr marL="0" indent="0" eaLnBrk="1" latinLnBrk="0" hangingPunct="1">
              <a:lnSpc>
                <a:spcPct val="130000"/>
              </a:lnSpc>
              <a:spcBef>
                <a:spcPct val="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None/>
            </a:pPr>
            <a:r>
              <a:rPr b="1">
                <a:latin typeface="楷体" panose="02010609060101010101" charset="-122"/>
                <a:ea typeface="楷体" panose="02010609060101010101" charset="-122"/>
                <a:sym typeface="+mn-ea"/>
              </a:rPr>
              <a:t>魏巍（1920—2008</a:t>
            </a:r>
            <a:r>
              <a:rPr b="1" smtClean="0">
                <a:latin typeface="楷体" panose="02010609060101010101" charset="-122"/>
                <a:ea typeface="楷体" panose="02010609060101010101" charset="-122"/>
                <a:sym typeface="+mn-ea"/>
              </a:rPr>
              <a:t>）, 作家</a:t>
            </a:r>
            <a:r>
              <a:rPr b="1">
                <a:latin typeface="楷体" panose="02010609060101010101" charset="-122"/>
                <a:ea typeface="楷体" panose="02010609060101010101" charset="-122"/>
                <a:sym typeface="+mn-ea"/>
              </a:rPr>
              <a:t>、诗人。</a:t>
            </a:r>
            <a:r>
              <a:rPr b="1" smtClean="0">
                <a:latin typeface="楷体" panose="02010609060101010101" charset="-122"/>
                <a:ea typeface="楷体" panose="02010609060101010101" charset="-122"/>
                <a:sym typeface="+mn-ea"/>
              </a:rPr>
              <a:t>本名魏鸿杰</a:t>
            </a:r>
            <a:r>
              <a:rPr lang="zh-CN" altLang="en-US" b="1" smtClean="0"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r>
              <a:rPr b="1" smtClean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河南郑州人</a:t>
            </a:r>
            <a:r>
              <a:rPr b="1">
                <a:latin typeface="楷体" panose="02010609060101010101" charset="-122"/>
                <a:ea typeface="楷体" panose="02010609060101010101" charset="-122"/>
                <a:sym typeface="+mn-ea"/>
              </a:rPr>
              <a:t>。本文是作者</a:t>
            </a:r>
            <a:r>
              <a:rPr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随军采访后写的一篇通讯</a:t>
            </a:r>
            <a:r>
              <a:rPr b="1">
                <a:latin typeface="楷体" panose="02010609060101010101" charset="-122"/>
                <a:ea typeface="楷体" panose="02010609060101010101" charset="-122"/>
                <a:sym typeface="+mn-ea"/>
              </a:rPr>
              <a:t>，发表在1951年4月11日的</a:t>
            </a:r>
            <a:r>
              <a:rPr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《人民日报》头版上</a:t>
            </a:r>
            <a:r>
              <a:rPr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r>
              <a:rPr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毛主席读后批示“印发全军”。朱德读后连声称赞：“写得好，很好!”</a:t>
            </a:r>
            <a:r>
              <a:rPr lang="zh-CN" b="1">
                <a:latin typeface="楷体" panose="02010609060101010101" charset="-122"/>
                <a:ea typeface="楷体" panose="02010609060101010101" charset="-122"/>
                <a:sym typeface="+mn-ea"/>
              </a:rPr>
              <a:t>本文</a:t>
            </a:r>
            <a:r>
              <a:rPr b="1">
                <a:latin typeface="楷体" panose="02010609060101010101" charset="-122"/>
                <a:ea typeface="楷体" panose="02010609060101010101" charset="-122"/>
                <a:sym typeface="+mn-ea"/>
              </a:rPr>
              <a:t>在全国产生了极其强烈的反响，鼓舞了前方将士的斗志和士气，激发了国内支援抗美援朝运动的热情。自此，</a:t>
            </a:r>
            <a:r>
              <a:rPr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“最可爱的人”便成为志愿军官兵的光荣称号，</a:t>
            </a:r>
            <a:r>
              <a:rPr b="1">
                <a:latin typeface="楷体" panose="02010609060101010101" charset="-122"/>
                <a:ea typeface="楷体" panose="02010609060101010101" charset="-122"/>
                <a:sym typeface="+mn-ea"/>
              </a:rPr>
              <a:t>写给最可爱的人的慰问信雪片似的从祖国四面八方飞过鸭绿江。</a:t>
            </a:r>
            <a:r>
              <a:rPr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魏巍的名字也由此传遍全国。</a:t>
            </a:r>
            <a:endParaRPr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334385" y="7555230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01" name="图片 100"/>
          <p:cNvPicPr/>
          <p:nvPr/>
        </p:nvPicPr>
        <p:blipFill>
          <a:blip r:embed="rId2"/>
          <a:stretch>
            <a:fillRect/>
          </a:stretch>
        </p:blipFill>
        <p:spPr>
          <a:xfrm>
            <a:off x="227965" y="1022985"/>
            <a:ext cx="3815080" cy="520001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/>
        </p:nvSpPr>
        <p:spPr>
          <a:xfrm>
            <a:off x="7708900" y="5383530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5" name="图片 4" descr="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615" y="134620"/>
            <a:ext cx="11873865" cy="6588125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3411855" y="430530"/>
            <a:ext cx="613600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7 </a:t>
            </a:r>
            <a:r>
              <a:rPr lang="zh-CN" altLang="en-US" sz="5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谁是最可爱的人</a:t>
            </a:r>
            <a:endParaRPr lang="zh-CN" altLang="en-US" sz="5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7509510" y="2106295"/>
            <a:ext cx="263017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魏巍</a:t>
            </a:r>
            <a:endParaRPr lang="zh-CN" altLang="en-US" sz="36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94615" y="2898140"/>
            <a:ext cx="4064000" cy="346519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鸭绿江面上白雪皑皑，巨龙般的志愿军队伍正徒步通过架设在冰凌上的简易浮桥，夕阳将战士们的影子拉得很长很长，队伍的前端已经步入朝鲜，后端还连接着祖国大地。</a:t>
            </a:r>
            <a:endParaRPr lang="zh-CN" altLang="en-US" sz="2800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526415"/>
            <a:ext cx="10515600" cy="901065"/>
          </a:xfrm>
        </p:spPr>
        <p:txBody>
          <a:bodyPr/>
          <a:lstStyle/>
          <a:p>
            <a:pPr algn="ctr"/>
            <a:r>
              <a:rPr lang="zh-CN" altLang="en-US" sz="36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学习目标</a:t>
            </a:r>
            <a:endParaRPr lang="zh-CN" altLang="en-US" sz="36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990850" y="1427480"/>
            <a:ext cx="7281545" cy="2192655"/>
          </a:xfrm>
        </p:spPr>
        <p:txBody>
          <a:bodyPr>
            <a:noAutofit/>
          </a:bodyPr>
          <a:lstStyle/>
          <a:p>
            <a:pPr marL="0" indent="0">
              <a:lnSpc>
                <a:spcPct val="130000"/>
              </a:lnSpc>
              <a:buNone/>
            </a:pPr>
            <a:r>
              <a:rPr lang="en-US">
                <a:latin typeface="楷体" panose="02010609060101010101" charset="-122"/>
                <a:ea typeface="楷体" panose="02010609060101010101" charset="-122"/>
                <a:sym typeface="+mn-ea"/>
              </a:rPr>
              <a:t>1</a:t>
            </a:r>
            <a:r>
              <a:rPr lang="zh-CN" altLang="en-US"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zh-CN">
                <a:latin typeface="楷体" panose="02010609060101010101" charset="-122"/>
                <a:ea typeface="楷体" panose="02010609060101010101" charset="-122"/>
                <a:sym typeface="+mn-ea"/>
              </a:rPr>
              <a:t>阅读课文</a:t>
            </a:r>
            <a:r>
              <a:rPr>
                <a:latin typeface="楷体" panose="02010609060101010101" charset="-122"/>
                <a:ea typeface="楷体" panose="02010609060101010101" charset="-122"/>
                <a:sym typeface="+mn-ea"/>
              </a:rPr>
              <a:t>，提取信息</a:t>
            </a:r>
            <a:r>
              <a:rPr lang="zh-CN">
                <a:latin typeface="楷体" panose="02010609060101010101" charset="-122"/>
                <a:ea typeface="楷体" panose="02010609060101010101" charset="-122"/>
                <a:sym typeface="+mn-ea"/>
              </a:rPr>
              <a:t>，梳理内容</a:t>
            </a:r>
            <a:r>
              <a:rPr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marL="0" indent="0">
              <a:lnSpc>
                <a:spcPct val="130000"/>
              </a:lnSpc>
              <a:buNone/>
            </a:pPr>
            <a:r>
              <a:rPr lang="en-US">
                <a:latin typeface="楷体" panose="02010609060101010101" charset="-122"/>
                <a:ea typeface="楷体" panose="02010609060101010101" charset="-122"/>
                <a:sym typeface="+mn-ea"/>
              </a:rPr>
              <a:t>2</a:t>
            </a:r>
            <a:r>
              <a:rPr lang="zh-CN" altLang="en-US"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zh-CN">
                <a:latin typeface="楷体" panose="02010609060101010101" charset="-122"/>
                <a:ea typeface="楷体" panose="02010609060101010101" charset="-122"/>
                <a:sym typeface="+mn-ea"/>
              </a:rPr>
              <a:t>抓住关键词句</a:t>
            </a:r>
            <a:r>
              <a:rPr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r>
              <a:rPr lang="zh-CN">
                <a:latin typeface="楷体" panose="02010609060101010101" charset="-122"/>
                <a:ea typeface="楷体" panose="02010609060101010101" charset="-122"/>
                <a:sym typeface="+mn-ea"/>
              </a:rPr>
              <a:t>体会翻越老山界的困难</a:t>
            </a:r>
            <a:r>
              <a:rPr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marL="0" indent="0">
              <a:lnSpc>
                <a:spcPct val="130000"/>
              </a:lnSpc>
              <a:buNone/>
            </a:pPr>
            <a:r>
              <a:rPr>
                <a:latin typeface="楷体" panose="02010609060101010101" charset="-122"/>
                <a:ea typeface="楷体" panose="02010609060101010101" charset="-122"/>
                <a:sym typeface="+mn-ea"/>
              </a:rPr>
              <a:t>3、</a:t>
            </a:r>
            <a:r>
              <a:rPr lang="zh-CN">
                <a:latin typeface="楷体" panose="02010609060101010101" charset="-122"/>
                <a:ea typeface="楷体" panose="02010609060101010101" charset="-122"/>
                <a:sym typeface="+mn-ea"/>
              </a:rPr>
              <a:t>抓住细节，感受红军</a:t>
            </a:r>
            <a:r>
              <a:rPr>
                <a:latin typeface="楷体" panose="02010609060101010101" charset="-122"/>
                <a:ea typeface="楷体" panose="02010609060101010101" charset="-122"/>
                <a:sym typeface="+mn-ea"/>
              </a:rPr>
              <a:t>精神</a:t>
            </a:r>
            <a:r>
              <a:rPr lang="zh-CN">
                <a:latin typeface="楷体" panose="02010609060101010101" charset="-122"/>
                <a:ea typeface="楷体" panose="02010609060101010101" charset="-122"/>
                <a:sym typeface="+mn-ea"/>
              </a:rPr>
              <a:t>品质。</a:t>
            </a:r>
            <a:endParaRPr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marL="0" indent="0">
              <a:lnSpc>
                <a:spcPct val="130000"/>
              </a:lnSpc>
              <a:buNone/>
            </a:pPr>
            <a:endParaRPr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6425" y="1246505"/>
            <a:ext cx="10515600" cy="675005"/>
          </a:xfrm>
        </p:spPr>
        <p:txBody>
          <a:bodyPr/>
          <a:lstStyle/>
          <a:p>
            <a:pPr algn="ctr"/>
            <a:r>
              <a:rPr lang="zh-CN" altLang="en-US" sz="3600">
                <a:solidFill>
                  <a:srgbClr val="FF0000"/>
                </a:solidFill>
              </a:rPr>
              <a:t>第一课时</a:t>
            </a:r>
            <a:endParaRPr lang="zh-CN" altLang="en-US" sz="3600">
              <a:solidFill>
                <a:srgbClr val="FF0000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638550" y="2687955"/>
            <a:ext cx="4933950" cy="1789430"/>
          </a:xfrm>
        </p:spPr>
        <p:txBody>
          <a:bodyPr>
            <a:noAutofit/>
          </a:bodyPr>
          <a:lstStyle/>
          <a:p>
            <a:pPr marL="0" indent="0" eaLnBrk="0" fontAlgn="auto" hangingPunct="0">
              <a:lnSpc>
                <a:spcPts val="5000"/>
              </a:lnSpc>
              <a:buNone/>
            </a:pPr>
            <a:r>
              <a:rPr lang="zh-CN" alt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初读课文</a:t>
            </a:r>
            <a:r>
              <a:rPr lang="en-US" altLang="zh-CN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zh-CN" alt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理清思路</a:t>
            </a:r>
            <a:endParaRPr lang="zh-CN" altLang="en-US" sz="36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r>
              <a:rPr lang="zh-CN" alt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概述故事</a:t>
            </a:r>
            <a:r>
              <a:rPr lang="en-US" altLang="zh-CN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zh-CN" alt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感受精神</a:t>
            </a:r>
            <a:endParaRPr lang="zh-CN" altLang="en-US" sz="36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284095" y="141605"/>
            <a:ext cx="1947545" cy="57848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141605"/>
            <a:ext cx="10515600" cy="675005"/>
          </a:xfrm>
        </p:spPr>
        <p:txBody>
          <a:bodyPr/>
          <a:lstStyle/>
          <a:p>
            <a:pPr algn="ctr"/>
            <a:r>
              <a:rPr lang="zh-CN" altLang="en-US" sz="3600">
                <a:solidFill>
                  <a:srgbClr val="FF0000"/>
                </a:solidFill>
              </a:rPr>
              <a:t>会读会写</a:t>
            </a:r>
            <a:endParaRPr lang="zh-CN" altLang="en-US" sz="3600">
              <a:solidFill>
                <a:srgbClr val="FF0000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52400" y="810895"/>
            <a:ext cx="12038965" cy="5980430"/>
          </a:xfrm>
        </p:spPr>
        <p:txBody>
          <a:bodyPr>
            <a:noAutofit/>
          </a:bodyPr>
          <a:lstStyle/>
          <a:p>
            <a:pPr marL="0" indent="0" eaLnBrk="0" fontAlgn="auto" hangingPunct="0">
              <a:lnSpc>
                <a:spcPts val="5000"/>
              </a:lnSpc>
              <a:buNone/>
            </a:pPr>
            <a:endParaRPr sz="36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r>
              <a:rPr lang="en-US" altLang="zh-CN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</a:t>
            </a:r>
            <a:r>
              <a:rPr lang="zh-CN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摁</a:t>
            </a:r>
            <a:r>
              <a:rPr lang="zh-CN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倒</a:t>
            </a:r>
            <a:r>
              <a:rPr 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 </a:t>
            </a:r>
            <a:r>
              <a:rPr lang="zh-CN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掰</a:t>
            </a:r>
            <a:r>
              <a:rPr lang="zh-CN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断</a:t>
            </a:r>
            <a:r>
              <a:rPr 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</a:t>
            </a:r>
            <a:r>
              <a:rPr 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zh-CN" sz="36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坚</a:t>
            </a:r>
            <a:r>
              <a:rPr lang="zh-CN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韧</a:t>
            </a:r>
            <a:r>
              <a:rPr 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</a:t>
            </a:r>
            <a:r>
              <a:rPr lang="zh-CN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淳</a:t>
            </a:r>
            <a:r>
              <a:rPr lang="zh-CN" sz="36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朴</a:t>
            </a:r>
            <a:r>
              <a:rPr 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</a:t>
            </a:r>
            <a:r>
              <a:rPr lang="zh-CN" sz="36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谦</a:t>
            </a:r>
            <a:r>
              <a:rPr lang="zh-CN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逊</a:t>
            </a:r>
            <a:r>
              <a:rPr lang="en-US" altLang="zh-CN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en-US" altLang="zh-CN" sz="3600" b="1">
                <a:solidFill>
                  <a:srgbClr val="FF0000"/>
                </a:solidFill>
                <a:highlight>
                  <a:srgbClr val="000000">
                    <a:alpha val="0"/>
                  </a:srgbClr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</a:t>
            </a:r>
            <a:endParaRPr lang="en-US" altLang="zh-CN" sz="3600" b="1">
              <a:solidFill>
                <a:srgbClr val="FF0000"/>
              </a:solidFill>
              <a:highlight>
                <a:srgbClr val="000000">
                  <a:alpha val="0"/>
                </a:srgbClr>
              </a:highlight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endParaRPr sz="3600" b="1">
              <a:solidFill>
                <a:srgbClr val="FF0000"/>
              </a:solidFill>
              <a:highlight>
                <a:srgbClr val="FFFF00"/>
              </a:highlight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r>
              <a:rPr lang="en-US" altLang="zh-CN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</a:t>
            </a:r>
            <a:r>
              <a:rPr lang="zh-CN" alt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覆灭</a:t>
            </a:r>
            <a:r>
              <a:rPr lang="en-US" altLang="zh-CN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 </a:t>
            </a:r>
            <a:r>
              <a:rPr lang="zh-CN" sz="3600" b="1">
                <a:solidFill>
                  <a:schemeClr val="tx1"/>
                </a:solidFill>
                <a:highlight>
                  <a:srgbClr val="000000">
                    <a:alpha val="0"/>
                  </a:srgbClr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过</a:t>
            </a:r>
            <a:r>
              <a:rPr lang="zh-CN" sz="3600" b="1">
                <a:solidFill>
                  <a:srgbClr val="FF0000"/>
                </a:solidFill>
                <a:highlight>
                  <a:srgbClr val="000000">
                    <a:alpha val="0"/>
                  </a:srgbClr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瘾</a:t>
            </a:r>
            <a:r>
              <a:rPr lang="en-US" sz="3600" b="1">
                <a:solidFill>
                  <a:schemeClr val="tx1"/>
                </a:solidFill>
                <a:highlight>
                  <a:srgbClr val="000000">
                    <a:alpha val="0"/>
                  </a:srgbClr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zh-CN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豁</a:t>
            </a:r>
            <a:r>
              <a:rPr lang="zh-CN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亮</a:t>
            </a:r>
            <a:r>
              <a:rPr 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</a:t>
            </a:r>
            <a:r>
              <a:rPr lang="en-US" sz="36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zh-CN" sz="36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犁</a:t>
            </a:r>
            <a:r>
              <a:rPr lang="zh-CN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耙</a:t>
            </a:r>
            <a:r>
              <a:rPr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en-US" sz="360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军</a:t>
            </a:r>
            <a:r>
              <a:rPr lang="en-US" sz="36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隅</a:t>
            </a:r>
            <a:r>
              <a:rPr lang="zh-CN" altLang="en-US" sz="360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里</a:t>
            </a:r>
            <a:r>
              <a:rPr lang="en-US" sz="360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en-US" sz="360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endParaRPr lang="en-US" sz="3600" b="1">
              <a:highlight>
                <a:srgbClr val="FFFF00"/>
              </a:highlight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r>
              <a:rPr lang="en-US" sz="3600" b="1">
                <a:highlight>
                  <a:srgbClr val="000000">
                    <a:alpha val="0"/>
                  </a:srgbClr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</a:t>
            </a:r>
            <a:endParaRPr lang="en-US" sz="3600" b="1">
              <a:highlight>
                <a:srgbClr val="000000">
                  <a:alpha val="0"/>
                </a:srgbClr>
              </a:highlight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r>
              <a:rPr lang="en-US" sz="3600" b="1">
                <a:highlight>
                  <a:srgbClr val="000000">
                    <a:alpha val="0"/>
                  </a:srgbClr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</a:t>
            </a:r>
            <a:r>
              <a:rPr lang="zh-CN" sz="360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聚</a:t>
            </a:r>
            <a:r>
              <a:rPr lang="zh-CN" sz="36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歼</a:t>
            </a:r>
            <a:r>
              <a:rPr lang="zh-CN" sz="360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sz="3600" b="1">
                <a:highlight>
                  <a:srgbClr val="000000">
                    <a:alpha val="0"/>
                  </a:srgbClr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en-US" sz="3600" b="1">
                <a:highlight>
                  <a:srgbClr val="000000">
                    <a:alpha val="0"/>
                  </a:srgbClr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en-US" sz="360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</a:t>
            </a:r>
            <a:r>
              <a:rPr sz="36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踹</a:t>
            </a:r>
            <a:r>
              <a:rPr sz="360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开 </a:t>
            </a:r>
            <a:r>
              <a:rPr lang="en-US" sz="360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en-US" sz="3600" b="1">
                <a:highlight>
                  <a:srgbClr val="000000">
                    <a:alpha val="0"/>
                  </a:srgbClr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sz="360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短</a:t>
            </a:r>
            <a:r>
              <a:rPr sz="36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褂</a:t>
            </a:r>
            <a:r>
              <a:rPr sz="360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sz="36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什</a:t>
            </a:r>
            <a:r>
              <a:rPr sz="360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物 </a:t>
            </a:r>
            <a:r>
              <a:rPr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sz="36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迸</a:t>
            </a:r>
            <a:r>
              <a:rPr sz="360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裂 </a:t>
            </a:r>
            <a:r>
              <a:rPr 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endParaRPr sz="36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284095" y="141605"/>
            <a:ext cx="1947545" cy="57848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" name="文本框 27"/>
          <p:cNvSpPr txBox="1"/>
          <p:nvPr/>
        </p:nvSpPr>
        <p:spPr>
          <a:xfrm>
            <a:off x="838200" y="816610"/>
            <a:ext cx="11090275" cy="7321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fontAlgn="auto" hangingPunct="0">
              <a:lnSpc>
                <a:spcPts val="5000"/>
              </a:lnSpc>
              <a:buNone/>
            </a:pPr>
            <a:r>
              <a:rPr 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èn     </a:t>
            </a:r>
            <a:r>
              <a:rPr 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bāi             chún    </a:t>
            </a:r>
            <a:r>
              <a:rPr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xùn     </a:t>
            </a:r>
            <a:endParaRPr sz="36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29" name="文本框 28"/>
          <p:cNvSpPr txBox="1"/>
          <p:nvPr/>
        </p:nvSpPr>
        <p:spPr>
          <a:xfrm>
            <a:off x="1271905" y="3921125"/>
            <a:ext cx="10405745" cy="7321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fontAlgn="auto" hangingPunct="0">
              <a:lnSpc>
                <a:spcPts val="5000"/>
              </a:lnSpc>
              <a:buNone/>
            </a:pPr>
            <a:r>
              <a:rPr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jiān   chuài</a:t>
            </a:r>
            <a:r>
              <a:rPr 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guà    shí    </a:t>
            </a:r>
            <a:r>
              <a:rPr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bèng    </a:t>
            </a:r>
            <a:endParaRPr sz="36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742055" y="2427605"/>
            <a:ext cx="7320915" cy="7321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hangingPunct="0">
              <a:lnSpc>
                <a:spcPts val="5000"/>
              </a:lnSpc>
              <a:buClrTx/>
              <a:buSzTx/>
              <a:buFontTx/>
            </a:pPr>
            <a:r>
              <a:rPr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yǐn </a:t>
            </a:r>
            <a:r>
              <a:rPr 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  </a:t>
            </a:r>
            <a:r>
              <a:rPr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huò </a:t>
            </a:r>
            <a:r>
              <a:rPr 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     </a:t>
            </a:r>
            <a:r>
              <a:rPr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 bà</a:t>
            </a:r>
            <a:r>
              <a:rPr 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    yú  </a:t>
            </a:r>
            <a:r>
              <a:rPr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sz="36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28" grpId="0"/>
      <p:bldP spid="5" grpId="0"/>
      <p:bldP spid="2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141605"/>
            <a:ext cx="10515600" cy="675005"/>
          </a:xfrm>
        </p:spPr>
        <p:txBody>
          <a:bodyPr/>
          <a:lstStyle/>
          <a:p>
            <a:pPr algn="ctr"/>
            <a:r>
              <a:rPr lang="zh-CN" altLang="en-US" sz="3600">
                <a:solidFill>
                  <a:srgbClr val="FF0000"/>
                </a:solidFill>
              </a:rPr>
              <a:t>会读会写</a:t>
            </a:r>
            <a:endParaRPr lang="zh-CN" altLang="en-US" sz="3600">
              <a:solidFill>
                <a:srgbClr val="FF0000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52400" y="810895"/>
            <a:ext cx="12038965" cy="5980430"/>
          </a:xfrm>
        </p:spPr>
        <p:txBody>
          <a:bodyPr>
            <a:noAutofit/>
          </a:bodyPr>
          <a:lstStyle/>
          <a:p>
            <a:pPr marL="0" indent="0" eaLnBrk="0" fontAlgn="auto" hangingPunct="0">
              <a:lnSpc>
                <a:spcPts val="5000"/>
              </a:lnSpc>
              <a:buNone/>
            </a:pPr>
            <a:endParaRPr sz="36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r>
              <a:rPr lang="en-US" altLang="zh-CN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</a:t>
            </a:r>
            <a:r>
              <a:rPr lang="en-US" altLang="zh-CN" sz="360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朝</a:t>
            </a:r>
            <a:r>
              <a:rPr lang="en-US" altLang="zh-CN" sz="36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鲜</a:t>
            </a:r>
            <a:r>
              <a:rPr lang="en-US" altLang="zh-CN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en-US" altLang="zh-CN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</a:t>
            </a:r>
            <a:r>
              <a:rPr lang="en-US" altLang="zh-CN" sz="360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山</a:t>
            </a:r>
            <a:r>
              <a:rPr lang="en-US" altLang="zh-CN" sz="36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冈</a:t>
            </a:r>
            <a:r>
              <a:rPr lang="en-US" altLang="zh-CN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en-US" altLang="zh-CN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</a:t>
            </a:r>
            <a:r>
              <a:rPr lang="en-US" altLang="zh-CN" sz="36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掐</a:t>
            </a:r>
            <a:r>
              <a:rPr lang="en-US" altLang="zh-CN" sz="360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住</a:t>
            </a:r>
            <a:r>
              <a:rPr lang="en-US" altLang="zh-CN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 </a:t>
            </a:r>
            <a:r>
              <a:rPr lang="en-US" altLang="zh-CN" sz="360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烧</a:t>
            </a:r>
            <a:r>
              <a:rPr lang="en-US" altLang="zh-CN" sz="36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着 </a:t>
            </a:r>
            <a:r>
              <a:rPr lang="en-US" altLang="zh-CN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</a:t>
            </a:r>
            <a:r>
              <a:rPr lang="en-US" altLang="zh-CN" sz="3600" b="1">
                <a:solidFill>
                  <a:schemeClr val="tx1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憋</a:t>
            </a:r>
            <a:r>
              <a:rPr lang="en-US" altLang="zh-CN" sz="36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闷</a:t>
            </a:r>
            <a:endParaRPr lang="en-US" altLang="zh-CN" sz="3600" b="1">
              <a:solidFill>
                <a:srgbClr val="FF0000"/>
              </a:solidFill>
              <a:highlight>
                <a:srgbClr val="FFFF00"/>
              </a:highlight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r>
              <a:rPr lang="en-US" altLang="zh-CN" sz="360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endParaRPr lang="en-US" altLang="zh-CN" sz="3600" b="1">
              <a:highlight>
                <a:srgbClr val="FFFF00"/>
              </a:highlight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r>
              <a:rPr lang="en-US" altLang="zh-CN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</a:t>
            </a:r>
            <a:r>
              <a:rPr sz="360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千</a:t>
            </a:r>
            <a:r>
              <a:rPr sz="36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载</a:t>
            </a:r>
            <a:r>
              <a:rPr sz="360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万代</a:t>
            </a:r>
            <a:r>
              <a:rPr 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</a:t>
            </a:r>
            <a:r>
              <a:rPr sz="360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永垂不朽</a:t>
            </a:r>
            <a:r>
              <a:rPr 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</a:t>
            </a:r>
            <a:r>
              <a:rPr 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en-US" altLang="zh-CN" sz="3600" b="1">
                <a:solidFill>
                  <a:srgbClr val="FF0000"/>
                </a:solidFill>
                <a:highlight>
                  <a:srgbClr val="000000">
                    <a:alpha val="0"/>
                  </a:srgbClr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endParaRPr lang="en-US" altLang="zh-CN" sz="3600" b="1">
              <a:solidFill>
                <a:srgbClr val="FF0000"/>
              </a:solidFill>
              <a:highlight>
                <a:srgbClr val="000000">
                  <a:alpha val="0"/>
                </a:srgbClr>
              </a:highlight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endParaRPr sz="3600" b="1">
              <a:solidFill>
                <a:srgbClr val="FF0000"/>
              </a:solidFill>
              <a:highlight>
                <a:srgbClr val="FFFF00"/>
              </a:highlight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r>
              <a:rPr lang="en-US" altLang="zh-CN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</a:t>
            </a:r>
            <a:r>
              <a:rPr lang="en-US" sz="3600" b="1">
                <a:highlight>
                  <a:srgbClr val="000000">
                    <a:alpha val="0"/>
                  </a:srgbClr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</a:t>
            </a:r>
            <a:endParaRPr lang="en-US" sz="3600" b="1">
              <a:highlight>
                <a:srgbClr val="000000">
                  <a:alpha val="0"/>
                </a:srgbClr>
              </a:highlight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r>
              <a:rPr lang="en-US" sz="3600" b="1">
                <a:highlight>
                  <a:srgbClr val="000000">
                    <a:alpha val="0"/>
                  </a:srgbClr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</a:t>
            </a:r>
            <a:r>
              <a:rPr lang="zh-CN" sz="360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endParaRPr sz="36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284095" y="141605"/>
            <a:ext cx="1947545" cy="57848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" name="文本框 27"/>
          <p:cNvSpPr txBox="1"/>
          <p:nvPr/>
        </p:nvSpPr>
        <p:spPr>
          <a:xfrm>
            <a:off x="838200" y="816610"/>
            <a:ext cx="11090275" cy="7321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fontAlgn="auto" hangingPunct="0">
              <a:lnSpc>
                <a:spcPts val="5000"/>
              </a:lnSpc>
              <a:buNone/>
            </a:pPr>
            <a:r>
              <a:rPr 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xiǎn      </a:t>
            </a:r>
            <a:r>
              <a:rPr 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gāng   </a:t>
            </a:r>
            <a:r>
              <a:rPr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qiā   </a:t>
            </a:r>
            <a:r>
              <a:rPr 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</a:t>
            </a:r>
            <a:r>
              <a:rPr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zháo  </a:t>
            </a:r>
            <a:r>
              <a:rPr 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</a:t>
            </a:r>
            <a:r>
              <a:rPr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men   </a:t>
            </a:r>
            <a:endParaRPr sz="36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868680" y="2318385"/>
            <a:ext cx="1415415" cy="7321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fontAlgn="auto" hangingPunct="0">
              <a:lnSpc>
                <a:spcPts val="5000"/>
              </a:lnSpc>
              <a:buNone/>
            </a:pPr>
            <a:r>
              <a:rPr 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zǎi      </a:t>
            </a:r>
            <a:r>
              <a:rPr 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</a:t>
            </a:r>
            <a:endParaRPr sz="36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28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141605"/>
            <a:ext cx="10515600" cy="675005"/>
          </a:xfrm>
        </p:spPr>
        <p:txBody>
          <a:bodyPr/>
          <a:lstStyle/>
          <a:p>
            <a:pPr algn="ctr"/>
            <a:r>
              <a:rPr lang="zh-CN" altLang="en-US" sz="3600">
                <a:solidFill>
                  <a:srgbClr val="FF0000"/>
                </a:solidFill>
              </a:rPr>
              <a:t>理解词语</a:t>
            </a:r>
            <a:endParaRPr lang="zh-CN" altLang="en-US" sz="3600">
              <a:solidFill>
                <a:srgbClr val="FF0000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52400" y="618490"/>
            <a:ext cx="12038965" cy="6000115"/>
          </a:xfrm>
        </p:spPr>
        <p:txBody>
          <a:bodyPr>
            <a:noAutofit/>
          </a:bodyPr>
          <a:lstStyle/>
          <a:p>
            <a:pPr marL="0" indent="0" eaLnBrk="0" fontAlgn="auto" hangingPunct="0">
              <a:lnSpc>
                <a:spcPts val="5000"/>
              </a:lnSpc>
              <a:buNone/>
            </a:pPr>
            <a:r>
              <a:rPr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坚韧：牢固、有韧性。这里是坚强不屈的意思。</a:t>
            </a:r>
            <a:endParaRPr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r>
              <a:rPr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淳朴：诚实、朴实。</a:t>
            </a:r>
            <a:endParaRPr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r>
              <a:rPr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谦逊：谦虚恭敬。</a:t>
            </a:r>
            <a:endParaRPr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r>
              <a:rPr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覆灭：灭亡。</a:t>
            </a:r>
            <a:endParaRPr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r>
              <a:rPr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聚歼：全歼。</a:t>
            </a:r>
            <a:endParaRPr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r>
              <a:rPr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永垂不朽：（姓名、事件、精神等）永远流传，不磨灭。</a:t>
            </a:r>
            <a:endParaRPr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r>
              <a:rPr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豁亮：宽敞明亮。</a:t>
            </a:r>
            <a:endParaRPr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endParaRPr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284095" y="141605"/>
            <a:ext cx="1947545" cy="57848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141605"/>
            <a:ext cx="10515600" cy="675005"/>
          </a:xfrm>
        </p:spPr>
        <p:txBody>
          <a:bodyPr/>
          <a:lstStyle/>
          <a:p>
            <a:pPr algn="ctr"/>
            <a:r>
              <a:rPr lang="zh-CN" altLang="en-US" sz="3600">
                <a:solidFill>
                  <a:srgbClr val="FF0000"/>
                </a:solidFill>
              </a:rPr>
              <a:t>理解词语</a:t>
            </a:r>
            <a:endParaRPr lang="zh-CN" altLang="en-US" sz="3600">
              <a:solidFill>
                <a:srgbClr val="FF0000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52400" y="618490"/>
            <a:ext cx="12038965" cy="6000115"/>
          </a:xfrm>
        </p:spPr>
        <p:txBody>
          <a:bodyPr>
            <a:noAutofit/>
          </a:bodyPr>
          <a:lstStyle/>
          <a:p>
            <a:pPr marL="0" indent="0" eaLnBrk="0" fontAlgn="auto" hangingPunct="0">
              <a:lnSpc>
                <a:spcPts val="5000"/>
              </a:lnSpc>
              <a:buNone/>
            </a:pPr>
            <a:r>
              <a:rPr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憋闷：心情受到压抑的感觉。</a:t>
            </a:r>
            <a:endParaRPr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r>
              <a:rPr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奋不顾身：奋勇直前，不顾生命。</a:t>
            </a:r>
            <a:endParaRPr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r>
              <a:rPr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真真切切：（听得）非常清楚确实。</a:t>
            </a:r>
            <a:endParaRPr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r>
              <a:rPr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品质：行为、作风上所表现的思想、认识、品性等本质。</a:t>
            </a:r>
            <a:endParaRPr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r>
              <a:rPr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气质：指人的相当稳定的个性特点，这里指风格、气度。</a:t>
            </a:r>
            <a:endParaRPr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r>
              <a:rPr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意识：这里是指觉察（到）、认识（到）。</a:t>
            </a:r>
            <a:endParaRPr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r>
              <a:rPr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骄傲：本文作“自豪”讲。。</a:t>
            </a:r>
            <a:endParaRPr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284095" y="141605"/>
            <a:ext cx="1947545" cy="57848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141605"/>
            <a:ext cx="10515600" cy="675005"/>
          </a:xfrm>
        </p:spPr>
        <p:txBody>
          <a:bodyPr/>
          <a:lstStyle/>
          <a:p>
            <a:pPr algn="ctr"/>
            <a:r>
              <a:rPr kumimoji="1"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活动一：朗读梳理</a:t>
            </a:r>
            <a:endParaRPr kumimoji="1"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614295" y="1601470"/>
            <a:ext cx="3641725" cy="5416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1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点出最可爱的人</a:t>
            </a:r>
            <a:endParaRPr lang="zh-CN" altLang="en-US" sz="28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内容占位符 2"/>
          <p:cNvSpPr>
            <a:spLocks noGrp="1"/>
          </p:cNvSpPr>
          <p:nvPr/>
        </p:nvSpPr>
        <p:spPr>
          <a:xfrm>
            <a:off x="3125470" y="816610"/>
            <a:ext cx="4981575" cy="62357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fontAlgn="auto">
              <a:lnSpc>
                <a:spcPct val="1500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zh-CN" b="1">
                <a:latin typeface="楷体" panose="02010609060101010101" charset="-122"/>
                <a:ea typeface="楷体" panose="02010609060101010101" charset="-122"/>
                <a:sym typeface="+mn-ea"/>
              </a:rPr>
              <a:t>1</a:t>
            </a:r>
            <a:r>
              <a:rPr lang="zh-CN" altLang="en-US" b="1">
                <a:latin typeface="楷体" panose="02010609060101010101" charset="-122"/>
                <a:ea typeface="楷体" panose="02010609060101010101" charset="-122"/>
                <a:sym typeface="+mn-ea"/>
              </a:rPr>
              <a:t>、朗读课文，读出课文层次</a:t>
            </a:r>
            <a:endParaRPr lang="zh-CN" altLang="en-US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内容占位符 2"/>
          <p:cNvSpPr>
            <a:spLocks noGrp="1"/>
          </p:cNvSpPr>
          <p:nvPr/>
        </p:nvSpPr>
        <p:spPr>
          <a:xfrm>
            <a:off x="2978150" y="2700020"/>
            <a:ext cx="2914015" cy="56705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spcBef>
                <a:spcPct val="50000"/>
              </a:spcBef>
              <a:buNone/>
            </a:pPr>
            <a:r>
              <a:rPr lang="en-US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</a:t>
            </a:r>
            <a:r>
              <a:rPr lang="zh-CN" altLang="en-US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讲述最可爱的人</a:t>
            </a:r>
            <a:r>
              <a:rPr lang="en-US" altLang="zh-CN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endParaRPr lang="en-US" altLang="zh-CN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内容占位符 2"/>
          <p:cNvSpPr>
            <a:spLocks noGrp="1"/>
          </p:cNvSpPr>
          <p:nvPr/>
        </p:nvSpPr>
        <p:spPr>
          <a:xfrm>
            <a:off x="2978150" y="3916045"/>
            <a:ext cx="3404235" cy="76009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spcBef>
                <a:spcPct val="50000"/>
              </a:spcBef>
              <a:buNone/>
            </a:pPr>
            <a:r>
              <a:rPr lang="en-US" altLang="zh-CN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</a:t>
            </a:r>
            <a:r>
              <a:rPr lang="zh-CN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感悟最可爱的人</a:t>
            </a:r>
            <a:r>
              <a:rPr lang="en-US" altLang="zh-CN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endParaRPr lang="en-US" altLang="zh-CN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7325360" y="1530985"/>
            <a:ext cx="1893570" cy="5416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lang="zh-CN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</a:t>
            </a:r>
            <a:r>
              <a:rPr lang="en-US" altLang="zh-CN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1-3</a:t>
            </a:r>
            <a:r>
              <a:rPr lang="zh-CN" alt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</a:t>
            </a:r>
            <a:endParaRPr lang="zh-CN" altLang="en-US"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7325360" y="2631440"/>
            <a:ext cx="1893570" cy="5416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lang="zh-CN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</a:t>
            </a:r>
            <a:r>
              <a:rPr lang="en-US" altLang="zh-CN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4-13</a:t>
            </a:r>
            <a:r>
              <a:rPr lang="zh-CN" alt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</a:t>
            </a:r>
            <a:endParaRPr lang="zh-CN" altLang="en-US"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7325360" y="3801110"/>
            <a:ext cx="1893570" cy="5416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lang="zh-CN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</a:t>
            </a:r>
            <a:r>
              <a:rPr lang="en-US" altLang="zh-CN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14-15</a:t>
            </a:r>
            <a:r>
              <a:rPr lang="zh-CN" alt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</a:t>
            </a:r>
            <a:endParaRPr lang="zh-CN" altLang="en-US"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4" grpId="0"/>
      <p:bldP spid="6" grpId="0"/>
      <p:bldP spid="7" grpId="0"/>
      <p:bldP spid="10" grpId="0"/>
      <p:bldP spid="11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141605"/>
            <a:ext cx="10515600" cy="675005"/>
          </a:xfrm>
        </p:spPr>
        <p:txBody>
          <a:bodyPr/>
          <a:lstStyle/>
          <a:p>
            <a:pPr algn="ctr"/>
            <a:r>
              <a:rPr kumimoji="1"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活动一：朗读梳理</a:t>
            </a:r>
            <a:endParaRPr kumimoji="1"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398395" y="1567815"/>
            <a:ext cx="4753610" cy="5416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1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松骨峰</a:t>
            </a:r>
            <a:r>
              <a:rPr lang="zh-CN" altLang="en-US" sz="2800" b="1" smtClean="0">
                <a:latin typeface="楷体" panose="02010609060101010101" charset="-122"/>
                <a:ea typeface="楷体" panose="02010609060101010101" charset="-122"/>
                <a:sym typeface="+mn-ea"/>
              </a:rPr>
              <a:t>（书堂站）</a:t>
            </a:r>
            <a:r>
              <a:rPr lang="zh-CN" altLang="en-US" sz="2800" b="1" smtClean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战斗</a:t>
            </a:r>
            <a:endParaRPr lang="zh-CN" altLang="en-US" sz="2800" b="1" smtClean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内容占位符 2"/>
          <p:cNvSpPr>
            <a:spLocks noGrp="1"/>
          </p:cNvSpPr>
          <p:nvPr/>
        </p:nvSpPr>
        <p:spPr>
          <a:xfrm>
            <a:off x="2501265" y="703580"/>
            <a:ext cx="4957445" cy="62357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fontAlgn="auto">
              <a:lnSpc>
                <a:spcPct val="1500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zh-CN" b="1">
                <a:latin typeface="楷体" panose="02010609060101010101" charset="-122"/>
                <a:ea typeface="楷体" panose="02010609060101010101" charset="-122"/>
                <a:sym typeface="+mn-ea"/>
              </a:rPr>
              <a:t>2</a:t>
            </a:r>
            <a:r>
              <a:rPr lang="zh-CN" altLang="en-US" b="1">
                <a:latin typeface="楷体" panose="02010609060101010101" charset="-122"/>
                <a:ea typeface="楷体" panose="02010609060101010101" charset="-122"/>
                <a:sym typeface="+mn-ea"/>
              </a:rPr>
              <a:t>、概述写志愿军的三个故事</a:t>
            </a:r>
            <a:endParaRPr lang="zh-CN" altLang="en-US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内容占位符 2"/>
          <p:cNvSpPr>
            <a:spLocks noGrp="1"/>
          </p:cNvSpPr>
          <p:nvPr/>
        </p:nvSpPr>
        <p:spPr>
          <a:xfrm>
            <a:off x="2808605" y="2700020"/>
            <a:ext cx="3083560" cy="56705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spcBef>
                <a:spcPct val="50000"/>
              </a:spcBef>
              <a:buNone/>
            </a:pPr>
            <a:r>
              <a:rPr lang="en-US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</a:t>
            </a:r>
            <a:r>
              <a:rPr lang="zh-CN" altLang="en-US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火中</a:t>
            </a:r>
            <a:r>
              <a:rPr lang="zh-CN" altLang="en-US" b="1" smtClean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救孩子</a:t>
            </a:r>
            <a:endParaRPr lang="zh-CN" altLang="en-US" b="1" smtClean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内容占位符 2"/>
          <p:cNvSpPr>
            <a:spLocks noGrp="1"/>
          </p:cNvSpPr>
          <p:nvPr/>
        </p:nvSpPr>
        <p:spPr>
          <a:xfrm>
            <a:off x="2809240" y="3916045"/>
            <a:ext cx="3573145" cy="76009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spcBef>
                <a:spcPct val="50000"/>
              </a:spcBef>
              <a:buNone/>
            </a:pPr>
            <a:r>
              <a:rPr lang="en-US" altLang="zh-CN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</a:t>
            </a:r>
            <a:r>
              <a:rPr lang="zh-CN" altLang="en-US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防空洞谈话</a:t>
            </a:r>
            <a:endParaRPr lang="zh-CN" altLang="en-US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indent="0" algn="l">
              <a:spcBef>
                <a:spcPct val="50000"/>
              </a:spcBef>
              <a:buNone/>
            </a:pPr>
            <a:r>
              <a:rPr lang="en-US" altLang="zh-CN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endParaRPr lang="en-US" altLang="zh-CN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7325360" y="1530985"/>
            <a:ext cx="1893570" cy="5416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lang="zh-CN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</a:t>
            </a:r>
            <a:r>
              <a:rPr lang="en-US" altLang="zh-CN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1-3</a:t>
            </a:r>
            <a:r>
              <a:rPr lang="zh-CN" alt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</a:t>
            </a:r>
            <a:endParaRPr lang="zh-CN" altLang="en-US"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7325360" y="2700020"/>
            <a:ext cx="1893570" cy="5416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lang="zh-CN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</a:t>
            </a:r>
            <a:r>
              <a:rPr lang="en-US" altLang="zh-CN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4-13</a:t>
            </a:r>
            <a:r>
              <a:rPr lang="zh-CN" alt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</a:t>
            </a:r>
            <a:endParaRPr lang="zh-CN" altLang="en-US"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7325360" y="3916045"/>
            <a:ext cx="1893570" cy="5416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lang="zh-CN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</a:t>
            </a:r>
            <a:r>
              <a:rPr lang="en-US" altLang="zh-CN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14-15</a:t>
            </a:r>
            <a:r>
              <a:rPr lang="zh-CN" alt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</a:t>
            </a:r>
            <a:endParaRPr lang="zh-CN" altLang="en-US"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4" grpId="0"/>
      <p:bldP spid="6" grpId="0"/>
      <p:bldP spid="7" grpId="0"/>
      <p:bldP spid="10" grpId="0"/>
      <p:bldP spid="11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141605"/>
            <a:ext cx="10515600" cy="675005"/>
          </a:xfrm>
        </p:spPr>
        <p:txBody>
          <a:bodyPr/>
          <a:lstStyle/>
          <a:p>
            <a:pPr algn="ctr"/>
            <a:r>
              <a:rPr kumimoji="1"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活动一：朗读梳理</a:t>
            </a:r>
            <a:endParaRPr kumimoji="1"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5" name="内容占位符 2"/>
          <p:cNvSpPr>
            <a:spLocks noGrp="1"/>
          </p:cNvSpPr>
          <p:nvPr/>
        </p:nvSpPr>
        <p:spPr>
          <a:xfrm>
            <a:off x="1785620" y="703580"/>
            <a:ext cx="8964930" cy="62357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fontAlgn="auto">
              <a:lnSpc>
                <a:spcPct val="1500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zh-CN" b="1">
                <a:latin typeface="楷体" panose="02010609060101010101" charset="-122"/>
                <a:ea typeface="楷体" panose="02010609060101010101" charset="-122"/>
                <a:sym typeface="+mn-ea"/>
              </a:rPr>
              <a:t>3</a:t>
            </a:r>
            <a:r>
              <a:rPr lang="zh-CN" altLang="en-US" b="1">
                <a:latin typeface="楷体" panose="02010609060101010101" charset="-122"/>
                <a:ea typeface="楷体" panose="02010609060101010101" charset="-122"/>
                <a:sym typeface="+mn-ea"/>
              </a:rPr>
              <a:t>、勾画全文的关键语句，组合课文微文，感受文章思路</a:t>
            </a:r>
            <a:endParaRPr lang="zh-CN" altLang="en-US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/>
        </p:nvSpPr>
        <p:spPr>
          <a:xfrm>
            <a:off x="1683385" y="1725295"/>
            <a:ext cx="8976360" cy="62357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fontAlgn="auto">
              <a:lnSpc>
                <a:spcPct val="1500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zh-CN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提示：注意段落的衔接处，关注点题句、过渡句</a:t>
            </a:r>
            <a:endParaRPr lang="zh-CN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内容占位符 2"/>
          <p:cNvSpPr>
            <a:spLocks noGrp="1"/>
          </p:cNvSpPr>
          <p:nvPr/>
        </p:nvSpPr>
        <p:spPr>
          <a:xfrm>
            <a:off x="838200" y="2814955"/>
            <a:ext cx="9821545" cy="156527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fontAlgn="auto">
              <a:lnSpc>
                <a:spcPct val="1500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zh-CN" b="1">
                <a:latin typeface="楷体" panose="02010609060101010101" charset="-122"/>
                <a:ea typeface="楷体" panose="02010609060101010101" charset="-122"/>
                <a:sym typeface="+mn-ea"/>
              </a:rPr>
              <a:t>示例：</a:t>
            </a:r>
            <a:r>
              <a:rPr b="1">
                <a:latin typeface="楷体" panose="02010609060101010101" charset="-122"/>
                <a:ea typeface="楷体" panose="02010609060101010101" charset="-122"/>
                <a:sym typeface="+mn-ea"/>
              </a:rPr>
              <a:t>我们的战士，对敌人这样狠，而对朝鲜人民却是那样的爱，充满国际主义的深厚热情。 </a:t>
            </a:r>
            <a:endParaRPr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3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4140" y="141605"/>
            <a:ext cx="11828145" cy="6584950"/>
          </a:xfrm>
        </p:spPr>
        <p:txBody>
          <a:bodyPr anchor="t" anchorCtr="0">
            <a:normAutofit fontScale="90000"/>
          </a:bodyPr>
          <a:lstStyle/>
          <a:p>
            <a:pPr algn="l"/>
            <a:r>
              <a:rPr lang="en-US" altLang="zh-CN" sz="311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                        </a:t>
            </a:r>
            <a:r>
              <a:rPr lang="zh-CN" altLang="en-US" sz="311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谁是最可爱的人</a:t>
            </a:r>
            <a:br>
              <a:rPr lang="zh-CN" altLang="en-US" sz="311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</a:br>
            <a:r>
              <a:rPr lang="en-US" altLang="zh-CN" sz="311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</a:t>
            </a:r>
            <a:r>
              <a:rPr lang="zh-CN" sz="311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谁是最可爱的人？</a:t>
            </a:r>
            <a:r>
              <a:rPr lang="zh-CN" sz="311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那就是我们的志愿军战士！因为他们的品质是那样的纯洁和高尚，他们的意志是那样的坚韧和刚强，他们的气质是那样的淳朴和谦逊，他们的胸怀是那样的美丽和宽广！</a:t>
            </a:r>
            <a:br>
              <a:rPr lang="zh-CN" sz="311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</a:br>
            <a:r>
              <a:rPr lang="zh-CN" sz="311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en-US" altLang="zh-CN" sz="311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</a:t>
            </a:r>
            <a:r>
              <a:rPr lang="zh-CN" sz="311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在松骨峰战斗中，战士们和敌人激战八小时后，子弹打光了，敌人蜂拥而上，汽油弹烧上身了，他们仍不后退，扑向敌人，直到与敌人同归于尽。</a:t>
            </a:r>
            <a:r>
              <a:rPr lang="zh-CN" sz="311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我们的战士，对敌人这样狠，他们是最可爱的人。</a:t>
            </a:r>
            <a:br>
              <a:rPr lang="zh-CN" sz="311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</a:br>
            <a:r>
              <a:rPr lang="en-US" altLang="zh-CN" sz="311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21</a:t>
            </a:r>
            <a:r>
              <a:rPr lang="zh-CN" altLang="en-US" sz="311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岁的马玉祥</a:t>
            </a:r>
            <a:r>
              <a:rPr lang="zh-CN" sz="311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从阵地上下来，听到烟火中孩子的哭声，不顾自己的安危立即冲进火海救出孩子…… </a:t>
            </a:r>
            <a:r>
              <a:rPr lang="zh-CN" sz="311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我们的战士，对朝鲜人民却是那样的爱，充满国际主义的深厚热情。，他们是最可爱的人。</a:t>
            </a:r>
            <a:r>
              <a:rPr lang="en-US" altLang="zh-CN" sz="311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</a:t>
            </a:r>
            <a:br>
              <a:rPr lang="en-US" altLang="zh-CN" sz="311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</a:br>
            <a:r>
              <a:rPr lang="en-US" altLang="zh-CN" sz="311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</a:t>
            </a:r>
            <a:r>
              <a:rPr lang="zh-CN" sz="311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我见到一个战士，蹲在防空洞里吃一口炒面就一口雪。他说：</a:t>
            </a:r>
            <a:r>
              <a:rPr lang="en-US" altLang="zh-CN" sz="311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“</a:t>
            </a:r>
            <a:r>
              <a:rPr lang="zh-CN" sz="311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使人民得到幸福就是我们最大的幸福，吃这点苦又算什么？</a:t>
            </a:r>
            <a:r>
              <a:rPr lang="en-US" altLang="zh-CN" sz="311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”</a:t>
            </a:r>
            <a:r>
              <a:rPr lang="zh-CN" altLang="en-US" sz="311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面对朝鲜战场的艰苦，他们首先想到的是祖国的人民的幸福，</a:t>
            </a:r>
            <a:r>
              <a:rPr lang="zh-CN" sz="311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他们是最可爱的人。</a:t>
            </a:r>
            <a:br>
              <a:rPr lang="zh-CN" sz="311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</a:br>
            <a:r>
              <a:rPr lang="zh-CN" sz="311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en-US" altLang="zh-CN" sz="311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</a:t>
            </a:r>
            <a:r>
              <a:rPr lang="zh-CN" sz="311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朋友,当你驰向工厂，走向田野，走向学校，坐在办公室时，当你往孩子口里塞苹果，和爱人散步时……请意识到这是一种幸福，这样你才能深刻了解我们的战士在朝鲜奋不顾身的原因，</a:t>
            </a:r>
            <a:r>
              <a:rPr lang="zh-CN" sz="311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这样，你一定会深爱我们的战士——</a:t>
            </a:r>
            <a:r>
              <a:rPr lang="zh-CN" sz="311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他们确实是我们最可爱的人！</a:t>
            </a:r>
            <a:br>
              <a:rPr lang="zh-CN" sz="311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</a:br>
            <a:endParaRPr kumimoji="1" lang="zh-CN" altLang="en-US" sz="311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https://d.book118.com/198143020143006046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黑体</vt:lpstr>
      <vt:lpstr>楷体</vt:lpstr>
      <vt:lpstr>Wingdings</vt:lpstr>
      <vt:lpstr>Office Theme</vt:lpstr>
      <vt:lpstr>了解抗美援朝</vt:lpstr>
      <vt:lpstr>PowerPoint Presentation</vt:lpstr>
      <vt:lpstr>了解作者作品</vt:lpstr>
      <vt:lpstr>PowerPoint Presentation</vt:lpstr>
      <vt:lpstr>学习目标</vt:lpstr>
      <vt:lpstr>第一课时</vt:lpstr>
      <vt:lpstr>会读会写</vt:lpstr>
      <vt:lpstr>会读会写</vt:lpstr>
      <vt:lpstr>理解词语</vt:lpstr>
      <vt:lpstr>理解词语</vt:lpstr>
      <vt:lpstr>活动一：朗读梳理</vt:lpstr>
      <vt:lpstr>活动一：朗读梳理</vt:lpstr>
      <vt:lpstr>活动一：朗读梳理</vt:lpstr>
      <vt:lpstr>                             谁是最可爱的人    谁是最可爱的人？那就是我们的志愿军战士！因为他们的品质是那样的纯洁和高尚，他们的意志是那样的坚韧和刚强，他们的气质是那样的淳朴和谦逊，他们的胸怀是那样的美丽和宽广！    在松骨峰战斗中，战士们和敌人激战八小时后，子弹打光了，敌人蜂拥而上，汽油弹烧上身了，他们仍不后退，扑向敌人，直到与敌人同归于尽。我们的战士，对敌人这样狠，他们是最可爱的人。    21岁的马玉祥从阵地上下来，听到烟火中孩子的哭声，不顾自己的安危立即冲进火海救出孩子…… 我们的战士，对朝鲜人民却是那样的爱，充满国际主义的深厚热情。，他们是最可爱的人。       我见到一个战士，蹲在防空洞里吃一口炒面就一口雪。他说：“使人民得到幸福就是我们最大的幸福，吃这点苦又算什么？”面对朝鲜战场的艰苦，他们首先想到的是祖国的人民的幸福，他们是最可爱的人。     朋友,当你驰向工厂，走向田野，走向学校，坐在办公室时，当你往孩子口里塞苹果，和爱人散步时……请意识到这是一种幸福，这样你才能深刻了解我们的战士在朝鲜奋不顾身的原因，这样，你一定会深爱我们的战士——他们确实是我们最可爱的人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2024-09-28T00:38:31.421</cp:lastPrinted>
  <dcterms:created xsi:type="dcterms:W3CDTF">2024-09-27T16:38:31Z</dcterms:created>
  <dcterms:modified xsi:type="dcterms:W3CDTF">2024-09-27T16:38:33Z</dcterms:modified>
</cp:coreProperties>
</file>