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TKLOCK+MS-UIGothic"/>
      <p:regular r:id="rId17"/>
    </p:embeddedFont>
    <p:embeddedFont>
      <p:font typeface="VEBKFU+JQWIRQ+ArialMT"/>
      <p:regular r:id="rId18"/>
    </p:embeddedFont>
    <p:embeddedFont>
      <p:font typeface="QJPEJB+OBBCIH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3F3F8-FF72-4B26-BE34-D1C4B1D70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15B30-659B-4D71-8318-55562351E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D7921-3742-4B7B-A577-28BF1E0E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53207-5A83-487E-99B8-874FD1037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FF79D2-C25B-4BB7-A881-142DFB73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1791A-18C2-4569-8493-77DC783B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915AC-1454-4A06-8E39-408AC55E5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3C95C-A307-459F-968B-F5F11E1F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5BFD8-C0B5-4572-8479-432C8F424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9D8B5-9516-46E2-B3CB-D59FAF33B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C86FF-D429-4CC6-8F65-FD76CAA44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04233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824354" y="2005484"/>
            <a:ext cx="9821673" cy="21758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TKLOCK+MS-UIGothic"/>
                <a:cs typeface="TKLOCK+MS-UIGothic"/>
              </a:rPr>
              <a:t>法案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000000"/>
                </a:solidFill>
                <a:latin typeface="TKLOCK+MS-UIGothic"/>
                <a:cs typeface="TKLOCK+MS-UIGothic"/>
              </a:rPr>
              <a:t>定今后魁北克若再就独</a:t>
            </a:r>
          </a:p>
          <a:p>
            <a:pPr marL="657225" marR="0">
              <a:lnSpc>
                <a:spcPts val="4258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TKLOCK+MS-UIGothic"/>
                <a:cs typeface="TKLOCK+MS-UIGothic"/>
              </a:rPr>
              <a:t>立</a:t>
            </a:r>
            <a:r>
              <a:rPr sz="5150" spc="23">
                <a:solidFill>
                  <a:srgbClr val="000000"/>
                </a:solidFill>
                <a:latin typeface="SimSun"/>
                <a:cs typeface="SimSun"/>
              </a:rPr>
              <a:t>问题举</a:t>
            </a:r>
            <a:r>
              <a:rPr sz="5150" spc="25">
                <a:solidFill>
                  <a:srgbClr val="000000"/>
                </a:solidFill>
                <a:latin typeface="TKLOCK+MS-UIGothic"/>
                <a:cs typeface="TKLOCK+MS-UIGothic"/>
              </a:rPr>
              <a:t>行公民投票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TKLOCK+MS-UIGothic"/>
                <a:cs typeface="TKLOC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EBKFU+JQWIRQ+ArialMT"/>
                <a:cs typeface="VEBKFU+JQWI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法案背景介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EBKFU+JQWIRQ+ArialMT"/>
                <a:cs typeface="VEBKFU+JQWI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法案主要内容解析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4439861" cy="18807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EBKFU+JQWIRQ+ArialMT"/>
                <a:cs typeface="VEBKFU+JQWI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法案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施的可能影响和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结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EBKFU+JQWIRQ+ArialMT"/>
                <a:cs typeface="VEBKFU+JQWI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法案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施的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和挑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VEBKFU+JQWIRQ+ArialMT"/>
                <a:cs typeface="VEBKFU+JQWIRQ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法案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施的建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AF79DE"/>
                </a:solidFill>
                <a:latin typeface="TKLOCK+MS-UIGothic"/>
                <a:cs typeface="TKLOCK+MS-UIGothic"/>
              </a:rPr>
              <a:t>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QJPEJB+OBBCIH+MicrosoftYaHei-Bold"/>
                <a:cs typeface="QJPEJB+OBBCI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3895" y="3354784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KLOCK+MS-UIGothic"/>
                <a:cs typeface="TKLOCK+MS-UIGothic"/>
              </a:rPr>
              <a:t>法案背景介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魁北克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魁北克省是加拿大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邦的其中一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个省份，具有独特的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史和文化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背景。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魁北克在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史上曾是法国的殖民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地，因此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地区的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言、文化和</a:t>
            </a:r>
          </a:p>
          <a:p>
            <a:pPr marL="95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与法国有着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魁北克人民具有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烈的民族意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曾多次就独立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问题举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行公民投票。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魁北克政治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47309" y="2581013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魁北克政治体制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为议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会制，政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府由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生并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对议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4915272"/>
            <a:ext cx="262890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目前魁北克政府由一个中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偏右的政党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党在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会中占据多数席位。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41715" y="4926068"/>
            <a:ext cx="2847975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尽管魁北克政府在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会中占据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多数席位，但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地区的政治局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仍然复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，存在多个政治力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量和意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法案出台的背景和原因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由于魁北克人民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于独立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的争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和不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的政治局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，魁北克政府决定提出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法案。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JPEJB+OBBCIH+MicrosoftYaHei-Bold"/>
                <a:cs typeface="QJPEJB+OBBCIH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JPEJB+OBBCIH+MicrosoftYaHei-Bold"/>
                <a:cs typeface="QJPEJB+OBBCIH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JPEJB+OBBCIH+MicrosoftYaHei-Bold"/>
                <a:cs typeface="QJPEJB+OBBCIH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59150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法案旨在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定今后魁北克若再就独立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问题举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行公民投票的程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序和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，以确保公民投票的公正和透明。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法案的出台也得到了加拿大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邦政府的支持，以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国家的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一和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QJPEJB+OBBCIH+MicrosoftYaHei-Bold"/>
                <a:cs typeface="QJPEJB+OBBCI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60495" y="3354784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KLOCK+MS-UIGothic"/>
                <a:cs typeface="TKLOCK+MS-UIGothic"/>
              </a:rPr>
              <a:t>法案主要内容解析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法案主要条款和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KLOCK+MS-UIGothic"/>
                <a:cs typeface="TKLOCK+MS-UIGothic"/>
              </a:rPr>
              <a:t>条款内容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法案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定，在魁北克省，如果要在未来再次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行关于魁北克是否独立的公民投票，需要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TKLOCK+MS-UIGothic"/>
                <a:cs typeface="TKLOCK+MS-UIGothic"/>
              </a:rPr>
              <a:t>足一些特定的条件。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TKLOCK+MS-UIGothic"/>
                <a:cs typeface="TKLOCK+MS-UIGothic"/>
              </a:rPr>
              <a:t>条款分析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些条件包括法案中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定的公民投票必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是在全省范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内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行，且必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须获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得加拿大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邦政府的同意。此外，法案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还规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定了公民投票的程序和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59228A"/>
                </a:solidFill>
                <a:latin typeface="TKLOCK+MS-UIGothic"/>
                <a:cs typeface="TKLOCK+MS-UIGothic"/>
              </a:rPr>
              <a:t>果生效的必要条件。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法案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魁北克政治的影响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TKLOCK+MS-UIGothic"/>
                <a:cs typeface="TKLOCK+MS-UIGothic"/>
              </a:rPr>
              <a:t>政治影响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法案的通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一步加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魁北克省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内的政治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邦政府和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魁北克政府之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的矛盾和分歧提供了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法律依据。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KLOCK+MS-UIGothic"/>
                <a:cs typeface="TKLOCK+MS-UIGothic"/>
              </a:rPr>
              <a:t>可能的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FFFFFF"/>
                </a:solidFill>
                <a:latin typeface="TKLOCK+MS-UIGothic"/>
                <a:cs typeface="TKLOCK+MS-UIGothic"/>
              </a:rPr>
              <a:t>果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可能会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致魁北克省与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邦政府之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的矛盾加深，甚至出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更多的抗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和民众运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法案也可能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会加速魁北克独立运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TKLOCK+MS-UIGothic"/>
                <a:cs typeface="TKLOCK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法案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加拿大国家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一的影响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TKLOCK+MS-UIGothic"/>
                <a:cs typeface="TKLOCK+MS-UIGothic"/>
              </a:rPr>
              <a:t>国家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统</a:t>
            </a:r>
            <a:r>
              <a:rPr sz="2000" spc="15">
                <a:solidFill>
                  <a:srgbClr val="AF79DE"/>
                </a:solidFill>
                <a:latin typeface="TKLOCK+MS-UIGothic"/>
                <a:cs typeface="TKLOCK+MS-UIGothic"/>
              </a:rPr>
              <a:t>一的影响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60119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法案的通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可能会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一步削弱加拿大国家的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一基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可能会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致其他省份效仿魁北克的做法，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求更多的自治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和独立地位。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AF79DE"/>
                </a:solidFill>
                <a:latin typeface="TKLOCK+MS-UIGothic"/>
                <a:cs typeface="TKLOCK+MS-UIGothic"/>
              </a:rPr>
              <a:t>国</a:t>
            </a: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际</a:t>
            </a:r>
            <a:r>
              <a:rPr sz="2000" spc="15">
                <a:solidFill>
                  <a:srgbClr val="AF79DE"/>
                </a:solidFill>
                <a:latin typeface="TKLOCK+MS-UIGothic"/>
                <a:cs typeface="TKLOCK+MS-UIGothic"/>
              </a:rPr>
              <a:t>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加拿大作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邦制国家，其国家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定与否会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其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在国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舞台上的形象和地位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生影响。如果魁北克独立运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，可能会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加拿大的国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形象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生一定的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面影响。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QJPEJB+OBBCIH+MicrosoftYaHei-Bold"/>
                <a:cs typeface="QJPEJB+OBBCI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60395" y="3354784"/>
            <a:ext cx="6747509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KLOCK+MS-UIGothic"/>
                <a:cs typeface="TKLOCK+MS-UIGothic"/>
              </a:rPr>
              <a:t>法案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4200">
                <a:solidFill>
                  <a:srgbClr val="000000"/>
                </a:solidFill>
                <a:latin typeface="TKLOCK+MS-UIGothic"/>
                <a:cs typeface="TKLOCK+MS-UIGothic"/>
              </a:rPr>
              <a:t>施的可能影响和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7395" y="4122499"/>
            <a:ext cx="1333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TKLOCK+MS-UIGothic"/>
                <a:cs typeface="TKLOCK+MS-UIGothic"/>
              </a:rPr>
              <a:t>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魁北克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经济发</a:t>
            </a:r>
            <a:r>
              <a:rPr sz="3000">
                <a:solidFill>
                  <a:srgbClr val="AF79DE"/>
                </a:solidFill>
                <a:latin typeface="TKLOCK+MS-UIGothic"/>
                <a:cs typeface="TKLOCK+MS-UIGothic"/>
              </a:rPr>
              <a:t>展的影响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96820" y="15525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KLOCK+MS-UIGothic"/>
                <a:cs typeface="TKLOCK+MS-UIGothic"/>
              </a:rPr>
              <a:t>投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资环</a:t>
            </a:r>
            <a:r>
              <a:rPr sz="1600">
                <a:solidFill>
                  <a:srgbClr val="FFFFFF"/>
                </a:solidFill>
                <a:latin typeface="TKLOCK+MS-UIGothic"/>
                <a:cs typeface="TKLOCK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96489" y="2262358"/>
            <a:ext cx="854289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法案的通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可能影响魁北克的投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资环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境，因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者可能会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定的地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缘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政治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境保持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谨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517139" y="3314700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1600">
                <a:solidFill>
                  <a:srgbClr val="FFFFFF"/>
                </a:solidFill>
                <a:latin typeface="TKLOCK+MS-UIGothic"/>
                <a:cs typeface="TKLOCK+MS-UIGothic"/>
              </a:rPr>
              <a:t>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96489" y="3999083"/>
            <a:ext cx="979059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魁北克的主要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，如制造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务业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和旅游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，可能受到不同程度的影响，取决于独立公投的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果和后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政治局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TKLOCK+MS-UIGothic"/>
                <a:cs typeface="TKLOCK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553970" y="5079364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TKLOCK+MS-UIGothic"/>
                <a:cs typeface="TKLOCK+MS-UIGothic"/>
              </a:rPr>
              <a:t>人才流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414904" y="5767443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法案的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施可能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致人才流失，因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TKLOCK+MS-UIGothic"/>
                <a:cs typeface="TKLOCK+MS-UIGothic"/>
              </a:rPr>
              <a:t>一些人可能不愿意或不确定留在魁北克。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https://d.book118.com/205004233234011113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TKLOCK+MS-UIGothic</vt:lpstr>
      <vt:lpstr>SimSun</vt:lpstr>
      <vt:lpstr>VEBKFU+JQWIRQ+ArialMT</vt:lpstr>
      <vt:lpstr>Times New Roman</vt:lpstr>
      <vt:lpstr>QJPEJB+OBBCIH+MicrosoftYaHei-Bold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2024-09-20T12:57:17.606</cp:lastPrinted>
  <dcterms:created xsi:type="dcterms:W3CDTF">2024-09-20T04:57:17Z</dcterms:created>
  <dcterms:modified xsi:type="dcterms:W3CDTF">2024-09-20T04:57:18Z</dcterms:modified>
</cp:coreProperties>
</file>