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168FCA-1F12-48EC-A50E-91F704C41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948347-60BB-4C62-A630-E8916D390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6E3B7-0F61-4CA9-8373-A8335A8D0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BBB884-A913-470C-BDA0-21740D347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EC1FBC-ED43-4FC2-9879-2B01ECBD3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3EDF34-4204-496A-969F-3719A5CF9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392B96-6287-450C-8BA4-6E61B2349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21F71F-666C-46E1-A977-0352AF9D6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C0C9D9-C115-4381-B357-40D4DE18F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D3999-1E15-4289-8C5E-2D76E9E17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846D26-E225-464D-8BAA-33071E790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042240121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互联网传媒科技企业公司简介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公司概述与发展历程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核心技术能力与优势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产品与服务体系介绍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市场营销策略及成果展示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组织架构与人才队伍建设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合作伙伴关系网络构建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公司概述与发展历程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成立背景及初衷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响应国家“互联网+”战略，推动传媒产业与互联网的深度融合。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立足于传媒市场，提供高质量的互联网传媒服务，满足用户需求。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打造具有核心竞争力的互联网传媒品牌，推动行业创新发展。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655" r="2165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提供广告创意、投放、效果评估等一站式服务。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互联网广告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包括微信公众号、微博、抖音等平台的运营与推广。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新媒体运营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运用大数据、人工智能等技术手段，为企业提供精准营销解决方案。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投资、制作和发行各类影视作品，涵盖电影、电视剧、网络剧等。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影视制作与发行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经营范围与主要业务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XXXX年，完成A轮融资，引入战略投资者，加速公司发展步伐。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XXXX年，成功打造首个互联网广告服务平台，实现业务快速增长。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XXXX年，公司正式成立，开始涉足互联网传媒领域。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XXXX年，拓展新媒体运营业务，形成多元化的业务结构。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XXXX年，进军影视制作与发行领域，实现产业链上下游的整合。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发展历程及重要里程碑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3" name="AutoShape 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深耕现有业务，提升服务质量和效率，巩固市场地位。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5" name="AutoShape 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加强技术研发和创新投入，保持行业领先地位。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未来规划与目标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拓展海外市场，推动公司国际化发展进程。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打造全产业链的互联网传媒生态体系，实现多元化发展。</a:t>
            </a:r>
            <a:endParaRPr lang="en-US" sz="11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rcRect l="30811" r="30811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3" name="AutoShape 33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Freeform 34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6" name="AutoShape 36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Freeform 37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9" name="AutoShape 39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Freeform 40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2" name="AutoShape 42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Freeform 43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核心技术能力与优势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1052" b="3105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800" b="580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0914" r="1091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互联网传媒技术实力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强大的技术研发团队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公司拥有一支高素质、专业化的技术研发团队，具备丰富的互联网传媒技术经验和创新能力。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先进的技术平台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公司构建了先进的互联网传媒技术平台，包括大数据分析、云计算、人工智能等技术，以支撑公司业务的高效运营。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丰富的技术资源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公司与多所知名高校和科研机构建立了紧密的合作关系，共享技术资源和研发成果，不断提升技术实力。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公司注重创新能力的培养和提升，鼓励员工提出新思路、新方法，推动互联网传媒技术的创新发展。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创新能力突出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公司在互联网传媒技术领域取得了多项重要研发成果，包括多项专利、软件著作权等知识产权。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丰硕的研发成果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73" r="1257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0811" r="3081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公司每年将营业收入的一定比例用于技术研发和创新投入，确保在互联网传媒技术领域保持领先地位。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持续的创新投入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创新能力与研发成果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行业交流平台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公司定期组织行业交流活动和技术研讨会，促进互联网传媒技术领域的交流与合作。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行业领先地位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公司在互联网传媒技术领域处于领先地位，拥有较高的市场份额和品牌影响力。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行业标准制定者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公司积极参与互联网传媒技术相关标准的制定工作，推动行业的规范化和标准化发展。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行业地位及影响力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4" r="3193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技术优势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公司拥有先进的互联网传媒技术和强大的技术研发能力，能够快速响应市场需求并持续创新。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品牌优势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公司在行业内拥有较高的知名度和美誉度，品牌影响力较强。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服务优势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公司注重客户体验和服务质量提升，建立了完善的客户服务体系，为客户提供全方位、专业化的服务支持。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竞争优势分析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产品与服务体系介绍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提供实时新闻、深度报道、专栏评论等多元化的新闻内容，满足用户对不同领域信息的需求。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新闻媒体平台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打造互动性强的社交环境，用户可以发布动态、分享观点、建立社交网络，实现信息的广泛传播和深度交流。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社交媒体平台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基于大数据和人工智能技术，提供精准的广告投放策略，帮助广告主实现品牌宣传和产品推广的目标。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数字广告服务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拥有专业的内容创作团队，提供定制化的内容创意和制作服务，包括文案、设计、视频等多种形式。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内容创意与制作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主要产品线概述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服务体系构建与特点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569100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1569100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471231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471231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Freeform 28"/>
          <p:cNvSpPr/>
          <p:nvPr/>
        </p:nvSpPr>
        <p:spPr>
          <a:xfrm>
            <a:off x="1875213" y="2149345"/>
            <a:ext cx="745452" cy="745452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Freeform 29"/>
          <p:cNvSpPr/>
          <p:nvPr/>
        </p:nvSpPr>
        <p:spPr>
          <a:xfrm>
            <a:off x="6777167" y="2149167"/>
            <a:ext cx="745808" cy="74580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Freeform 30"/>
          <p:cNvSpPr/>
          <p:nvPr/>
        </p:nvSpPr>
        <p:spPr>
          <a:xfrm>
            <a:off x="1875035" y="4373721"/>
            <a:ext cx="745808" cy="74580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6777167" y="4373721"/>
            <a:ext cx="745808" cy="745808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TextBox 32"/>
          <p:cNvSpPr txBox="1"/>
          <p:nvPr/>
        </p:nvSpPr>
        <p:spPr>
          <a:xfrm>
            <a:off x="3233929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个性化推荐服务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118203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多终端适配服务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233929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7x24小时客户服务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18203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数据安全保障服务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3266990" y="2149345"/>
            <a:ext cx="2600876" cy="1087920"/>
            <a:chOff x="3266990" y="2149345"/>
            <a:chExt cx="2600876" cy="1087920"/>
          </a:xfrm>
        </p:grpSpPr>
        <p:sp>
          <p:nvSpPr>
            <p:cNvPr id="37" name="TextBox 37"/>
            <p:cNvSpPr txBox="1"/>
            <p:nvPr/>
          </p:nvSpPr>
          <p:spPr>
            <a:xfrm>
              <a:off x="3266990" y="2149345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运用先进的算法技术，根据用户兴趣和行为习惯，提供个性化的内容推荐，提升用户体验。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151265" y="2149345"/>
            <a:ext cx="2600876" cy="1087920"/>
            <a:chOff x="8151265" y="2149345"/>
            <a:chExt cx="2600876" cy="1087920"/>
          </a:xfrm>
        </p:grpSpPr>
        <p:sp>
          <p:nvSpPr>
            <p:cNvPr id="39" name="TextBox 39"/>
            <p:cNvSpPr txBox="1"/>
            <p:nvPr/>
          </p:nvSpPr>
          <p:spPr>
            <a:xfrm>
              <a:off x="8151265" y="2149345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支持PC、手机、平板等多种终端设备，确保用户在不同场景下都能获得良好的使用体验。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266990" y="4373721"/>
            <a:ext cx="2600876" cy="1087920"/>
            <a:chOff x="3266990" y="4373721"/>
            <a:chExt cx="2600876" cy="1087920"/>
          </a:xfrm>
        </p:grpSpPr>
        <p:sp>
          <p:nvSpPr>
            <p:cNvPr id="41" name="TextBox 41"/>
            <p:cNvSpPr txBox="1"/>
            <p:nvPr/>
          </p:nvSpPr>
          <p:spPr>
            <a:xfrm>
              <a:off x="3266990" y="4373721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设立专业的客户服务团队，提供全天候的在线咨询和帮助，及时解决用户在使用过程中遇到的问题。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51265" y="4373721"/>
            <a:ext cx="2600876" cy="1087920"/>
            <a:chOff x="8151265" y="4373721"/>
            <a:chExt cx="2600876" cy="1087920"/>
          </a:xfrm>
        </p:grpSpPr>
        <p:sp>
          <p:nvSpPr>
            <p:cNvPr id="43" name="TextBox 43"/>
            <p:cNvSpPr txBox="1"/>
            <p:nvPr/>
          </p:nvSpPr>
          <p:spPr>
            <a:xfrm>
              <a:off x="8151265" y="4373721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严格遵守国家相关法律法规，采取多种措施保障用户数据安全，包括加密传输、定期备份、容灾恢复等。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定期开展客户满意度调查，收集用户对产品和服务的评价和建议，作为改进的重要依据。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用户反馈渠道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设立多种用户反馈渠道，包括在线客服、电话热线、邮箱等，确保用户能够便捷地反馈问题和建议。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快速响应机制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对于用户反馈的问题和建议，建立快速响应机制，及时进行处理和回复，确保问题得到有效解决。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客户满意度及反馈机制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https://d.book118.com/205042240121011103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2024-09-12T16:09:53.893</cp:lastPrinted>
  <dcterms:created xsi:type="dcterms:W3CDTF">2024-09-12T08:09:53Z</dcterms:created>
  <dcterms:modified xsi:type="dcterms:W3CDTF">2024-09-12T08:09:56Z</dcterms:modified>
</cp:coreProperties>
</file>