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53F4D77-0F23-44F7-8C03-80EA6782368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8E8F322-B418-4102-A683-5E75274F25F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B758D70-4C8C-4A41-9180-0BDAA57651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3089703-6F4D-4DDE-B241-71C6439DF4C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CB64BFB-2FA2-4333-AADE-76E089D1306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5B2B0D2-35C5-4540-A11A-187E342DC4C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0B05897-2130-4089-A229-465E9CA6A13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1772710-E0DF-4810-BEE3-28C55EF5229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2C5D1AA-B418-4D47-8604-5B973A29571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0F15B65-32FB-4E93-B0C6-AFB7E030803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A39D337-CE73-4491-BFEB-A79D188AE76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grpSp>
        <p:nvGrpSpPr>
          <p:cNvPr id="12" name="Group 11">
            <a:extLst>
              <a:ext uri="{FF2B5EF4-FFF2-40B4-BE49-F238E27FC236}">
                <a16:creationId xmlns:a16="http://schemas.microsoft.com/office/drawing/2014/main" id="{FCBA184B-3051-18DE-7DA2-B167C7730841}"/>
              </a:ext>
            </a:extLst>
          </p:cNvPr>
          <p:cNvGrpSpPr/>
          <p:nvPr userDrawn="1"/>
        </p:nvGrpSpPr>
        <p:grpSpPr>
          <a:xfrm>
            <a:off x="1" y="242345"/>
            <a:ext cx="2194559" cy="1080000"/>
            <a:chOff x="0" y="262665"/>
            <a:chExt cx="2439749" cy="1217105"/>
          </a:xfrm>
        </p:grpSpPr>
        <p:grpSp>
          <p:nvGrpSpPr>
            <p:cNvPr id="13" name="Group 12">
              <a:extLst>
                <a:ext uri="{FF2B5EF4-FFF2-40B4-BE49-F238E27FC236}">
                  <a16:creationId xmlns:a16="http://schemas.microsoft.com/office/drawing/2014/main" id="{84CDA7B5-2A32-4C83-C1BE-9B9F8E1B8A47}"/>
                </a:ext>
              </a:extLst>
            </p:cNvPr>
            <p:cNvGrpSpPr/>
            <p:nvPr/>
          </p:nvGrpSpPr>
          <p:grpSpPr>
            <a:xfrm>
              <a:off x="0" y="262665"/>
              <a:ext cx="2439749" cy="1217105"/>
              <a:chOff x="-1354596" y="1053296"/>
              <a:chExt cx="2592377" cy="1152000"/>
            </a:xfrm>
          </p:grpSpPr>
          <p:sp>
            <p:nvSpPr>
              <p:cNvPr id="15" name="Rectangle 14">
                <a:extLst>
                  <a:ext uri="{FF2B5EF4-FFF2-40B4-BE49-F238E27FC236}">
                    <a16:creationId xmlns:a16="http://schemas.microsoft.com/office/drawing/2014/main" id="{E99459E8-FC39-8B75-97C0-B7F33CCB9432}"/>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Flowchart: Connector 15">
                <a:extLst>
                  <a:ext uri="{FF2B5EF4-FFF2-40B4-BE49-F238E27FC236}">
                    <a16:creationId xmlns:a16="http://schemas.microsoft.com/office/drawing/2014/main" id="{265FB853-1C4B-1DEA-8D9E-6DF77306B2DC}"/>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4" name="TextBox 13">
              <a:extLst>
                <a:ext uri="{FF2B5EF4-FFF2-40B4-BE49-F238E27FC236}">
                  <a16:creationId xmlns:a16="http://schemas.microsoft.com/office/drawing/2014/main" id="{CBFA2568-F373-A0C7-66B5-498C61DF4E0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17" name="Picture 16">
            <a:extLst>
              <a:ext uri="{FF2B5EF4-FFF2-40B4-BE49-F238E27FC236}">
                <a16:creationId xmlns:a16="http://schemas.microsoft.com/office/drawing/2014/main" id="{80863FD4-39AC-73FE-8C65-94F6BFB16A2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pic>
        <p:nvPicPr>
          <p:cNvPr id="4" name="Picture 3">
            <a:extLst>
              <a:ext uri="{FF2B5EF4-FFF2-40B4-BE49-F238E27FC236}">
                <a16:creationId xmlns:a16="http://schemas.microsoft.com/office/drawing/2014/main" id="{3FFDB419-7F75-BCF8-FC9F-70DE68365B58}"/>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7497716" y="1655365"/>
            <a:ext cx="4464475" cy="4040202"/>
          </a:xfrm>
          <a:prstGeom prst="rect">
            <a:avLst/>
          </a:prstGeom>
        </p:spPr>
      </p:pic>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grpSp>
        <p:nvGrpSpPr>
          <p:cNvPr id="2" name="Group 1">
            <a:extLst>
              <a:ext uri="{FF2B5EF4-FFF2-40B4-BE49-F238E27FC236}">
                <a16:creationId xmlns:a16="http://schemas.microsoft.com/office/drawing/2014/main" id="{5C592597-4006-3696-31D0-9229FB083FAE}"/>
              </a:ext>
            </a:extLst>
          </p:cNvPr>
          <p:cNvGrpSpPr/>
          <p:nvPr userDrawn="1"/>
        </p:nvGrpSpPr>
        <p:grpSpPr>
          <a:xfrm>
            <a:off x="1" y="242345"/>
            <a:ext cx="2194559" cy="1080000"/>
            <a:chOff x="0" y="262665"/>
            <a:chExt cx="2439749" cy="1217105"/>
          </a:xfrm>
        </p:grpSpPr>
        <p:grpSp>
          <p:nvGrpSpPr>
            <p:cNvPr id="3" name="Group 2">
              <a:extLst>
                <a:ext uri="{FF2B5EF4-FFF2-40B4-BE49-F238E27FC236}">
                  <a16:creationId xmlns:a16="http://schemas.microsoft.com/office/drawing/2014/main" id="{E6529254-A42A-FC55-9886-EF3677A4AB5F}"/>
                </a:ext>
              </a:extLst>
            </p:cNvPr>
            <p:cNvGrpSpPr/>
            <p:nvPr/>
          </p:nvGrpSpPr>
          <p:grpSpPr>
            <a:xfrm>
              <a:off x="0" y="262665"/>
              <a:ext cx="2439749" cy="1217105"/>
              <a:chOff x="-1354596" y="1053296"/>
              <a:chExt cx="2592377" cy="1152000"/>
            </a:xfrm>
          </p:grpSpPr>
          <p:sp>
            <p:nvSpPr>
              <p:cNvPr id="5" name="Rectangle 4">
                <a:extLst>
                  <a:ext uri="{FF2B5EF4-FFF2-40B4-BE49-F238E27FC236}">
                    <a16:creationId xmlns:a16="http://schemas.microsoft.com/office/drawing/2014/main" id="{A353093A-43A9-26FE-BA6B-3DD1F5BE96B8}"/>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Flowchart: Connector 5">
                <a:extLst>
                  <a:ext uri="{FF2B5EF4-FFF2-40B4-BE49-F238E27FC236}">
                    <a16:creationId xmlns:a16="http://schemas.microsoft.com/office/drawing/2014/main" id="{0A25A8EF-4E0B-8991-DBC0-430E2D10AC7F}"/>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 name="TextBox 3">
              <a:extLst>
                <a:ext uri="{FF2B5EF4-FFF2-40B4-BE49-F238E27FC236}">
                  <a16:creationId xmlns:a16="http://schemas.microsoft.com/office/drawing/2014/main" id="{780CFD71-634F-E514-BEEA-DCFEF9D9C82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7" name="Picture 6">
            <a:extLst>
              <a:ext uri="{FF2B5EF4-FFF2-40B4-BE49-F238E27FC236}">
                <a16:creationId xmlns:a16="http://schemas.microsoft.com/office/drawing/2014/main" id="{FFEC9E64-B0E5-7035-577A-83076E08BC6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0512130012101111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49667" y="3027896"/>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rPr>
              <a:t>媒体融合环境下的媒体伦理与责任</a:t>
            </a:r>
            <a:endParaRPr lang="en-US" altLang="zh-CN"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媒体融合背景下，媒体伦理与责任面临的新挑战
 媒体融合环境下，媒体伦理与责任的新内涵
 媒体融合环境下，媒体伦理与责任的新实践
 媒体融合环境下，媒体伦理与责任的新机制
 媒体融合环境下，媒体伦理与责任的新规范
 媒体融合环境下，媒体伦理与责任的新评判标准
 媒体融合环境下，媒体伦理与责任的新研究路径
 媒体融合环境下，媒体伦理与责任的新发展趋势</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pic>
        <p:nvPicPr>
          <p:cNvPr id="15" name="Picture 14">
            <a:extLst>
              <a:ext uri="{FF2B5EF4-FFF2-40B4-BE49-F238E27FC236}">
                <a16:creationId xmlns:a16="http://schemas.microsoft.com/office/drawing/2014/main" id="{1CEB4078-FCCF-97EA-6B99-7B347E6D34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52" y="4171790"/>
            <a:ext cx="2981087" cy="2697785"/>
          </a:xfrm>
          <a:prstGeom prst="snip1Rect">
            <a:avLst/>
          </a:prstGeom>
        </p:spPr>
      </p:pic>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媒体融合背景下，媒体伦理与责任面临的新挑战</a:t>
            </a:r>
          </a:p>
        </p:txBody>
      </p:sp>
      <p:sp>
        <p:nvSpPr>
          <p:cNvPr id="3" name="Subtitle 2"/>
          <p:cNvSpPr>
            <a:spLocks noGrp="1"/>
          </p:cNvSpPr>
          <p:nvPr>
            <p:ph type="subTitle" idx="1"/>
          </p:nvPr>
        </p:nvSpPr>
        <p:spPr/>
        <p:txBody>
          <a:bodyPr/>
          <a:lstStyle/>
          <a:p>
            <a:r>
              <a:t>媒体融合环境下的媒体伦理与责任</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媒体融合背景下，媒体伦理与责任面临的新挑战</a:t>
            </a:r>
          </a:p>
        </p:txBody>
      </p:sp>
      <p:sp>
        <p:nvSpPr>
          <p:cNvPr id="3" name="Text Placeholder 2"/>
          <p:cNvSpPr>
            <a:spLocks noGrp="1"/>
          </p:cNvSpPr>
          <p:nvPr>
            <p:ph type="body" idx="1"/>
          </p:nvPr>
        </p:nvSpPr>
        <p:spPr/>
        <p:txBody>
          <a:bodyPr/>
          <a:lstStyle/>
          <a:p>
            <a:r>
              <a:t>虚假信息和错误信息泛滥</a:t>
            </a:r>
          </a:p>
        </p:txBody>
      </p:sp>
      <p:sp>
        <p:nvSpPr>
          <p:cNvPr id="4" name="Content Placeholder 3"/>
          <p:cNvSpPr>
            <a:spLocks noGrp="1"/>
          </p:cNvSpPr>
          <p:nvPr>
            <p:ph sz="half" idx="2"/>
          </p:nvPr>
        </p:nvSpPr>
        <p:spPr/>
        <p:txBody>
          <a:bodyPr/>
          <a:lstStyle/>
          <a:p>
            <a:r>
              <a:t>1. 自媒体和社交媒体的兴起导致虚假信息和错误信息传播迅速，且更易被公众接受。</a:t>
            </a:r>
          </a:p>
          <a:p>
            <a:r>
              <a:t>2. 虚假信息和错误信息可能对公众的思想、行为和决策产生负面影响。</a:t>
            </a:r>
          </a:p>
          <a:p>
            <a:r>
              <a:t>3. 媒体伦理要求媒体人秉持客观、公正的态度，对虚假信息和错误信息进行必要的核实和校对，并及时更正错误。</a:t>
            </a:r>
          </a:p>
        </p:txBody>
      </p:sp>
      <p:sp>
        <p:nvSpPr>
          <p:cNvPr id="5" name="Text Placeholder 4"/>
          <p:cNvSpPr>
            <a:spLocks noGrp="1"/>
          </p:cNvSpPr>
          <p:nvPr>
            <p:ph type="body" idx="3"/>
          </p:nvPr>
        </p:nvSpPr>
        <p:spPr/>
        <p:txBody>
          <a:bodyPr/>
          <a:lstStyle/>
          <a:p>
            <a:r>
              <a:t>隐私保护挑战</a:t>
            </a:r>
          </a:p>
        </p:txBody>
      </p:sp>
      <p:sp>
        <p:nvSpPr>
          <p:cNvPr id="6" name="Content Placeholder 5"/>
          <p:cNvSpPr>
            <a:spLocks noGrp="1"/>
          </p:cNvSpPr>
          <p:nvPr>
            <p:ph sz="half" idx="4"/>
          </p:nvPr>
        </p:nvSpPr>
        <p:spPr/>
        <p:txBody>
          <a:bodyPr/>
          <a:lstStyle/>
          <a:p>
            <a:r>
              <a:t>1. 媒体融合背景下，媒体获取个人信息的方式更加多样化，隐私泄露的风险也在增加。</a:t>
            </a:r>
          </a:p>
          <a:p>
            <a:r>
              <a:t>2. 个人隐私权与公共知情权之间存在矛盾。</a:t>
            </a:r>
          </a:p>
          <a:p>
            <a:r>
              <a:t>3. 媒体伦理要求媒体人在报道新闻时应尊重个人隐私，不侵犯个人隐私权。</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媒体融合背景下，媒体伦理与责任面临的新挑战</a:t>
            </a:r>
          </a:p>
        </p:txBody>
      </p:sp>
      <p:sp>
        <p:nvSpPr>
          <p:cNvPr id="3" name="Text Placeholder 2"/>
          <p:cNvSpPr>
            <a:spLocks noGrp="1"/>
          </p:cNvSpPr>
          <p:nvPr>
            <p:ph type="body" idx="1"/>
          </p:nvPr>
        </p:nvSpPr>
        <p:spPr/>
        <p:txBody>
          <a:bodyPr/>
          <a:lstStyle/>
          <a:p>
            <a:r>
              <a:t>算法和人工智能的挑战</a:t>
            </a:r>
          </a:p>
        </p:txBody>
      </p:sp>
      <p:sp>
        <p:nvSpPr>
          <p:cNvPr id="4" name="Content Placeholder 3"/>
          <p:cNvSpPr>
            <a:spLocks noGrp="1"/>
          </p:cNvSpPr>
          <p:nvPr>
            <p:ph sz="half" idx="2"/>
          </p:nvPr>
        </p:nvSpPr>
        <p:spPr/>
        <p:txBody>
          <a:bodyPr/>
          <a:lstStyle/>
          <a:p>
            <a:r>
              <a:t>1. 算法和人工智能在媒体领域的应用日益广泛，算法和人工智能算法存在偏见和歧视的风险。</a:t>
            </a:r>
          </a:p>
          <a:p>
            <a:r>
              <a:t>2. 算法和人工智能算法可能被用来操纵舆论。</a:t>
            </a:r>
          </a:p>
          <a:p>
            <a:r>
              <a:t>3. 媒体伦理要求媒体人在使用算法和人工智能时应注意避免偏见和歧视，并确保算法和人工智能算法透明、可解释、可信赖。</a:t>
            </a:r>
          </a:p>
        </p:txBody>
      </p:sp>
      <p:sp>
        <p:nvSpPr>
          <p:cNvPr id="5" name="Text Placeholder 4"/>
          <p:cNvSpPr>
            <a:spLocks noGrp="1"/>
          </p:cNvSpPr>
          <p:nvPr>
            <p:ph type="body" idx="3"/>
          </p:nvPr>
        </p:nvSpPr>
        <p:spPr/>
        <p:txBody>
          <a:bodyPr/>
          <a:lstStyle/>
          <a:p>
            <a:r>
              <a:t>媒体融合背景下，媒体伦理与责任面临的新挑战</a:t>
            </a:r>
          </a:p>
        </p:txBody>
      </p:sp>
      <p:sp>
        <p:nvSpPr>
          <p:cNvPr id="6" name="Content Placeholder 5"/>
          <p:cNvSpPr>
            <a:spLocks noGrp="1"/>
          </p:cNvSpPr>
          <p:nvPr>
            <p:ph sz="half" idx="4"/>
          </p:nvPr>
        </p:nvSpPr>
        <p:spPr/>
        <p:txBody>
          <a:bodyPr/>
          <a:lstStyle/>
          <a:p>
            <a:r>
              <a:t>1. 媒体融合背景下，媒体的传播方式更加多样化，媒体的传播范围更加广泛，媒体伦理和责任面临着新的挑战。</a:t>
            </a:r>
          </a:p>
          <a:p>
            <a:r>
              <a:t>2. 媒体融合背景下，媒体的传播速度更快，媒体对公众的影响力更大，媒体伦理和责任面临着的挑战。</a:t>
            </a:r>
          </a:p>
          <a:p>
            <a:r>
              <a:t>3. 媒体融合背景下，媒体的传播环境更加复杂，媒体伦理和责任面临着的挑战。</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媒体融合背景下，媒体伦理与责任面临的新挑战</a:t>
            </a:r>
          </a:p>
        </p:txBody>
      </p:sp>
      <p:sp>
        <p:nvSpPr>
          <p:cNvPr id="3" name="Text Placeholder 2"/>
          <p:cNvSpPr>
            <a:spLocks noGrp="1"/>
          </p:cNvSpPr>
          <p:nvPr>
            <p:ph type="body" idx="1"/>
          </p:nvPr>
        </p:nvSpPr>
        <p:spPr/>
        <p:txBody>
          <a:bodyPr/>
          <a:lstStyle/>
          <a:p>
            <a:r>
              <a:t>媒体伦理观缺失</a:t>
            </a:r>
          </a:p>
        </p:txBody>
      </p:sp>
      <p:sp>
        <p:nvSpPr>
          <p:cNvPr id="4" name="Content Placeholder 3"/>
          <p:cNvSpPr>
            <a:spLocks noGrp="1"/>
          </p:cNvSpPr>
          <p:nvPr>
            <p:ph sz="half" idx="2"/>
          </p:nvPr>
        </p:nvSpPr>
        <p:spPr/>
        <p:txBody>
          <a:bodyPr/>
          <a:lstStyle/>
          <a:p>
            <a:r>
              <a:t>1. 部分媒体从业人员缺乏职业道德，唯利是图、丧失最起码的职业操守。</a:t>
            </a:r>
          </a:p>
          <a:p>
            <a:r>
              <a:t>2. 缺乏社会责任意识，不顾及新闻报道对社会造成的影响。</a:t>
            </a:r>
          </a:p>
          <a:p>
            <a:r>
              <a:t>3. 缺乏自省能力，不能从错误中吸取教训，导致同样的错误一再发生。</a:t>
            </a:r>
          </a:p>
        </p:txBody>
      </p:sp>
      <p:sp>
        <p:nvSpPr>
          <p:cNvPr id="5" name="Text Placeholder 4"/>
          <p:cNvSpPr>
            <a:spLocks noGrp="1"/>
          </p:cNvSpPr>
          <p:nvPr>
            <p:ph type="body" idx="3"/>
          </p:nvPr>
        </p:nvSpPr>
        <p:spPr/>
        <p:txBody>
          <a:bodyPr/>
          <a:lstStyle/>
          <a:p>
            <a:r>
              <a:t>媒体行业监管缺位</a:t>
            </a:r>
          </a:p>
        </p:txBody>
      </p:sp>
      <p:sp>
        <p:nvSpPr>
          <p:cNvPr id="6" name="Content Placeholder 5"/>
          <p:cNvSpPr>
            <a:spLocks noGrp="1"/>
          </p:cNvSpPr>
          <p:nvPr>
            <p:ph sz="half" idx="4"/>
          </p:nvPr>
        </p:nvSpPr>
        <p:spPr/>
        <p:txBody>
          <a:bodyPr/>
          <a:lstStyle/>
          <a:p>
            <a:r>
              <a:t>1. 相关部门对媒体行业的监管不力，导致一些媒体有恃无恐，肆意妄为。</a:t>
            </a:r>
          </a:p>
          <a:p>
            <a:r>
              <a:t>2. 缺乏相关法律法规，无法对媒体的违规行为进行有效的约束和处罚。</a:t>
            </a:r>
          </a:p>
          <a:p>
            <a:r>
              <a:t>3. 缺乏公众的监督，媒体的违规行为很难被及时发现和曝光。</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媒体融合环境下，媒体伦理与责任的新内涵</a:t>
            </a:r>
          </a:p>
        </p:txBody>
      </p:sp>
      <p:sp>
        <p:nvSpPr>
          <p:cNvPr id="3" name="Subtitle 2"/>
          <p:cNvSpPr>
            <a:spLocks noGrp="1"/>
          </p:cNvSpPr>
          <p:nvPr>
            <p:ph type="subTitle" idx="1"/>
          </p:nvPr>
        </p:nvSpPr>
        <p:spPr/>
        <p:txBody>
          <a:bodyPr/>
          <a:lstStyle/>
          <a:p>
            <a:r>
              <a:t>媒体融合环境下的媒体伦理与责任</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媒体融合环境下，媒体伦理与责任的新内涵</a:t>
            </a:r>
          </a:p>
        </p:txBody>
      </p:sp>
      <p:sp>
        <p:nvSpPr>
          <p:cNvPr id="3" name="Text Placeholder 2"/>
          <p:cNvSpPr>
            <a:spLocks noGrp="1"/>
          </p:cNvSpPr>
          <p:nvPr>
            <p:ph type="body" idx="1"/>
          </p:nvPr>
        </p:nvSpPr>
        <p:spPr/>
        <p:txBody>
          <a:bodyPr/>
          <a:lstStyle/>
          <a:p>
            <a:r>
              <a:t>媒体融合促进内容价值转型</a:t>
            </a:r>
          </a:p>
        </p:txBody>
      </p:sp>
      <p:sp>
        <p:nvSpPr>
          <p:cNvPr id="4" name="Content Placeholder 3"/>
          <p:cNvSpPr>
            <a:spLocks noGrp="1"/>
          </p:cNvSpPr>
          <p:nvPr>
            <p:ph sz="half" idx="2"/>
          </p:nvPr>
        </p:nvSpPr>
        <p:spPr/>
        <p:txBody>
          <a:bodyPr/>
          <a:lstStyle/>
          <a:p>
            <a:r>
              <a:t>1. 媒体融合带来信息生产与传播方式的巨大变革，内容价值也随之发生转型。</a:t>
            </a:r>
          </a:p>
          <a:p>
            <a:r>
              <a:t>2. 媒体融合环境下，媒体要坚持正确舆论导向，弘扬正能量，传播积极健康的信息，树立良好社会风尚。</a:t>
            </a:r>
          </a:p>
          <a:p>
            <a:r>
              <a:t>3. 媒体融合环境下，媒体要坚持创新驱动，不断提升内容质量，增强内容影响力，满足受众需求。</a:t>
            </a:r>
          </a:p>
          <a:p>
            <a:r>
              <a:t>4. 媒体融合环境下，媒体要坚持用户为本，以受众需求为导向，提供更加优质的内容和服务，增强用户粘性。</a:t>
            </a:r>
          </a:p>
        </p:txBody>
      </p:sp>
      <p:sp>
        <p:nvSpPr>
          <p:cNvPr id="5" name="Text Placeholder 4"/>
          <p:cNvSpPr>
            <a:spLocks noGrp="1"/>
          </p:cNvSpPr>
          <p:nvPr>
            <p:ph type="body" idx="3"/>
          </p:nvPr>
        </p:nvSpPr>
        <p:spPr/>
        <p:txBody>
          <a:bodyPr/>
          <a:lstStyle/>
          <a:p>
            <a:r>
              <a:t>媒体融合促进媒体舆论监督职能发挥</a:t>
            </a:r>
          </a:p>
        </p:txBody>
      </p:sp>
      <p:sp>
        <p:nvSpPr>
          <p:cNvPr id="6" name="Content Placeholder 5"/>
          <p:cNvSpPr>
            <a:spLocks noGrp="1"/>
          </p:cNvSpPr>
          <p:nvPr>
            <p:ph sz="half" idx="4"/>
          </p:nvPr>
        </p:nvSpPr>
        <p:spPr/>
        <p:txBody>
          <a:bodyPr/>
          <a:lstStyle/>
          <a:p>
            <a:r>
              <a:t>1. 媒体融合促进媒体话语权的集中，有利于舆论监督职能的发挥。</a:t>
            </a:r>
          </a:p>
          <a:p>
            <a:r>
              <a:t>2. 媒体融合促进媒体舆论监督方式的多元化，有利于舆论监督覆盖面和影响力的扩大。</a:t>
            </a:r>
          </a:p>
          <a:p>
            <a:r>
              <a:t>3. 媒体融合促进媒体舆论监督时效性的增强，有利于舆论监督的快速反应和有效制约。</a:t>
            </a:r>
          </a:p>
          <a:p>
            <a:r>
              <a:t>4. 媒体融合促进媒体舆论监督透明度的提高，有利于舆论监督的公信力和权威性的增强。</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媒体融合环境下，媒体伦理与责任的新内涵</a:t>
            </a:r>
          </a:p>
        </p:txBody>
      </p:sp>
      <p:sp>
        <p:nvSpPr>
          <p:cNvPr id="3" name="Text Placeholder 2"/>
          <p:cNvSpPr>
            <a:spLocks noGrp="1"/>
          </p:cNvSpPr>
          <p:nvPr>
            <p:ph type="body" idx="1"/>
          </p:nvPr>
        </p:nvSpPr>
        <p:spPr/>
        <p:txBody>
          <a:bodyPr/>
          <a:lstStyle/>
          <a:p>
            <a:r>
              <a:t>媒体融合对媒体责任边界提出新要求</a:t>
            </a:r>
          </a:p>
        </p:txBody>
      </p:sp>
      <p:sp>
        <p:nvSpPr>
          <p:cNvPr id="4" name="Content Placeholder 3"/>
          <p:cNvSpPr>
            <a:spLocks noGrp="1"/>
          </p:cNvSpPr>
          <p:nvPr>
            <p:ph sz="half" idx="2"/>
          </p:nvPr>
        </p:nvSpPr>
        <p:spPr/>
        <p:txBody>
          <a:bodyPr/>
          <a:lstStyle/>
          <a:p>
            <a:r>
              <a:t>1. 媒体融合打破了传统媒体的边界，媒体责任边界也随之扩展。</a:t>
            </a:r>
          </a:p>
          <a:p>
            <a:r>
              <a:t>2. 媒体融合环境下，媒体要坚持社会责任意识，主动承担社会责任，为社会进步和人类发展做出贡献。</a:t>
            </a:r>
          </a:p>
          <a:p>
            <a:r>
              <a:t>3. 媒体融合环境下，媒体要加强行业自律，建立健全行业道德规范，树立行业正面形象。</a:t>
            </a:r>
          </a:p>
          <a:p>
            <a:r>
              <a:t>4. 媒体融合环境下，媒体要接受社会监督，自觉接受舆论监督和法律监督，保障媒体的公正性和权威性。</a:t>
            </a:r>
          </a:p>
        </p:txBody>
      </p:sp>
      <p:sp>
        <p:nvSpPr>
          <p:cNvPr id="5" name="Text Placeholder 4"/>
          <p:cNvSpPr>
            <a:spLocks noGrp="1"/>
          </p:cNvSpPr>
          <p:nvPr>
            <p:ph type="body" idx="3"/>
          </p:nvPr>
        </p:nvSpPr>
        <p:spPr/>
        <p:txBody>
          <a:bodyPr/>
          <a:lstStyle/>
          <a:p>
            <a:r>
              <a:t>媒体融合促进多元化的新闻价值观</a:t>
            </a:r>
          </a:p>
        </p:txBody>
      </p:sp>
      <p:sp>
        <p:nvSpPr>
          <p:cNvPr id="6" name="Content Placeholder 5"/>
          <p:cNvSpPr>
            <a:spLocks noGrp="1"/>
          </p:cNvSpPr>
          <p:nvPr>
            <p:ph sz="half" idx="4"/>
          </p:nvPr>
        </p:nvSpPr>
        <p:spPr/>
        <p:txBody>
          <a:bodyPr/>
          <a:lstStyle/>
          <a:p>
            <a:r>
              <a:t>1. 媒体融合为多元化的新闻价值观提供了新的平台和渠道。</a:t>
            </a:r>
          </a:p>
          <a:p>
            <a:r>
              <a:t>2. 媒体融合促进了新闻价值观的相互补充和融合，丰富了新闻价值观的内涵。</a:t>
            </a:r>
          </a:p>
          <a:p>
            <a:r>
              <a:t>3. 媒体融合促进了新闻价值观的创新，为新闻价值观的发展提供了新的动力。</a:t>
            </a:r>
          </a:p>
          <a:p>
            <a:r>
              <a:t>4. 媒体融合促进了新闻价值观的全球化，为世界新闻价值观的交流与融合创造了条件。</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媒体融合环境下，媒体伦理与责任的新内涵</a:t>
            </a:r>
          </a:p>
        </p:txBody>
      </p:sp>
      <p:sp>
        <p:nvSpPr>
          <p:cNvPr id="3" name="Text Placeholder 2"/>
          <p:cNvSpPr>
            <a:spLocks noGrp="1"/>
          </p:cNvSpPr>
          <p:nvPr>
            <p:ph type="body" idx="1"/>
          </p:nvPr>
        </p:nvSpPr>
        <p:spPr/>
        <p:txBody>
          <a:bodyPr/>
          <a:lstStyle/>
          <a:p>
            <a:r>
              <a:t>媒体融合促进媒体伦理观的更新</a:t>
            </a:r>
          </a:p>
        </p:txBody>
      </p:sp>
      <p:sp>
        <p:nvSpPr>
          <p:cNvPr id="4" name="Content Placeholder 3"/>
          <p:cNvSpPr>
            <a:spLocks noGrp="1"/>
          </p:cNvSpPr>
          <p:nvPr>
            <p:ph sz="half" idx="2"/>
          </p:nvPr>
        </p:nvSpPr>
        <p:spPr/>
        <p:txBody>
          <a:bodyPr/>
          <a:lstStyle/>
          <a:p>
            <a:r>
              <a:t>1. 媒体融合对传统媒体伦理观提出了挑战，需要更新伦理观以适应新的媒体环境。</a:t>
            </a:r>
          </a:p>
          <a:p>
            <a:r>
              <a:t>2. 媒体融合促进了媒体伦理观的融合，为媒体伦理观的发展提供了新的机遇。</a:t>
            </a:r>
          </a:p>
          <a:p>
            <a:r>
              <a:t>3. 媒体融合促进了媒体伦理观的创新，为媒体伦理观的发展注入了新的活力。</a:t>
            </a:r>
          </a:p>
        </p:txBody>
      </p:sp>
      <p:sp>
        <p:nvSpPr>
          <p:cNvPr id="5" name="Text Placeholder 4"/>
          <p:cNvSpPr>
            <a:spLocks noGrp="1"/>
          </p:cNvSpPr>
          <p:nvPr>
            <p:ph type="body" idx="3"/>
          </p:nvPr>
        </p:nvSpPr>
        <p:spPr/>
        <p:txBody>
          <a:bodyPr/>
          <a:lstStyle/>
          <a:p>
            <a:r>
              <a:t>媒体融合促进媒体社会责任的强化</a:t>
            </a:r>
          </a:p>
        </p:txBody>
      </p:sp>
      <p:sp>
        <p:nvSpPr>
          <p:cNvPr id="6" name="Content Placeholder 5"/>
          <p:cNvSpPr>
            <a:spLocks noGrp="1"/>
          </p:cNvSpPr>
          <p:nvPr>
            <p:ph sz="half" idx="4"/>
          </p:nvPr>
        </p:nvSpPr>
        <p:spPr/>
        <p:txBody>
          <a:bodyPr/>
          <a:lstStyle/>
          <a:p>
            <a:r>
              <a:t>1. 媒体融合使媒体的社会责任更加凸显，媒体需要承担起更多的社会责任。</a:t>
            </a:r>
          </a:p>
          <a:p>
            <a:r>
              <a:t>2. 媒体融合为媒体履行社会责任提供了新的平台和渠道，媒体可以利用这些平台和渠道更好地履行社会责任。</a:t>
            </a:r>
          </a:p>
          <a:p>
            <a:r>
              <a:t>3. 媒体融合促进了媒体社会责任的创新，为媒体履行社会责任提供了新的方式和方法。</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媒体融合环境下，媒体伦理与责任的新实践</a:t>
            </a:r>
          </a:p>
        </p:txBody>
      </p:sp>
      <p:sp>
        <p:nvSpPr>
          <p:cNvPr id="3" name="Subtitle 2"/>
          <p:cNvSpPr>
            <a:spLocks noGrp="1"/>
          </p:cNvSpPr>
          <p:nvPr>
            <p:ph type="subTitle" idx="1"/>
          </p:nvPr>
        </p:nvSpPr>
        <p:spPr/>
        <p:txBody>
          <a:bodyPr/>
          <a:lstStyle/>
          <a:p>
            <a:r>
              <a:t>媒体融合环境下的媒体伦理与责任</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媒体融合环境下，媒体伦理与责任的新实践</a:t>
            </a:r>
          </a:p>
        </p:txBody>
      </p:sp>
      <p:sp>
        <p:nvSpPr>
          <p:cNvPr id="3" name="Text Placeholder 2"/>
          <p:cNvSpPr>
            <a:spLocks noGrp="1"/>
          </p:cNvSpPr>
          <p:nvPr>
            <p:ph type="body" idx="1"/>
          </p:nvPr>
        </p:nvSpPr>
        <p:spPr/>
        <p:txBody>
          <a:bodyPr/>
          <a:lstStyle/>
          <a:p>
            <a:r>
              <a:t>媒体融合环境下媒体伦理与责任的内涵拓展</a:t>
            </a:r>
          </a:p>
        </p:txBody>
      </p:sp>
      <p:sp>
        <p:nvSpPr>
          <p:cNvPr id="4" name="Content Placeholder 3"/>
          <p:cNvSpPr>
            <a:spLocks noGrp="1"/>
          </p:cNvSpPr>
          <p:nvPr>
            <p:ph sz="half" idx="2"/>
          </p:nvPr>
        </p:nvSpPr>
        <p:spPr/>
        <p:txBody>
          <a:bodyPr/>
          <a:lstStyle/>
          <a:p>
            <a:r>
              <a:t>1. 媒体伦理与责任的价值重塑：媒体融合环境下，媒体伦理与责任的价值重塑主要体现在，媒体要坚持以社会效益为最高准则，以人民为中心，以弘扬xxx核心价值观为导向，传播正能量，倡导理性、客观、公正的舆论氛围。</a:t>
            </a:r>
          </a:p>
          <a:p>
            <a:r>
              <a:t>2. 媒体伦理与责任的边界扩展：媒体融合环境下，媒体伦理与责任的边界扩展主要体现在，媒体要加强对新媒体平台的管理，规范新媒体内容，防止虚假信息、低俗内容、不良导向的传播，维护网络意识形态安全，保障人民群众的合法权益。</a:t>
            </a:r>
          </a:p>
          <a:p>
            <a:r>
              <a:t>3. 媒体伦理与责任的载体多元化：媒体融合环境下，媒体伦理与责任的载体多元化主要体现在，媒体要积极探索新媒体平台的应用，利用新媒体技术，创新传播方式，拓展传播渠道，增强传播效果。</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媒体融合环境下，媒体伦理与责任的新实践</a:t>
            </a:r>
          </a:p>
        </p:txBody>
      </p:sp>
      <p:sp>
        <p:nvSpPr>
          <p:cNvPr id="3" name="Text Placeholder 2"/>
          <p:cNvSpPr>
            <a:spLocks noGrp="1"/>
          </p:cNvSpPr>
          <p:nvPr>
            <p:ph type="body" idx="1"/>
          </p:nvPr>
        </p:nvSpPr>
        <p:spPr/>
        <p:txBody>
          <a:bodyPr/>
          <a:lstStyle/>
          <a:p>
            <a:r>
              <a:t>媒体融合环境下媒体伦理与责任的新实践</a:t>
            </a:r>
          </a:p>
        </p:txBody>
      </p:sp>
      <p:sp>
        <p:nvSpPr>
          <p:cNvPr id="4" name="Content Placeholder 3"/>
          <p:cNvSpPr>
            <a:spLocks noGrp="1"/>
          </p:cNvSpPr>
          <p:nvPr>
            <p:ph sz="half" idx="2"/>
          </p:nvPr>
        </p:nvSpPr>
        <p:spPr/>
        <p:txBody>
          <a:bodyPr/>
          <a:lstStyle/>
          <a:p>
            <a:r>
              <a:t>1. 坚持内容为王原则：媒体要坚持内容为王原则，把内容质量作为媒体发展的生命线，用心做好新闻报道，力求新闻内容真实、客观、公正，为受众提供有价值的信息。</a:t>
            </a:r>
          </a:p>
          <a:p>
            <a:r>
              <a:t>2. 加强舆论引导工作：媒体要加强舆论引导工作，引导社会舆论向正确方向发展，为党和政府的决策提供正确的舆论环境，为经济社会发展营造良好的舆论氛围。</a:t>
            </a:r>
          </a:p>
          <a:p>
            <a:r>
              <a:t>3. 树立正确的价值观：媒体要树立正确的价值观，弘扬xxx核心价值观，传递正能量，抵制歪风邪气，引导社会风气向上向善。</a:t>
            </a:r>
          </a:p>
          <a:p>
            <a:r>
              <a:t>4. 维护社会公平正义：媒体要维护社会公平正义，揭露社会阴暗面，为弱势群体发声，促进社会和谐稳定。</a:t>
            </a:r>
          </a:p>
          <a:p>
            <a:r>
              <a:t>5. 坚守媒体职业道德：媒体要坚守媒体职业道德，坚持新闻客观性、真实性、公正性原则，不造谣、不传谣，不歪曲事实，不侵犯他人隐私。</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媒体融合环境下，媒体伦理与责任的新机制</a:t>
            </a:r>
          </a:p>
        </p:txBody>
      </p:sp>
      <p:sp>
        <p:nvSpPr>
          <p:cNvPr id="3" name="Subtitle 2"/>
          <p:cNvSpPr>
            <a:spLocks noGrp="1"/>
          </p:cNvSpPr>
          <p:nvPr>
            <p:ph type="subTitle" idx="1"/>
          </p:nvPr>
        </p:nvSpPr>
        <p:spPr/>
        <p:txBody>
          <a:bodyPr/>
          <a:lstStyle/>
          <a:p>
            <a:r>
              <a:t>媒体融合环境下的媒体伦理与责任</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媒体融合环境下，媒体伦理与责任的新机制</a:t>
            </a:r>
          </a:p>
        </p:txBody>
      </p:sp>
      <p:sp>
        <p:nvSpPr>
          <p:cNvPr id="3" name="Text Placeholder 2"/>
          <p:cNvSpPr>
            <a:spLocks noGrp="1"/>
          </p:cNvSpPr>
          <p:nvPr>
            <p:ph type="body" idx="1"/>
          </p:nvPr>
        </p:nvSpPr>
        <p:spPr/>
        <p:txBody>
          <a:bodyPr/>
          <a:lstStyle/>
          <a:p>
            <a:r>
              <a:t>媒体融合环境下的媒体伦理与责任守则</a:t>
            </a:r>
          </a:p>
        </p:txBody>
      </p:sp>
      <p:sp>
        <p:nvSpPr>
          <p:cNvPr id="4" name="Content Placeholder 3"/>
          <p:cNvSpPr>
            <a:spLocks noGrp="1"/>
          </p:cNvSpPr>
          <p:nvPr>
            <p:ph sz="half" idx="2"/>
          </p:nvPr>
        </p:nvSpPr>
        <p:spPr/>
        <p:txBody>
          <a:bodyPr/>
          <a:lstStyle/>
          <a:p>
            <a:r>
              <a:t>1. 制定统一的媒体伦理准则：针对媒体融合环境下的新情况、新问题，制定出一套适用于所有媒体平台和机构的统一媒体伦理准则。该准则应涵盖新闻报道、信息传播、广告宣传、评论解读等各个方面，明确媒体从业人员的伦理责任和行为规范。</a:t>
            </a:r>
          </a:p>
          <a:p>
            <a:r>
              <a:t>2. 建立健全媒体伦理监督机制：设立专门的媒体伦理监督机构，负责对媒体机构和从业人员的伦理行为进行监督和问责。该机构应由来自不同领域、不同行业的专家组成，并拥有独立的调查、执法权。</a:t>
            </a:r>
          </a:p>
          <a:p>
            <a:r>
              <a:t>3. 加强媒体行业自律：鼓励媒体机构和从业人员自觉遵守媒体伦理准则，加强行业自律。媒体机构应建立健全内部伦理审查机制，对新闻报道、信息传播等内容进行事前、事中、事后的伦理审查，确保内容符合伦理规范。</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https://d.book118.com/205121300121011112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88</Paragraphs>
  <Slides>16</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16</vt:i4>
      </vt:variant>
    </vt:vector>
  </HeadingPairs>
  <TitlesOfParts>
    <vt:vector baseType="lpstr" size="27">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媒体融合背景下，媒体伦理与责任面临的新挑战</vt:lpstr>
      <vt:lpstr> 媒体融合背景下，媒体伦理与责任面临的新挑战</vt:lpstr>
      <vt:lpstr> 媒体融合背景下，媒体伦理与责任面临的新挑战</vt:lpstr>
      <vt:lpstr> 媒体融合背景下，媒体伦理与责任面临的新挑战</vt:lpstr>
      <vt:lpstr> 媒体融合环境下，媒体伦理与责任的新内涵</vt:lpstr>
      <vt:lpstr> 媒体融合环境下，媒体伦理与责任的新内涵</vt:lpstr>
      <vt:lpstr> 媒体融合环境下，媒体伦理与责任的新内涵</vt:lpstr>
      <vt:lpstr> 媒体融合环境下，媒体伦理与责任的新内涵</vt:lpstr>
      <vt:lpstr> 媒体融合环境下，媒体伦理与责任的新实践</vt:lpstr>
      <vt:lpstr> 媒体融合环境下，媒体伦理与责任的新实践</vt:lpstr>
      <vt:lpstr> 媒体融合环境下，媒体伦理与责任的新实践</vt:lpstr>
      <vt:lpstr> 媒体融合环境下，媒体伦理与责任的新机制</vt:lpstr>
      <vt:lpstr> 媒体融合环境下，媒体伦理与责任的新机制</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2024-09-18T16:08:16.978</cp:lastPrinted>
  <dcterms:created xsi:type="dcterms:W3CDTF">2024-09-18T08:08:16Z</dcterms:created>
  <dcterms:modified xsi:type="dcterms:W3CDTF">2024-09-18T08:08:18Z</dcterms:modified>
</cp:coreProperties>
</file>