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525000" cy="53467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FCCA8B-951A-455E-A11C-957C4D136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0863C8-8643-454F-9AFB-57A6563AA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A4A8E9-024D-4BE6-ACF2-8037B55BD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E3EA61-A87E-4D3A-B36F-F72DA1312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CE22D5-D30D-4DA2-B50E-EDA65D45BC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A19CF7-01F5-44C9-9C4A-82FCD8E455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ADDB98-B096-4429-BEBE-0C9E15F86A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D7A87-220C-4D11-8538-BE7F858CC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2930B4-B42A-477B-B04A-62CA11005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A4E64-F9CB-4517-ABAA-3F392BC4C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B759B-03F7-425D-AFA1-5EF47185F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10/25/2023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10/25/2023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10/25/2023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10/25/2023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14420204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391386" y="2907506"/>
            <a:ext cx="181255" cy="1812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3655554" y="2913980"/>
            <a:ext cx="168309" cy="168309"/>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3906776" y="2920453"/>
            <a:ext cx="155362" cy="155362"/>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135329" y="2926927"/>
            <a:ext cx="142415" cy="142415"/>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360657" y="2933400"/>
            <a:ext cx="129468" cy="129468"/>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963911" y="1023804"/>
            <a:ext cx="6793492" cy="1733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1"/>
                </a:solidFill>
                <a:latin typeface="Microsoft Yahei"/>
                <a:ea typeface="Microsoft Yahei"/>
                <a:cs typeface="Microsoft Yahei"/>
              </a:rPr>
              <a:t>《家政服务员职业道德和居家保洁》</a:t>
            </a:r>
          </a:p>
        </p:txBody>
      </p:sp>
      <p:sp>
        <p:nvSpPr>
          <p:cNvPr id="19" name="AutoShape 19"/>
          <p:cNvSpPr/>
          <p:nvPr/>
        </p:nvSpPr>
        <p:spPr>
          <a:xfrm>
            <a:off x="303308" y="262258"/>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303308" y="37014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303308" y="47803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303308" y="585929"/>
            <a:ext cx="77086" cy="7708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1059161" y="2993753"/>
            <a:ext cx="2369127" cy="1905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138604" y="3359818"/>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Freeform 41"/>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Freeform 42"/>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Freeform 43"/>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963911" y="3439581"/>
            <a:ext cx="6222254"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err="1">
                <a:solidFill>
                  <a:schemeClr val="accent1"/>
                </a:solidFill>
                <a:latin typeface="Microsoft Yahei"/>
                <a:ea typeface="Microsoft Yahei"/>
                <a:cs typeface="Microsoft Yahei"/>
              </a:rPr>
              <a:t>汇报人</a:t>
            </a:r>
            <a:r>
              <a:rPr lang="en-US" sz="1575" smtClean="0">
                <a:solidFill>
                  <a:schemeClr val="accent1"/>
                </a:solidFill>
                <a:latin typeface="Microsoft Yahei"/>
                <a:ea typeface="Microsoft Yahei"/>
                <a:cs typeface="Microsoft Yahei"/>
              </a:rPr>
              <a:t>：</a:t>
            </a:r>
            <a:r>
              <a:rPr lang="en-US" altLang="zh-CN" sz="1575" smtClean="0">
                <a:solidFill>
                  <a:schemeClr val="accent1"/>
                </a:solidFill>
                <a:latin typeface="Microsoft Yahei"/>
                <a:ea typeface="Microsoft Yahei"/>
                <a:cs typeface="Microsoft Yahei"/>
              </a:rPr>
              <a:t>XXX</a:t>
            </a:r>
            <a:endParaRPr lang="en-US" sz="1575">
              <a:solidFill>
                <a:schemeClr val="accent1"/>
              </a:solidFill>
              <a:latin typeface="Microsoft Yahei"/>
              <a:ea typeface="Microsoft Yahei"/>
              <a:cs typeface="Microsoft Yahei"/>
            </a:endParaRPr>
          </a:p>
        </p:txBody>
      </p:sp>
      <p:sp>
        <p:nvSpPr>
          <p:cNvPr id="45" name="TextBox 45"/>
          <p:cNvSpPr txBox="1"/>
          <p:nvPr/>
        </p:nvSpPr>
        <p:spPr>
          <a:xfrm>
            <a:off x="963911" y="3915071"/>
            <a:ext cx="5715000" cy="4857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a:solidFill>
                  <a:schemeClr val="accent1"/>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91219" y="1549433"/>
            <a:ext cx="2194638" cy="2194638"/>
          </a:xfrm>
          <a:prstGeom prst="ellipse">
            <a:avLst/>
          </a:prstGeom>
          <a:gradFill>
            <a:gsLst>
              <a:gs pos="0">
                <a:schemeClr val="accent2">
                  <a:alpha val="100000"/>
                  <a:lumMod val="60000"/>
                  <a:lumOff val="4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472232" y="2075422"/>
            <a:ext cx="1566012"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7" name="TextBox 7"/>
          <p:cNvSpPr txBox="1"/>
          <p:nvPr/>
        </p:nvSpPr>
        <p:spPr>
          <a:xfrm>
            <a:off x="1288806" y="2202032"/>
            <a:ext cx="1380414" cy="1428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8" name="TextBox 8"/>
          <p:cNvSpPr txBox="1"/>
          <p:nvPr/>
        </p:nvSpPr>
        <p:spPr>
          <a:xfrm>
            <a:off x="4175611" y="1336414"/>
            <a:ext cx="4674587" cy="2047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家政服务员职业道德概述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家政服务员职业道德规范</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居家保洁常识</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居家保洁技巧与实例</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家政服务员职业道德和居家保洁的未来发展趋势</a:t>
            </a:r>
          </a:p>
        </p:txBody>
      </p:sp>
      <p:cxnSp>
        <p:nvCxnSpPr>
          <p:cNvPr id="9" name="Connector 9"/>
          <p:cNvCxnSpPr/>
          <p:nvPr/>
        </p:nvCxnSpPr>
        <p:spPr>
          <a:xfrm flipH="1">
            <a:off x="2498828" y="2263629"/>
            <a:ext cx="0" cy="102306"/>
          </a:xfrm>
          <a:prstGeom prst="line">
            <a:avLst/>
          </a:prstGeom>
          <a:ln w="9525">
            <a:solidFill>
              <a:srgbClr val="FFFFFF">
                <a:alpha val="100000"/>
              </a:srgbClr>
            </a:solidFill>
          </a:ln>
        </p:spPr>
      </p:cxnSp>
      <p:cxnSp>
        <p:nvCxnSpPr>
          <p:cNvPr id="10" name="Connector 10"/>
          <p:cNvCxnSpPr/>
          <p:nvPr/>
        </p:nvCxnSpPr>
        <p:spPr>
          <a:xfrm flipH="1">
            <a:off x="1424607" y="2263629"/>
            <a:ext cx="0" cy="102306"/>
          </a:xfrm>
          <a:prstGeom prst="line">
            <a:avLst/>
          </a:prstGeom>
          <a:ln w="9525">
            <a:solidFill>
              <a:srgbClr val="FFFFFF">
                <a:alpha val="100000"/>
              </a:srgbClr>
            </a:solidFill>
          </a:ln>
        </p:spPr>
      </p:cxnSp>
      <p:sp>
        <p:nvSpPr>
          <p:cNvPr id="11" name="AutoShape 11"/>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8610" y="3804262"/>
            <a:ext cx="1416414" cy="1416414"/>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864600" y="4619275"/>
            <a:ext cx="415038" cy="415038"/>
          </a:xfrm>
          <a:prstGeom prst="ellipse">
            <a:avLst/>
          </a:prstGeom>
          <a:gradFill>
            <a:gsLst>
              <a:gs pos="0">
                <a:schemeClr val="accent2">
                  <a:alpha val="58999"/>
                  <a:lumMod val="40000"/>
                  <a:lumOff val="60000"/>
                </a:schemeClr>
              </a:gs>
              <a:gs pos="100000">
                <a:schemeClr val="accent2">
                  <a:alpha val="58999"/>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421544" y="-397096"/>
            <a:ext cx="1893471" cy="1893471"/>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01</a:t>
            </a:r>
          </a:p>
        </p:txBody>
      </p:sp>
      <p:sp>
        <p:nvSpPr>
          <p:cNvPr id="19" name="TextBox 19"/>
          <p:cNvSpPr txBox="1"/>
          <p:nvPr/>
        </p:nvSpPr>
        <p:spPr>
          <a:xfrm>
            <a:off x="1538646" y="2716087"/>
            <a:ext cx="5510063" cy="8477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家政服务员职业道德概述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mt="70000"/>
          </a:blip>
          <a:srcRect l="14792" r="14792"/>
          <a:stretch>
            <a:fillRect/>
          </a:stretch>
        </p:blipFill>
        <p:spPr>
          <a:xfrm>
            <a:off x="733971" y="1105724"/>
            <a:ext cx="3783824" cy="3783825"/>
          </a:xfrm>
          <a:prstGeom prst="roundRect">
            <a:avLst/>
          </a:prstGeom>
        </p:spPr>
      </p:pic>
      <p:sp>
        <p:nvSpPr>
          <p:cNvPr id="5" name="TextBox 5"/>
          <p:cNvSpPr txBox="1"/>
          <p:nvPr/>
        </p:nvSpPr>
        <p:spPr>
          <a:xfrm>
            <a:off x="4891990" y="1567100"/>
            <a:ext cx="3718928" cy="8001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职业道德是指从事某一职业的人们在其工作过程中所应遵循的道德规范和行为准则。</a:t>
            </a:r>
          </a:p>
        </p:txBody>
      </p:sp>
      <p:sp>
        <p:nvSpPr>
          <p:cNvPr id="6" name="TextBox 6"/>
          <p:cNvSpPr txBox="1"/>
          <p:nvPr/>
        </p:nvSpPr>
        <p:spPr>
          <a:xfrm>
            <a:off x="4891990" y="1056815"/>
            <a:ext cx="3626635" cy="7810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定义</a:t>
            </a:r>
          </a:p>
        </p:txBody>
      </p:sp>
      <p:sp>
        <p:nvSpPr>
          <p:cNvPr id="7" name="TextBox 7"/>
          <p:cNvSpPr txBox="1"/>
          <p:nvPr/>
        </p:nvSpPr>
        <p:spPr>
          <a:xfrm>
            <a:off x="4891990" y="3515137"/>
            <a:ext cx="3718928" cy="495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职业道德具有行业性、规范性、约束性和稳定性等特点。</a:t>
            </a:r>
          </a:p>
        </p:txBody>
      </p:sp>
      <p:sp>
        <p:nvSpPr>
          <p:cNvPr id="8" name="TextBox 8"/>
          <p:cNvSpPr txBox="1"/>
          <p:nvPr/>
        </p:nvSpPr>
        <p:spPr>
          <a:xfrm>
            <a:off x="4891990" y="3023901"/>
            <a:ext cx="4003302" cy="7810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特点</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职业道德的定义与特点</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alphaModFix/>
          </a:blip>
          <a:srcRect l="15625" r="15625"/>
          <a:stretch>
            <a:fillRect/>
          </a:stretch>
        </p:blipFill>
        <p:spPr>
          <a:xfrm>
            <a:off x="5541059" y="1218194"/>
            <a:ext cx="3510022" cy="3510022"/>
          </a:xfrm>
          <a:prstGeom prst="roundRect">
            <a:avLst/>
          </a:prstGeom>
        </p:spPr>
      </p:pic>
      <p:sp>
        <p:nvSpPr>
          <p:cNvPr id="5" name="Freeform 5"/>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91755" y="1070824"/>
            <a:ext cx="867989" cy="1257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家政服务员职业道德的重要性</a:t>
            </a:r>
          </a:p>
        </p:txBody>
      </p:sp>
      <p:sp>
        <p:nvSpPr>
          <p:cNvPr id="28" name="Freeform 28"/>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77717" y="2412598"/>
            <a:ext cx="867989" cy="1257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05794" y="3801997"/>
            <a:ext cx="867989" cy="1257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339967"/>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良好的职业道德可以提高家政服务员的工作质量和客户满意度。</a:t>
            </a:r>
          </a:p>
        </p:txBody>
      </p:sp>
      <p:sp>
        <p:nvSpPr>
          <p:cNvPr id="33" name="TextBox 33"/>
          <p:cNvSpPr txBox="1"/>
          <p:nvPr/>
        </p:nvSpPr>
        <p:spPr>
          <a:xfrm>
            <a:off x="1756668" y="976963"/>
            <a:ext cx="3293793"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提高服务质量</a:t>
            </a:r>
          </a:p>
        </p:txBody>
      </p:sp>
      <p:sp>
        <p:nvSpPr>
          <p:cNvPr id="34" name="TextBox 34"/>
          <p:cNvSpPr txBox="1"/>
          <p:nvPr/>
        </p:nvSpPr>
        <p:spPr>
          <a:xfrm>
            <a:off x="1756668" y="2631822"/>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家政服务员具备良好的职业道德可以树立良好的行业形象，提高整个行业的社会认可度。</a:t>
            </a:r>
          </a:p>
        </p:txBody>
      </p:sp>
      <p:sp>
        <p:nvSpPr>
          <p:cNvPr id="35" name="TextBox 35"/>
          <p:cNvSpPr txBox="1"/>
          <p:nvPr/>
        </p:nvSpPr>
        <p:spPr>
          <a:xfrm>
            <a:off x="1756668" y="2287868"/>
            <a:ext cx="3293793"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树立行业形象</a:t>
            </a:r>
          </a:p>
        </p:txBody>
      </p:sp>
      <p:sp>
        <p:nvSpPr>
          <p:cNvPr id="36" name="TextBox 36"/>
          <p:cNvSpPr txBox="1"/>
          <p:nvPr/>
        </p:nvSpPr>
        <p:spPr>
          <a:xfrm>
            <a:off x="1756668" y="4011395"/>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职业道德是构建和谐社会的重要组成部分，家政服务员职业道德水平的提高有助于促进社会的和谐发展。</a:t>
            </a:r>
          </a:p>
        </p:txBody>
      </p:sp>
      <p:sp>
        <p:nvSpPr>
          <p:cNvPr id="37" name="TextBox 37"/>
          <p:cNvSpPr txBox="1"/>
          <p:nvPr/>
        </p:nvSpPr>
        <p:spPr>
          <a:xfrm>
            <a:off x="1756668" y="3667441"/>
            <a:ext cx="3293793"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促进社会和谐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16542" r="16542"/>
          <a:stretch>
            <a:fillRect/>
          </a:stretch>
        </p:blipFill>
        <p:spPr>
          <a:xfrm>
            <a:off x="-378398" y="1237779"/>
            <a:ext cx="3574962" cy="3574962"/>
          </a:xfrm>
          <a:prstGeom prst="ellipse">
            <a:avLst/>
          </a:prstGeom>
        </p:spPr>
      </p:pic>
      <p:sp>
        <p:nvSpPr>
          <p:cNvPr id="6" name="AutoShape 6"/>
          <p:cNvSpPr/>
          <p:nvPr/>
        </p:nvSpPr>
        <p:spPr>
          <a:xfrm>
            <a:off x="3856181" y="3981220"/>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67599" y="4102707"/>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8" name="TextBox 8"/>
          <p:cNvSpPr txBox="1"/>
          <p:nvPr/>
        </p:nvSpPr>
        <p:spPr>
          <a:xfrm>
            <a:off x="4745759" y="3790265"/>
            <a:ext cx="4439984"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借鉴与启示</a:t>
            </a:r>
          </a:p>
        </p:txBody>
      </p:sp>
      <p:sp>
        <p:nvSpPr>
          <p:cNvPr id="9" name="TextBox 9"/>
          <p:cNvSpPr txBox="1"/>
          <p:nvPr/>
        </p:nvSpPr>
        <p:spPr>
          <a:xfrm>
            <a:off x="4745759" y="4172662"/>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通过比较研究，可以借鉴国外家政服务行业的先进经验和做法，提高我国家政服务员职业道德水平。</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国内外家政服务员职业道德比较研究</a:t>
            </a:r>
          </a:p>
        </p:txBody>
      </p:sp>
      <p:sp>
        <p:nvSpPr>
          <p:cNvPr id="31" name="AutoShape 31"/>
          <p:cNvSpPr/>
          <p:nvPr/>
        </p:nvSpPr>
        <p:spPr>
          <a:xfrm>
            <a:off x="3856181" y="1421548"/>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867599" y="1543035"/>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3" name="TextBox 33"/>
          <p:cNvSpPr txBox="1"/>
          <p:nvPr/>
        </p:nvSpPr>
        <p:spPr>
          <a:xfrm>
            <a:off x="4745759" y="1202018"/>
            <a:ext cx="4439984"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国内外差异</a:t>
            </a:r>
          </a:p>
        </p:txBody>
      </p:sp>
      <p:sp>
        <p:nvSpPr>
          <p:cNvPr id="34" name="TextBox 34"/>
          <p:cNvSpPr txBox="1"/>
          <p:nvPr/>
        </p:nvSpPr>
        <p:spPr>
          <a:xfrm>
            <a:off x="4745759" y="1565365"/>
            <a:ext cx="4286138"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国内外对于家政服务员职业道德的认知和要求存在一定差异。</a:t>
            </a:r>
          </a:p>
        </p:txBody>
      </p:sp>
      <p:sp>
        <p:nvSpPr>
          <p:cNvPr id="35" name="AutoShape 35"/>
          <p:cNvSpPr/>
          <p:nvPr/>
        </p:nvSpPr>
        <p:spPr>
          <a:xfrm>
            <a:off x="3856181" y="2701384"/>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3867599" y="2822871"/>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7" name="TextBox 37"/>
          <p:cNvSpPr txBox="1"/>
          <p:nvPr/>
        </p:nvSpPr>
        <p:spPr>
          <a:xfrm>
            <a:off x="4745759" y="2491379"/>
            <a:ext cx="4439984" cy="5619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影响因素分析</a:t>
            </a:r>
          </a:p>
        </p:txBody>
      </p:sp>
      <p:sp>
        <p:nvSpPr>
          <p:cNvPr id="38" name="TextBox 38"/>
          <p:cNvSpPr txBox="1"/>
          <p:nvPr/>
        </p:nvSpPr>
        <p:spPr>
          <a:xfrm>
            <a:off x="4745759" y="2864250"/>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文化背景、社会环境、法律法规等是影响家政服务员职业道德的重要因素。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02</a:t>
            </a:r>
          </a:p>
        </p:txBody>
      </p:sp>
      <p:sp>
        <p:nvSpPr>
          <p:cNvPr id="19" name="TextBox 19"/>
          <p:cNvSpPr txBox="1"/>
          <p:nvPr/>
        </p:nvSpPr>
        <p:spPr>
          <a:xfrm>
            <a:off x="1538646" y="2716087"/>
            <a:ext cx="5510063" cy="8477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家政服务员职业道德规范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96741" y="12720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776832" y="1584810"/>
            <a:ext cx="34335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认识到家政服务工作的重要性和价值，培养对家政工作的热爱和敬业精神。</a:t>
            </a:r>
          </a:p>
        </p:txBody>
      </p:sp>
      <p:sp>
        <p:nvSpPr>
          <p:cNvPr id="6" name="TextBox 6"/>
          <p:cNvSpPr txBox="1"/>
          <p:nvPr/>
        </p:nvSpPr>
        <p:spPr>
          <a:xfrm>
            <a:off x="776832" y="1179287"/>
            <a:ext cx="3245795" cy="3580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树立职业认同</a:t>
            </a:r>
          </a:p>
        </p:txBody>
      </p:sp>
      <p:pic>
        <p:nvPicPr>
          <p:cNvPr id="7" name="Picture 7"/>
          <p:cNvPicPr>
            <a:picLocks noChangeAspect="1"/>
          </p:cNvPicPr>
          <p:nvPr/>
        </p:nvPicPr>
        <p:blipFill>
          <a:blip r:embed="rId3"/>
          <a:srcRect l="12500" r="12500"/>
          <a:stretch>
            <a:fillRect/>
          </a:stretch>
        </p:blipFill>
        <p:spPr>
          <a:xfrm>
            <a:off x="4762500" y="901549"/>
            <a:ext cx="4058190" cy="4058190"/>
          </a:xfrm>
          <a:prstGeom prst="ellipse">
            <a:avLst/>
          </a:prstGeom>
        </p:spPr>
      </p:pic>
      <p:sp>
        <p:nvSpPr>
          <p:cNvPr id="8" name="TextBox 8"/>
          <p:cNvSpPr txBox="1"/>
          <p:nvPr/>
        </p:nvSpPr>
        <p:spPr>
          <a:xfrm>
            <a:off x="776832" y="2842110"/>
            <a:ext cx="34335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不断学习和提升自己的家政服务技能，以提供更优质的服务。</a:t>
            </a:r>
          </a:p>
        </p:txBody>
      </p:sp>
      <p:sp>
        <p:nvSpPr>
          <p:cNvPr id="9" name="TextBox 9"/>
          <p:cNvSpPr txBox="1"/>
          <p:nvPr/>
        </p:nvSpPr>
        <p:spPr>
          <a:xfrm>
            <a:off x="776832" y="2436587"/>
            <a:ext cx="3245795" cy="3580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提高职业技能</a:t>
            </a:r>
          </a:p>
        </p:txBody>
      </p:sp>
      <p:sp>
        <p:nvSpPr>
          <p:cNvPr id="10" name="TextBox 10"/>
          <p:cNvSpPr txBox="1"/>
          <p:nvPr/>
        </p:nvSpPr>
        <p:spPr>
          <a:xfrm>
            <a:off x="776832" y="4120577"/>
            <a:ext cx="34335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坚守职业道德准则，诚信、守时、守约，尽心尽力地履行职责。</a:t>
            </a:r>
          </a:p>
        </p:txBody>
      </p:sp>
      <p:sp>
        <p:nvSpPr>
          <p:cNvPr id="11" name="TextBox 11"/>
          <p:cNvSpPr txBox="1"/>
          <p:nvPr/>
        </p:nvSpPr>
        <p:spPr>
          <a:xfrm>
            <a:off x="776832" y="3715053"/>
            <a:ext cx="3245795" cy="3580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遵守职业道德</a:t>
            </a:r>
          </a:p>
        </p:txBody>
      </p:sp>
      <p:grpSp>
        <p:nvGrpSpPr>
          <p:cNvPr id="12" name="Group 12"/>
          <p:cNvGrpSpPr/>
          <p:nvPr/>
        </p:nvGrpSpPr>
        <p:grpSpPr>
          <a:xfrm>
            <a:off x="355440" y="223264"/>
            <a:ext cx="402793" cy="344077"/>
            <a:chOff x="355440" y="223264"/>
            <a:chExt cx="402793" cy="344077"/>
          </a:xfrm>
        </p:grpSpPr>
        <p:sp>
          <p:nvSpPr>
            <p:cNvPr id="13" name="AutoShape 13"/>
            <p:cNvSpPr/>
            <p:nvPr/>
          </p:nvSpPr>
          <p:spPr>
            <a:xfrm>
              <a:off x="355440" y="22556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49257" y="22326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38379" y="22460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24819" y="23161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06988" y="22838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5440" y="317579"/>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49257" y="31527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38379" y="31661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24819" y="32362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06988" y="32039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355440" y="409590"/>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40728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40862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415634"/>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41240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355440" y="501601"/>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49257" y="499296"/>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38379" y="500637"/>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24819" y="507645"/>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06988" y="504416"/>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33" name="TextBox 33"/>
          <p:cNvSpPr txBox="1"/>
          <p:nvPr/>
        </p:nvSpPr>
        <p:spPr>
          <a:xfrm>
            <a:off x="952245" y="178162"/>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热爱本职，尽职尽责</a:t>
            </a:r>
          </a:p>
        </p:txBody>
      </p:sp>
      <p:sp>
        <p:nvSpPr>
          <p:cNvPr id="34" name="AutoShape 34"/>
          <p:cNvSpPr/>
          <p:nvPr/>
        </p:nvSpPr>
        <p:spPr>
          <a:xfrm>
            <a:off x="596741" y="25293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96741" y="3807843"/>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722981" y="2403001"/>
            <a:ext cx="1527112" cy="15387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422401" y="2676626"/>
            <a:ext cx="2108743" cy="212483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131636" y="1182148"/>
            <a:ext cx="1345136" cy="13451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TextBox 7"/>
          <p:cNvSpPr txBox="1"/>
          <p:nvPr/>
        </p:nvSpPr>
        <p:spPr>
          <a:xfrm>
            <a:off x="421180" y="2118352"/>
            <a:ext cx="21704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chemeClr val="dk1"/>
                </a:solidFill>
                <a:latin typeface="Microsoft Yahei"/>
                <a:ea typeface="Microsoft Yahei"/>
                <a:cs typeface="Microsoft Yahei"/>
              </a:rPr>
              <a:t>尊重客户的隐私权，不泄露客户的个人信息和家庭状况。</a:t>
            </a:r>
          </a:p>
        </p:txBody>
      </p:sp>
      <p:grpSp>
        <p:nvGrpSpPr>
          <p:cNvPr id="8" name="Group 8"/>
          <p:cNvGrpSpPr/>
          <p:nvPr/>
        </p:nvGrpSpPr>
        <p:grpSpPr>
          <a:xfrm>
            <a:off x="355440" y="227689"/>
            <a:ext cx="402793" cy="344077"/>
            <a:chOff x="355440" y="227689"/>
            <a:chExt cx="402793" cy="344077"/>
          </a:xfrm>
        </p:grpSpPr>
        <p:sp>
          <p:nvSpPr>
            <p:cNvPr id="9" name="AutoShape 9"/>
            <p:cNvSpPr/>
            <p:nvPr/>
          </p:nvSpPr>
          <p:spPr>
            <a:xfrm>
              <a:off x="355440" y="22999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355440" y="3220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355440" y="4140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355440" y="5060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9" name="TextBox 29"/>
          <p:cNvSpPr txBox="1"/>
          <p:nvPr/>
        </p:nvSpPr>
        <p:spPr>
          <a:xfrm>
            <a:off x="854864" y="182587"/>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尊重客户，细致周到</a:t>
            </a:r>
          </a:p>
        </p:txBody>
      </p:sp>
      <p:pic>
        <p:nvPicPr>
          <p:cNvPr id="30" name="Picture 30"/>
          <p:cNvPicPr>
            <a:picLocks noChangeAspect="1"/>
          </p:cNvPicPr>
          <p:nvPr/>
        </p:nvPicPr>
        <p:blipFill>
          <a:blip r:embed="rId3"/>
          <a:srcRect l="13083" r="13083"/>
          <a:stretch>
            <a:fillRect/>
          </a:stretch>
        </p:blipFill>
        <p:spPr>
          <a:xfrm>
            <a:off x="4218167" y="1268679"/>
            <a:ext cx="1172074" cy="1172074"/>
          </a:xfrm>
          <a:prstGeom prst="ellipse">
            <a:avLst/>
          </a:prstGeom>
        </p:spPr>
      </p:pic>
      <p:sp>
        <p:nvSpPr>
          <p:cNvPr id="31" name="TextBox 31"/>
          <p:cNvSpPr txBox="1"/>
          <p:nvPr/>
        </p:nvSpPr>
        <p:spPr>
          <a:xfrm>
            <a:off x="479542" y="1739285"/>
            <a:ext cx="2112104" cy="31045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1800" b="1">
                <a:solidFill>
                  <a:schemeClr val="accent1"/>
                </a:solidFill>
                <a:latin typeface="Microsoft Yahei"/>
                <a:ea typeface="Microsoft Yahei"/>
                <a:cs typeface="Microsoft Yahei"/>
              </a:rPr>
              <a:t>保护客户隐私</a:t>
            </a:r>
          </a:p>
        </p:txBody>
      </p:sp>
      <p:sp>
        <p:nvSpPr>
          <p:cNvPr id="32" name="TextBox 32"/>
          <p:cNvSpPr txBox="1"/>
          <p:nvPr/>
        </p:nvSpPr>
        <p:spPr>
          <a:xfrm>
            <a:off x="5703716" y="1540228"/>
            <a:ext cx="2438966"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关注细节，认真对待每一项家政服务工作，使客户感到满意和放心。</a:t>
            </a:r>
          </a:p>
        </p:txBody>
      </p:sp>
      <p:sp>
        <p:nvSpPr>
          <p:cNvPr id="33" name="TextBox 33"/>
          <p:cNvSpPr txBox="1"/>
          <p:nvPr/>
        </p:nvSpPr>
        <p:spPr>
          <a:xfrm>
            <a:off x="5703716" y="1182148"/>
            <a:ext cx="2112104" cy="31045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提供细致服务</a:t>
            </a:r>
          </a:p>
        </p:txBody>
      </p:sp>
      <p:pic>
        <p:nvPicPr>
          <p:cNvPr id="34" name="Picture 34"/>
          <p:cNvPicPr>
            <a:picLocks noChangeAspect="1"/>
          </p:cNvPicPr>
          <p:nvPr/>
        </p:nvPicPr>
        <p:blipFill>
          <a:blip r:embed="rId4"/>
          <a:srcRect t="16748" b="16748"/>
          <a:stretch>
            <a:fillRect/>
          </a:stretch>
        </p:blipFill>
        <p:spPr>
          <a:xfrm>
            <a:off x="4546995" y="2809264"/>
            <a:ext cx="1859554" cy="1859554"/>
          </a:xfrm>
          <a:prstGeom prst="ellipse">
            <a:avLst/>
          </a:prstGeom>
        </p:spPr>
      </p:pic>
      <p:pic>
        <p:nvPicPr>
          <p:cNvPr id="35" name="Picture 35"/>
          <p:cNvPicPr>
            <a:picLocks noChangeAspect="1"/>
          </p:cNvPicPr>
          <p:nvPr/>
        </p:nvPicPr>
        <p:blipFill>
          <a:blip r:embed="rId5"/>
          <a:srcRect l="16708" r="16708"/>
          <a:stretch>
            <a:fillRect/>
          </a:stretch>
        </p:blipFill>
        <p:spPr>
          <a:xfrm>
            <a:off x="2841439" y="2527284"/>
            <a:ext cx="1290197" cy="1290197"/>
          </a:xfrm>
          <a:prstGeom prst="ellipse">
            <a:avLst/>
          </a:prstGeom>
        </p:spPr>
      </p:pic>
      <p:sp>
        <p:nvSpPr>
          <p:cNvPr id="36" name="TextBox 36"/>
          <p:cNvSpPr txBox="1"/>
          <p:nvPr/>
        </p:nvSpPr>
        <p:spPr>
          <a:xfrm>
            <a:off x="6735556" y="3732213"/>
            <a:ext cx="25116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主动了解客户的需求和期望，根据客户需求提供个性化的服务方案。</a:t>
            </a:r>
          </a:p>
        </p:txBody>
      </p:sp>
      <p:sp>
        <p:nvSpPr>
          <p:cNvPr id="37" name="TextBox 37"/>
          <p:cNvSpPr txBox="1"/>
          <p:nvPr/>
        </p:nvSpPr>
        <p:spPr>
          <a:xfrm>
            <a:off x="6735556" y="3374133"/>
            <a:ext cx="2112104" cy="31045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关注客户需求</a:t>
            </a:r>
          </a:p>
        </p:txBody>
      </p:sp>
      <p:sp>
        <p:nvSpPr>
          <p:cNvPr id="38" name="AutoShape 38"/>
          <p:cNvSpPr/>
          <p:nvPr/>
        </p:nvSpPr>
        <p:spPr>
          <a:xfrm>
            <a:off x="-471539" y="4177254"/>
            <a:ext cx="1653957" cy="1653957"/>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8288230" y="435337"/>
            <a:ext cx="451320" cy="463426"/>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flipH="1">
            <a:off x="0" y="0"/>
            <a:ext cx="0" cy="0"/>
          </a:xfrm>
          <a:prstGeom prst="roundRect">
            <a:avLst>
              <a:gd name="adj" fmla="val 12500"/>
            </a:avLst>
          </a:prstGeom>
          <a:solidFill>
            <a:schemeClr val="lt1">
              <a:alpha val="100000"/>
            </a:schemeClr>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flipH="1">
            <a:off x="0" y="0"/>
            <a:ext cx="0" cy="0"/>
          </a:xfrm>
          <a:prstGeom prst="roundRect">
            <a:avLst>
              <a:gd name="adj" fmla="val 12500"/>
            </a:avLst>
          </a:prstGeom>
          <a:solidFill>
            <a:schemeClr val="lt1">
              <a:alpha val="100000"/>
            </a:schemeClr>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flipH="1">
            <a:off x="0" y="0"/>
            <a:ext cx="0" cy="0"/>
          </a:xfrm>
          <a:prstGeom prst="roundRect">
            <a:avLst>
              <a:gd name="adj" fmla="val 12500"/>
            </a:avLst>
          </a:prstGeom>
          <a:solidFill>
            <a:schemeClr val="lt1">
              <a:alpha val="100000"/>
            </a:schemeClr>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rot="-2700000" flipH="1" flipV="1">
            <a:off x="4120989"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580998" y="2659856"/>
            <a:ext cx="2363004" cy="243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遵守合同约定</a:t>
            </a:r>
          </a:p>
        </p:txBody>
      </p:sp>
      <p:sp>
        <p:nvSpPr>
          <p:cNvPr id="9" name="TextBox 9"/>
          <p:cNvSpPr txBox="1"/>
          <p:nvPr/>
        </p:nvSpPr>
        <p:spPr>
          <a:xfrm>
            <a:off x="3604443" y="3064936"/>
            <a:ext cx="2316114"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认真履行合同条款，不擅自改变服务内容和要求。</a:t>
            </a:r>
          </a:p>
        </p:txBody>
      </p:sp>
      <p:sp>
        <p:nvSpPr>
          <p:cNvPr id="10" name="AutoShape 10"/>
          <p:cNvSpPr/>
          <p:nvPr/>
        </p:nvSpPr>
        <p:spPr>
          <a:xfrm>
            <a:off x="4545471"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rot="-2700000" flipH="1" flipV="1">
            <a:off x="1171796"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631805" y="2659856"/>
            <a:ext cx="2363004" cy="243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诚信为本</a:t>
            </a:r>
          </a:p>
        </p:txBody>
      </p:sp>
      <p:sp>
        <p:nvSpPr>
          <p:cNvPr id="13" name="TextBox 13"/>
          <p:cNvSpPr txBox="1"/>
          <p:nvPr/>
        </p:nvSpPr>
        <p:spPr>
          <a:xfrm>
            <a:off x="655249" y="3064936"/>
            <a:ext cx="2316114"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坚持诚实守信原则，不欺诈、不隐瞒，让客户放心选择。</a:t>
            </a:r>
          </a:p>
        </p:txBody>
      </p:sp>
      <p:sp>
        <p:nvSpPr>
          <p:cNvPr id="14" name="AutoShape 14"/>
          <p:cNvSpPr/>
          <p:nvPr/>
        </p:nvSpPr>
        <p:spPr>
          <a:xfrm>
            <a:off x="1596278"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rot="-2700000" flipH="1" flipV="1">
            <a:off x="7062985" y="1041657"/>
            <a:ext cx="1283022" cy="128302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TextBox 16"/>
          <p:cNvSpPr txBox="1"/>
          <p:nvPr/>
        </p:nvSpPr>
        <p:spPr>
          <a:xfrm>
            <a:off x="6522993" y="2659856"/>
            <a:ext cx="2363004" cy="243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Microsoft Yahei"/>
                <a:ea typeface="Microsoft Yahei"/>
                <a:cs typeface="Microsoft Yahei"/>
              </a:rPr>
              <a:t>接受监督与建议</a:t>
            </a:r>
          </a:p>
        </p:txBody>
      </p:sp>
      <p:sp>
        <p:nvSpPr>
          <p:cNvPr id="17" name="TextBox 17"/>
          <p:cNvSpPr txBox="1"/>
          <p:nvPr/>
        </p:nvSpPr>
        <p:spPr>
          <a:xfrm>
            <a:off x="6546438" y="3064936"/>
            <a:ext cx="2316114"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积极接受客户和相关部门的监督与建议，不断改进服务质量。</a:t>
            </a:r>
          </a:p>
        </p:txBody>
      </p:sp>
      <p:sp>
        <p:nvSpPr>
          <p:cNvPr id="18" name="AutoShape 18"/>
          <p:cNvSpPr/>
          <p:nvPr/>
        </p:nvSpPr>
        <p:spPr>
          <a:xfrm>
            <a:off x="7487467" y="4316235"/>
            <a:ext cx="434057" cy="638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9" name="Picture 19"/>
          <p:cNvPicPr>
            <a:picLocks noChangeAspect="1"/>
          </p:cNvPicPr>
          <p:nvPr/>
        </p:nvPicPr>
        <p:blipFill>
          <a:blip r:embed="rId3">
            <a:alphaModFix/>
          </a:blip>
          <a:srcRect l="12500" r="12500"/>
          <a:stretch>
            <a:fillRect/>
          </a:stretch>
        </p:blipFill>
        <p:spPr>
          <a:xfrm>
            <a:off x="1236968" y="1106829"/>
            <a:ext cx="1152677" cy="1152677"/>
          </a:xfrm>
          <a:prstGeom prst="ellipse">
            <a:avLst/>
          </a:prstGeom>
        </p:spPr>
      </p:pic>
      <p:pic>
        <p:nvPicPr>
          <p:cNvPr id="20" name="Picture 20"/>
          <p:cNvPicPr>
            <a:picLocks noChangeAspect="1"/>
          </p:cNvPicPr>
          <p:nvPr/>
        </p:nvPicPr>
        <p:blipFill>
          <a:blip r:embed="rId4">
            <a:alphaModFix/>
          </a:blip>
          <a:srcRect l="16667" r="16667"/>
          <a:stretch>
            <a:fillRect/>
          </a:stretch>
        </p:blipFill>
        <p:spPr>
          <a:xfrm>
            <a:off x="4186161" y="1106829"/>
            <a:ext cx="1152677" cy="1152677"/>
          </a:xfrm>
          <a:prstGeom prst="ellipse">
            <a:avLst/>
          </a:prstGeom>
        </p:spPr>
      </p:pic>
      <p:pic>
        <p:nvPicPr>
          <p:cNvPr id="21" name="Picture 21"/>
          <p:cNvPicPr>
            <a:picLocks noChangeAspect="1"/>
          </p:cNvPicPr>
          <p:nvPr/>
        </p:nvPicPr>
        <p:blipFill>
          <a:blip r:embed="rId5">
            <a:alphaModFix/>
          </a:blip>
          <a:srcRect t="16542" b="16542"/>
          <a:stretch>
            <a:fillRect/>
          </a:stretch>
        </p:blipFill>
        <p:spPr>
          <a:xfrm>
            <a:off x="7125855" y="1106829"/>
            <a:ext cx="1152677" cy="1152677"/>
          </a:xfrm>
          <a:prstGeom prst="ellipse">
            <a:avLst/>
          </a:prstGeom>
        </p:spPr>
      </p:pic>
      <p:grpSp>
        <p:nvGrpSpPr>
          <p:cNvPr id="22" name="Group 22"/>
          <p:cNvGrpSpPr/>
          <p:nvPr/>
        </p:nvGrpSpPr>
        <p:grpSpPr>
          <a:xfrm>
            <a:off x="355440" y="175639"/>
            <a:ext cx="402793" cy="344077"/>
            <a:chOff x="355440" y="175639"/>
            <a:chExt cx="402793" cy="344077"/>
          </a:xfrm>
        </p:grpSpPr>
        <p:sp>
          <p:nvSpPr>
            <p:cNvPr id="23" name="AutoShape 23"/>
            <p:cNvSpPr/>
            <p:nvPr/>
          </p:nvSpPr>
          <p:spPr>
            <a:xfrm>
              <a:off x="355440" y="17794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355440" y="26995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355440" y="36196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355440" y="45397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3" name="TextBox 43"/>
          <p:cNvSpPr txBox="1"/>
          <p:nvPr/>
        </p:nvSpPr>
        <p:spPr>
          <a:xfrm>
            <a:off x="952245" y="130537"/>
            <a:ext cx="8572755"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诚实守信，不欺诈不隐瞒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73507" y="1183579"/>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773507" y="3654030"/>
            <a:ext cx="1882662" cy="6343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了解并遵守国家和地方的相关法律法规，文明安全地从事家政服务工作。</a:t>
            </a:r>
          </a:p>
        </p:txBody>
      </p:sp>
      <p:sp>
        <p:nvSpPr>
          <p:cNvPr id="6" name="TextBox 6"/>
          <p:cNvSpPr txBox="1"/>
          <p:nvPr/>
        </p:nvSpPr>
        <p:spPr>
          <a:xfrm>
            <a:off x="773507" y="3039320"/>
            <a:ext cx="1882662" cy="3295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遵守法律法规</a:t>
            </a:r>
          </a:p>
        </p:txBody>
      </p:sp>
      <p:cxnSp>
        <p:nvCxnSpPr>
          <p:cNvPr id="7" name="Connector 7"/>
          <p:cNvCxnSpPr/>
          <p:nvPr/>
        </p:nvCxnSpPr>
        <p:spPr>
          <a:xfrm>
            <a:off x="855471" y="3521225"/>
            <a:ext cx="2091267" cy="0"/>
          </a:xfrm>
          <a:prstGeom prst="line">
            <a:avLst/>
          </a:prstGeom>
          <a:ln w="9525">
            <a:solidFill>
              <a:schemeClr val="accent1">
                <a:lumMod val="75000"/>
              </a:schemeClr>
            </a:solidFill>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2788998" y="3212197"/>
            <a:ext cx="161925" cy="0"/>
          </a:xfrm>
          <a:prstGeom prst="line">
            <a:avLst/>
          </a:prstGeom>
          <a:ln w="38100">
            <a:solidFill>
              <a:schemeClr val="accent1"/>
            </a:solidFill>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2881073" y="3138985"/>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3649450" y="1136053"/>
            <a:ext cx="728133" cy="72813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1" name="Picture 11"/>
          <p:cNvPicPr>
            <a:picLocks noChangeAspect="1"/>
          </p:cNvPicPr>
          <p:nvPr/>
        </p:nvPicPr>
        <p:blipFill>
          <a:blip r:embed="rId3"/>
          <a:srcRect l="16792" r="16792"/>
          <a:stretch>
            <a:fillRect/>
          </a:stretch>
        </p:blipFill>
        <p:spPr>
          <a:xfrm>
            <a:off x="3937452" y="1088428"/>
            <a:ext cx="1743365" cy="1743365"/>
          </a:xfrm>
          <a:prstGeom prst="ellipse">
            <a:avLst/>
          </a:prstGeom>
        </p:spPr>
      </p:pic>
      <p:sp>
        <p:nvSpPr>
          <p:cNvPr id="12" name="TextBox 12"/>
          <p:cNvSpPr txBox="1"/>
          <p:nvPr/>
        </p:nvSpPr>
        <p:spPr>
          <a:xfrm>
            <a:off x="3649450" y="2991794"/>
            <a:ext cx="1882662" cy="3295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注意安全防范</a:t>
            </a:r>
          </a:p>
        </p:txBody>
      </p:sp>
      <p:cxnSp>
        <p:nvCxnSpPr>
          <p:cNvPr id="13" name="Connector 13"/>
          <p:cNvCxnSpPr/>
          <p:nvPr/>
        </p:nvCxnSpPr>
        <p:spPr>
          <a:xfrm>
            <a:off x="3731414" y="3473700"/>
            <a:ext cx="2091267" cy="0"/>
          </a:xfrm>
          <a:prstGeom prst="line">
            <a:avLst/>
          </a:prstGeom>
          <a:ln w="9525">
            <a:solidFill>
              <a:schemeClr val="accent2">
                <a:lumMod val="75000"/>
              </a:schemeClr>
            </a:solidFill>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5664941" y="3164671"/>
            <a:ext cx="161925" cy="0"/>
          </a:xfrm>
          <a:prstGeom prst="line">
            <a:avLst/>
          </a:prstGeom>
          <a:ln w="38100">
            <a:solidFill>
              <a:schemeClr val="accent2"/>
            </a:solidFill>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5757016"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541418" y="1136053"/>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4"/>
          <a:srcRect l="16792" r="16792"/>
          <a:stretch>
            <a:fillRect/>
          </a:stretch>
        </p:blipFill>
        <p:spPr>
          <a:xfrm>
            <a:off x="6829419" y="1088428"/>
            <a:ext cx="1743365" cy="1743365"/>
          </a:xfrm>
          <a:prstGeom prst="ellipse">
            <a:avLst/>
          </a:prstGeom>
        </p:spPr>
      </p:pic>
      <p:sp>
        <p:nvSpPr>
          <p:cNvPr id="18" name="TextBox 18"/>
          <p:cNvSpPr txBox="1"/>
          <p:nvPr/>
        </p:nvSpPr>
        <p:spPr>
          <a:xfrm>
            <a:off x="6541418" y="2991794"/>
            <a:ext cx="1882662" cy="3295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维护社会公德</a:t>
            </a:r>
          </a:p>
        </p:txBody>
      </p:sp>
      <p:cxnSp>
        <p:nvCxnSpPr>
          <p:cNvPr id="19" name="Connector 19"/>
          <p:cNvCxnSpPr/>
          <p:nvPr/>
        </p:nvCxnSpPr>
        <p:spPr>
          <a:xfrm>
            <a:off x="6623382" y="3473700"/>
            <a:ext cx="2091267" cy="0"/>
          </a:xfrm>
          <a:prstGeom prst="line">
            <a:avLst/>
          </a:prstGeom>
          <a:ln w="9525">
            <a:solidFill>
              <a:schemeClr val="accent1">
                <a:lumMod val="75000"/>
              </a:schemeClr>
            </a:solidFill>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8556909" y="3164671"/>
            <a:ext cx="161925" cy="0"/>
          </a:xfrm>
          <a:prstGeom prst="line">
            <a:avLst/>
          </a:prstGeom>
          <a:ln w="38100">
            <a:solidFill>
              <a:schemeClr val="accent1"/>
            </a:solidFill>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8648983"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2" name="Picture 22"/>
          <p:cNvPicPr>
            <a:picLocks noChangeAspect="1"/>
          </p:cNvPicPr>
          <p:nvPr/>
        </p:nvPicPr>
        <p:blipFill>
          <a:blip r:embed="rId5"/>
          <a:srcRect l="16750" r="16750"/>
          <a:stretch>
            <a:fillRect/>
          </a:stretch>
        </p:blipFill>
        <p:spPr>
          <a:xfrm>
            <a:off x="1061374" y="1136053"/>
            <a:ext cx="1743365" cy="1743365"/>
          </a:xfrm>
          <a:prstGeom prst="ellipse">
            <a:avLst/>
          </a:prstGeom>
        </p:spPr>
      </p:pic>
      <p:sp>
        <p:nvSpPr>
          <p:cNvPr id="23" name="TextBox 23"/>
          <p:cNvSpPr txBox="1"/>
          <p:nvPr/>
        </p:nvSpPr>
        <p:spPr>
          <a:xfrm>
            <a:off x="3649450" y="3654030"/>
            <a:ext cx="1882662" cy="4533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时刻关注安全防范措施，确保客户和自身的安全。</a:t>
            </a:r>
          </a:p>
        </p:txBody>
      </p:sp>
      <p:sp>
        <p:nvSpPr>
          <p:cNvPr id="24" name="TextBox 24"/>
          <p:cNvSpPr txBox="1"/>
          <p:nvPr/>
        </p:nvSpPr>
        <p:spPr>
          <a:xfrm>
            <a:off x="6541418" y="3654030"/>
            <a:ext cx="1882662" cy="63430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树立良好的社会公德意识，维护家政服务行业的声誉和形象。</a:t>
            </a:r>
          </a:p>
        </p:txBody>
      </p:sp>
      <p:sp>
        <p:nvSpPr>
          <p:cNvPr id="25" name="TextBox 25"/>
          <p:cNvSpPr txBox="1"/>
          <p:nvPr/>
        </p:nvSpPr>
        <p:spPr>
          <a:xfrm>
            <a:off x="6589043" y="1264095"/>
            <a:ext cx="451795" cy="3390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dk2"/>
                </a:solidFill>
                <a:latin typeface="Microsoft Yahei"/>
                <a:ea typeface="Microsoft Yahei"/>
                <a:cs typeface="Microsoft Yahei"/>
              </a:rPr>
              <a:t>03</a:t>
            </a:r>
          </a:p>
        </p:txBody>
      </p:sp>
      <p:grpSp>
        <p:nvGrpSpPr>
          <p:cNvPr id="26" name="Group 26"/>
          <p:cNvGrpSpPr/>
          <p:nvPr/>
        </p:nvGrpSpPr>
        <p:grpSpPr>
          <a:xfrm>
            <a:off x="355440" y="265159"/>
            <a:ext cx="402793" cy="344077"/>
            <a:chOff x="355440" y="265159"/>
            <a:chExt cx="402793" cy="344077"/>
          </a:xfrm>
        </p:grpSpPr>
        <p:sp>
          <p:nvSpPr>
            <p:cNvPr id="27" name="AutoShape 27"/>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7" name="TextBox 47"/>
          <p:cNvSpPr txBox="1"/>
          <p:nvPr/>
        </p:nvSpPr>
        <p:spPr>
          <a:xfrm>
            <a:off x="952245" y="178162"/>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遵纪守法，文明安全</a:t>
            </a:r>
          </a:p>
        </p:txBody>
      </p:sp>
      <p:sp>
        <p:nvSpPr>
          <p:cNvPr id="48" name="TextBox 48"/>
          <p:cNvSpPr txBox="1"/>
          <p:nvPr/>
        </p:nvSpPr>
        <p:spPr>
          <a:xfrm>
            <a:off x="3668500" y="1264095"/>
            <a:ext cx="451795" cy="3390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dk2"/>
                </a:solidFill>
                <a:latin typeface="Microsoft Yahei"/>
                <a:ea typeface="Microsoft Yahei"/>
                <a:cs typeface="Microsoft Yahei"/>
              </a:rPr>
              <a:t>02</a:t>
            </a:r>
          </a:p>
        </p:txBody>
      </p:sp>
      <p:sp>
        <p:nvSpPr>
          <p:cNvPr id="49" name="TextBox 49"/>
          <p:cNvSpPr txBox="1"/>
          <p:nvPr/>
        </p:nvSpPr>
        <p:spPr>
          <a:xfrm>
            <a:off x="835476" y="1264095"/>
            <a:ext cx="451795" cy="33903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dk2"/>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03</a:t>
            </a:r>
          </a:p>
        </p:txBody>
      </p:sp>
      <p:sp>
        <p:nvSpPr>
          <p:cNvPr id="19" name="TextBox 19"/>
          <p:cNvSpPr txBox="1"/>
          <p:nvPr/>
        </p:nvSpPr>
        <p:spPr>
          <a:xfrm>
            <a:off x="1538646" y="2716087"/>
            <a:ext cx="5510063" cy="8477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居家保洁常识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https://d.book118.com/205144202043011043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F9BDE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2024-09-04T21:41:22.627</cp:lastPrinted>
  <dcterms:created xsi:type="dcterms:W3CDTF">2024-09-04T13:41:22Z</dcterms:created>
  <dcterms:modified xsi:type="dcterms:W3CDTF">2024-09-04T13:41:24Z</dcterms:modified>
</cp:coreProperties>
</file>