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BA6EA-13AA-41B1-BA11-150A91EA4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F316B-3D29-40E8-A04D-AD9A75C51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BE76C-84DE-4AD7-A885-FF718674E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7D8C2-C60B-46BC-8DE9-59721C6E4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CD1A32-5D34-4B76-9647-64C662200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40753B-433C-4755-9A74-E9B945914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5EF40-3A23-4DF2-A0E1-094611A66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EA4B6-7888-406B-AE6C-26390DCE7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63877-94EC-4B79-80AD-7E7513521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03AE7-E144-414C-8162-537EE8241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3B14A-F0C7-4C00-8269-7D21B96E5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201040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民法典》合同编重点解读\n## 1.合同编的基本框架与适用范围\n### 1.1合同编在民法典中的地位与作用\n### 1.2合同编的调整对象与适用范围\n### 1.3合同编与其他编的联系与区别\n## 2.合同的订立与变更\n### 2.1合同订立的基本原则与程序\n### 2.2合同订立中的要约与承诺\n### 2.3合同的变更与解除\n## 3.合同的履行与终止\n### 3.1合同的履行原则与期限\n### 3.2合同履行中的抗辩权与违约责任\n### 3.3合同的终止条件与法律后果\n## 4.合同的担保与保全\n### 4.1合同的担保方式与效力\n### 4.2合同的保全措施与程序\n### 4.3担保与保全在实践中的应用与问题\n## 5.合同编中的特殊合同\n### 5.1劳动合同与劳务合同\n### 5.2租赁合同与融资租赁合同\n### 5.3技术合同与知识产权合同\n## 6.合同编的解释与适用\n### 6.1合同编的解释原则与方法\n### 6.2合同编的适用冲突与解决\n### 6.3合同编在司法实践中的案例与启示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《民法典》合同编重点解读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合同编的基本框架与适用范围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5" name="组合 224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合同编是民法典的重要组成部分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民法典是调整民事法律关系的基本法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合同编是调整民事法律关系的重要手段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合同编在民法典中占有重要地位</a:t>
                </a:r>
                <a:endParaRPr/>
              </a:p>
            </p:txBody>
          </p:sp>
          <p:sp>
            <p:nvSpPr>
              <p:cNvPr id="2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合同编的主要作用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规范合同关系，维护合同当事人的合法权益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保障市场经济秩序，促进社会主义市场经济的发展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适应社会发展的需要，反映时代特征</a:t>
                </a:r>
                <a:endParaRPr/>
              </a:p>
            </p:txBody>
          </p:sp>
          <p:sp>
            <p:nvSpPr>
              <p:cNvPr id="2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合同编的实践意义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为合同关系的产生、变更、履行、终止等提供法律依据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为合同争议的解决提供法律途径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为合同当事人提供明确的法律指引</a:t>
                </a:r>
                <a:endParaRPr/>
              </a:p>
            </p:txBody>
          </p:sp>
          <p:sp>
            <p:nvSpPr>
              <p:cNvPr id="2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合同编在民法典中的地位与作用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民事主体之间的合同关系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与合同相关的其他民事法律关系</a:t>
                </a:r>
                <a:endParaRPr/>
              </a:p>
            </p:txBody>
          </p:sp>
          <p:sp>
            <p:nvSpPr>
              <p:cNvPr id="24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合同编的调整对象</a:t>
                </a:r>
                <a:endParaRPr/>
              </a:p>
            </p:txBody>
          </p:sp>
        </p:grpSp>
        <p:grpSp>
          <p:nvGrpSpPr>
            <p:cNvPr id="24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合同编的适用范围</a:t>
                </a:r>
                <a:endParaRPr/>
              </a:p>
            </p:txBody>
          </p:sp>
          <p:sp>
            <p:nvSpPr>
              <p:cNvPr id="2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适用于平等主体之间的民事合同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适用于其他法律法规规定的特殊合同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适用于合同争议的解决</a:t>
                </a:r>
                <a:endParaRPr/>
              </a:p>
            </p:txBody>
          </p:sp>
        </p:grpSp>
        <p:grpSp>
          <p:nvGrpSpPr>
            <p:cNvPr id="25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合同编的特殊规定</a:t>
                </a:r>
                <a:endParaRPr/>
              </a:p>
            </p:txBody>
          </p:sp>
          <p:sp>
            <p:nvSpPr>
              <p:cNvPr id="25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不适用民法典其他编规定的合同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适用于民法典其他编规定，但合同编有特别规定的合同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合同编的调整对象与适用范围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合同编与物权编的联系与区别</a:t>
                </a:r>
                <a:endParaRPr/>
              </a:p>
            </p:txBody>
          </p:sp>
          <p:sp>
            <p:nvSpPr>
              <p:cNvPr id="26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合同编调整合同关系，物权编调整物权关系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合同编与物权编相互影响，共同维护民事权利</a:t>
                </a:r>
                <a:endParaRPr/>
              </a:p>
            </p:txBody>
          </p:sp>
        </p:grpSp>
        <p:grpSp>
          <p:nvGrpSpPr>
            <p:cNvPr id="26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合同编与人格权编的联系与区别</a:t>
                </a:r>
                <a:endParaRPr/>
              </a:p>
            </p:txBody>
          </p:sp>
          <p:sp>
            <p:nvSpPr>
              <p:cNvPr id="2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合同编调整合同关系，人格权编调整人格权关系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合同编与人格权编相互影响，共同维护民事权利</a:t>
                </a:r>
                <a:endParaRPr/>
              </a:p>
            </p:txBody>
          </p:sp>
        </p:grpSp>
        <p:grpSp>
          <p:nvGrpSpPr>
            <p:cNvPr id="26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合同编与婚姻家庭编的联系与区别</a:t>
                </a:r>
                <a:endParaRPr/>
              </a:p>
            </p:txBody>
          </p:sp>
          <p:sp>
            <p:nvSpPr>
              <p:cNvPr id="2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合同编调整合同关系，婚姻家庭编调整婚姻家庭关系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合同编与婚姻家庭编相互影响，共同维护民事权利</a:t>
                </a:r>
                <a:endParaRPr/>
              </a:p>
            </p:txBody>
          </p:sp>
        </p:grpSp>
      </p:grpSp>
      <p:pic>
        <p:nvPicPr>
          <p:cNvPr id="26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合同编与其他编的联系与区别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合同的订立与变更</a:t>
            </a:r>
            <a:endParaRPr/>
          </a:p>
        </p:txBody>
      </p:sp>
      <p:sp>
        <p:nvSpPr>
          <p:cNvPr id="2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合同订立的基本原则与程序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组合 27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组合 27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合同订立的基本原则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自愿原则：合同当事人自愿订立合同，不受他人干涉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平等原则：合同当事人在订立合同时具有平等地位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公平原则：合同当事人在订立合同时应公平对待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诚信原则：合同当事人在订立合同时应遵循诚信原则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组合 28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合同订立的程序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要约与承诺：合同当事人通过要约与承诺达成合同意向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订立合同：合同当事人在合同意向达成后订立合同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合同成立：合同当事人在合同中明确权利义务，合同成立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要约的定义与构成要件</a:t>
                </a:r>
                <a:endParaRPr/>
              </a:p>
            </p:txBody>
          </p:sp>
          <p:sp>
            <p:nvSpPr>
              <p:cNvPr id="2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要约是合同当事人一方向他方提出订立合同的要求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要约的构成要件包括：合同当事人的名称、住所、法定代表人或负责人、联系方式等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要约应具有明确的权利义务内容</a:t>
                </a:r>
                <a:endParaRPr/>
              </a:p>
            </p:txBody>
          </p:sp>
        </p:grpSp>
        <p:grpSp>
          <p:nvGrpSpPr>
            <p:cNvPr id="2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承诺的定义与构成要件</a:t>
                </a:r>
                <a:endParaRPr/>
              </a:p>
            </p:txBody>
          </p:sp>
          <p:sp>
            <p:nvSpPr>
              <p:cNvPr id="2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承诺是合同当事人对他方提出的要约表示同意的意思表示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承诺的构成要件包括：合同当事人的名称、住所、法定代表人或负责人、联系方式等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承诺应具有明确的权利义务内容</a:t>
                </a:r>
                <a:endParaRPr/>
              </a:p>
            </p:txBody>
          </p:sp>
        </p:grpSp>
        <p:grpSp>
          <p:nvGrpSpPr>
            <p:cNvPr id="2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要约与承诺的法律效力</a:t>
                </a:r>
                <a:endParaRPr/>
              </a:p>
            </p:txBody>
          </p:sp>
          <p:sp>
            <p:nvSpPr>
              <p:cNvPr id="3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要约到达受要约人时生效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承诺到达要约人时生效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要约与承诺生效后，合同成立</a:t>
                </a:r>
                <a:endParaRPr/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合同订立中的要约与承诺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合同的变更</a:t>
                </a:r>
                <a:endParaRPr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合同变更的定义：合同当事人在合同履行过程中，对合同内容进行修改或补充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合同变更的条件：合同当事人协商一致，且不违反法律法规规定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合同变更的法律效力：合同变更后，按照变更后的内容履行合同</a:t>
                </a:r>
                <a:endParaRPr/>
              </a:p>
            </p:txBody>
          </p:sp>
          <p:sp>
            <p:nvSpPr>
              <p:cNvPr id="3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合同的解除</a:t>
                </a:r>
                <a:endParaRPr/>
              </a:p>
            </p:txBody>
          </p:sp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合同解除的定义：合同当事人在合同履行过程中，提前终止合同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合同解除的条件：合同当事人协商一致，或一方依法解除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合同解除的法律效力：合同解除后，合同当事人不再履行合同义务，但已履行的部分仍具有法律效力</a:t>
                </a:r>
                <a:endParaRPr/>
              </a:p>
            </p:txBody>
          </p:sp>
          <p:sp>
            <p:nvSpPr>
              <p:cNvPr id="3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合同的变更与解除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合同的履行与终止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合同的履行原则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全面履行原则：合同当事人应按照合同约定的权利义务全面履行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诚实信用原则：合同当事人在履行合同时应遵循诚实信用原则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公平合理原则：合同当事人在履行合同时应公平对待，合理分担风险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合同的履行期限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合同约定的履行期限：合同当事人应根据合同约定履行合同义务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法定履行期限：法律法规规定的合同履行期限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履行期限的延长：合同当事人可以协商一致延长履行期限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合同的履行原则与期限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合同履行中的抗辩权</a:t>
                </a:r>
                <a:endParaRPr/>
              </a:p>
            </p:txBody>
          </p:sp>
          <p:sp>
            <p:nvSpPr>
              <p:cNvPr id="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同时履行抗辩权：合同当事人互负债务，一方在对方未履行债务前有权拒绝履行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先履行抗辩权：合同当事人有先后履行顺序，先履行一方未履行债务的，后履行一方有权拒绝履行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不安抗辩权：合同当事人一方在合同履行过程中出现不安履行情形的，有权暂时拒绝履行</a:t>
                </a:r>
                <a:endParaRPr/>
              </a:p>
            </p:txBody>
          </p:sp>
        </p:grpSp>
        <p:grpSp>
          <p:nvGrpSpPr>
            <p:cNvPr id="3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合同的违约责任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违约责任的定义：合同当事人违反合同约定的权利义务，应承担的法律责任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违约责任的类型：继续履行、采取补救措施、支付违约金、赔偿损失等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违约责任的计算方法：按照合同约定或法律法规规定计算</a:t>
                </a:r>
                <a:endParaRPr/>
              </a:p>
            </p:txBody>
          </p:sp>
          <p:sp>
            <p:nvSpPr>
              <p:cNvPr id="4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合同履行中的抗辩权与违约责任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合同的终止条件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合同履行完毕：合同当事人履行完毕合同约定的权利义务，合同终止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合同解除：合同当事人在合同履行过程中提前终止合同，合同终止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合同无效：合同因违反法律法规规定而无效，合同终止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合同终止的法律后果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返还已履行部分：合同终止后，合同当事人应返还已履行的部分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赔偿损失：合同终止后，违约方应赔偿对方因合同终止所造成的损失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清算合同关系：合同终止后，合同当事人应清算合同关系，了结权利义务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合同的终止条件与法律后果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https://d.book118.com/205201040033011111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《民法典》合同编重点解读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2024-09-16T20:42:39.570</cp:lastPrinted>
  <dcterms:created xsi:type="dcterms:W3CDTF">2024-09-16T12:42:39Z</dcterms:created>
  <dcterms:modified xsi:type="dcterms:W3CDTF">2024-09-16T12:42:41Z</dcterms:modified>
</cp:coreProperties>
</file>