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10.jpeg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png" /><Relationship Id="rId9" Type="http://schemas.openxmlformats.org/officeDocument/2006/relationships/image" Target="../media/image9.jpe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2528-7156-4BED-B39B-0E5DEEF1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03ACA-B488-419A-AF4C-28F90607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09101-FD22-4986-AFB6-3C1C4B8AA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E332E-F79A-4B42-83DE-28594B372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108F3-CF6F-46B4-8BE4-15CDB6EEA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54725-94E4-49F6-9CCC-62D3AE9C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4058A-4D42-4EED-B439-263143C5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A81E3-D0ED-4311-83B9-81847E1B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252EA-26B4-42E2-8FD6-12018381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28FB2-B7AF-4A63-82A6-77A46C94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6A295-277B-44EF-A45A-B9CB7D0B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132950" y="358822"/>
            <a:ext cx="1204867" cy="475397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001000" y="215900"/>
            <a:ext cx="973138" cy="547687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0"/>
            <a:ext cx="9144000" cy="1214755"/>
          </a:xfrm>
          <a:custGeom>
            <a:rect l="l" t="t" r="r" b="b"/>
            <a:pathLst>
              <a:path w="9144000" h="1214755">
                <a:moveTo>
                  <a:pt x="9144000" y="1214437"/>
                </a:moveTo>
                <a:lnTo>
                  <a:pt x="0" y="1214437"/>
                </a:lnTo>
                <a:lnTo>
                  <a:pt x="0" y="0"/>
                </a:lnTo>
                <a:lnTo>
                  <a:pt x="9144000" y="0"/>
                </a:lnTo>
                <a:lnTo>
                  <a:pt x="9144000" y="12144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1733550" y="457199"/>
            <a:ext cx="7053580" cy="609600"/>
          </a:xfrm>
          <a:custGeom>
            <a:rect l="l" t="t" r="r" b="b"/>
            <a:pathLst>
              <a:path w="7053580" h="609600">
                <a:moveTo>
                  <a:pt x="7053250" y="0"/>
                </a:moveTo>
                <a:lnTo>
                  <a:pt x="1320800" y="0"/>
                </a:lnTo>
                <a:lnTo>
                  <a:pt x="1320800" y="457200"/>
                </a:lnTo>
                <a:lnTo>
                  <a:pt x="0" y="457200"/>
                </a:lnTo>
                <a:lnTo>
                  <a:pt x="0" y="542925"/>
                </a:lnTo>
                <a:lnTo>
                  <a:pt x="0" y="609600"/>
                </a:lnTo>
                <a:lnTo>
                  <a:pt x="7053250" y="609600"/>
                </a:lnTo>
                <a:lnTo>
                  <a:pt x="7053250" y="542925"/>
                </a:lnTo>
                <a:lnTo>
                  <a:pt x="7053250" y="457200"/>
                </a:lnTo>
                <a:lnTo>
                  <a:pt x="7053250" y="0"/>
                </a:lnTo>
                <a:close/>
              </a:path>
            </a:pathLst>
          </a:custGeom>
          <a:solidFill>
            <a:srgbClr val="ED6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495300" y="428624"/>
            <a:ext cx="1651000" cy="1552575"/>
          </a:xfrm>
          <a:custGeom>
            <a:rect l="l" t="t" r="r" b="b"/>
            <a:pathLst>
              <a:path w="1651000" h="1552575">
                <a:moveTo>
                  <a:pt x="1651000" y="485775"/>
                </a:moveTo>
                <a:lnTo>
                  <a:pt x="908050" y="485775"/>
                </a:lnTo>
                <a:lnTo>
                  <a:pt x="908050" y="0"/>
                </a:lnTo>
                <a:lnTo>
                  <a:pt x="0" y="0"/>
                </a:lnTo>
                <a:lnTo>
                  <a:pt x="0" y="1552575"/>
                </a:lnTo>
                <a:lnTo>
                  <a:pt x="908050" y="1552575"/>
                </a:lnTo>
                <a:lnTo>
                  <a:pt x="908050" y="942975"/>
                </a:lnTo>
                <a:lnTo>
                  <a:pt x="1651000" y="942975"/>
                </a:lnTo>
                <a:lnTo>
                  <a:pt x="1651000" y="485775"/>
                </a:lnTo>
                <a:close/>
              </a:path>
            </a:pathLst>
          </a:custGeom>
          <a:solidFill>
            <a:srgbClr val="96969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3"/>
          <a:stretch>
            <a:fillRect/>
          </a:stretch>
        </p:blipFill>
        <p:spPr>
          <a:xfrm>
            <a:off x="428624" y="357188"/>
            <a:ext cx="928687" cy="785811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1357312" y="428625"/>
            <a:ext cx="954405" cy="571500"/>
          </a:xfrm>
          <a:custGeom>
            <a:rect l="l" t="t" r="r" b="b"/>
            <a:pathLst>
              <a:path w="954405" h="571500">
                <a:moveTo>
                  <a:pt x="954088" y="571500"/>
                </a:moveTo>
                <a:lnTo>
                  <a:pt x="0" y="571500"/>
                </a:lnTo>
                <a:lnTo>
                  <a:pt x="0" y="0"/>
                </a:lnTo>
                <a:lnTo>
                  <a:pt x="954088" y="0"/>
                </a:lnTo>
                <a:lnTo>
                  <a:pt x="954088" y="571500"/>
                </a:lnTo>
                <a:close/>
              </a:path>
            </a:pathLst>
          </a:custGeom>
          <a:solidFill>
            <a:srgbClr val="96969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3" name="bg 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428624" y="857250"/>
            <a:ext cx="1643062" cy="1071562"/>
          </a:xfrm>
          <a:prstGeom prst="rect">
            <a:avLst/>
          </a:prstGeom>
        </p:spPr>
      </p:pic>
      <p:sp>
        <p:nvSpPr>
          <p:cNvPr id="24" name="bg object 24"/>
          <p:cNvSpPr/>
          <p:nvPr/>
        </p:nvSpPr>
        <p:spPr>
          <a:xfrm>
            <a:off x="2228850" y="457200"/>
            <a:ext cx="825500" cy="457200"/>
          </a:xfrm>
          <a:custGeom>
            <a:rect l="l" t="t" r="r" b="b"/>
            <a:pathLst>
              <a:path w="825500" h="457200">
                <a:moveTo>
                  <a:pt x="825500" y="457200"/>
                </a:moveTo>
                <a:lnTo>
                  <a:pt x="0" y="457200"/>
                </a:lnTo>
                <a:lnTo>
                  <a:pt x="0" y="0"/>
                </a:lnTo>
                <a:lnTo>
                  <a:pt x="825500" y="0"/>
                </a:lnTo>
                <a:lnTo>
                  <a:pt x="825500" y="457200"/>
                </a:lnTo>
                <a:close/>
              </a:path>
            </a:pathLst>
          </a:custGeom>
          <a:solidFill>
            <a:srgbClr val="9696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 flipH="1">
            <a:off x="412750" y="381000"/>
            <a:ext cx="0" cy="5638800"/>
          </a:xfrm>
          <a:custGeom>
            <a:rect l="l" t="t" r="r" b="b"/>
            <a:pathLst>
              <a:path h="5638800">
                <a:moveTo>
                  <a:pt x="0" y="5638800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660400" y="6248400"/>
            <a:ext cx="7483475" cy="0"/>
          </a:xfrm>
          <a:custGeom>
            <a:rect l="l" t="t" r="r" b="b"/>
            <a:pathLst>
              <a:path w="7483475">
                <a:moveTo>
                  <a:pt x="7483475" y="0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5"/>
          <a:stretch>
            <a:fillRect/>
          </a:stretch>
        </p:blipFill>
        <p:spPr>
          <a:xfrm>
            <a:off x="409575" y="6015037"/>
            <a:ext cx="238125" cy="238125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6"/>
          <a:stretch>
            <a:fillRect/>
          </a:stretch>
        </p:blipFill>
        <p:spPr>
          <a:xfrm>
            <a:off x="8077199" y="5956300"/>
            <a:ext cx="1062038" cy="407987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7"/>
          <a:stretch>
            <a:fillRect/>
          </a:stretch>
        </p:blipFill>
        <p:spPr>
          <a:xfrm>
            <a:off x="2286000" y="355600"/>
            <a:ext cx="714375" cy="476250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8"/>
          <a:stretch>
            <a:fillRect/>
          </a:stretch>
        </p:blipFill>
        <p:spPr>
          <a:xfrm>
            <a:off x="8089900" y="571500"/>
            <a:ext cx="635000" cy="357187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9"/>
          <a:stretch>
            <a:fillRect/>
          </a:stretch>
        </p:blipFill>
        <p:spPr>
          <a:xfrm>
            <a:off x="1358900" y="355600"/>
            <a:ext cx="928688" cy="541338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10"/>
          <a:stretch>
            <a:fillRect/>
          </a:stretch>
        </p:blipFill>
        <p:spPr>
          <a:xfrm>
            <a:off x="0" y="6159500"/>
            <a:ext cx="563562" cy="51276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601118" y="2024062"/>
            <a:ext cx="3941763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132950" y="358822"/>
            <a:ext cx="1204867" cy="475397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001000" y="215900"/>
            <a:ext cx="973138" cy="54768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132950" y="358822"/>
            <a:ext cx="1204867" cy="475397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8001000" y="215900"/>
            <a:ext cx="973138" cy="547687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928687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25400">
            <a:solidFill>
              <a:srgbClr val="002D5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806700" y="335756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86459" y="2231542"/>
            <a:ext cx="7371080" cy="42151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23023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100"/>
              </a:spcBef>
            </a:pPr>
            <a:r>
              <a:rPr sz="2800" spc="-5"/>
              <a:t>中国联通客户服务与维系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3048000" y="2924333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客户维系与心态篇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632200" y="3937000"/>
            <a:ext cx="1943100" cy="12652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6140" y="3180524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800"/>
              <a:t>单元</a:t>
            </a:r>
            <a:r>
              <a:rPr sz="2800" spc="-50"/>
              <a:t>一</a:t>
            </a:r>
            <a:r>
              <a:rPr sz="2800"/>
              <a:t>	为什么需要维系客</a:t>
            </a:r>
            <a:r>
              <a:rPr sz="2800" spc="-50"/>
              <a:t>户</a:t>
            </a:r>
            <a:endParaRPr sz="2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7699" y="302418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响应服务的缺憾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2" y="1479241"/>
            <a:ext cx="7683500" cy="400050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506730" indent="-494665">
              <a:lnSpc>
                <a:spcPct val="100000"/>
              </a:lnSpc>
              <a:spcBef>
                <a:spcPts val="345"/>
              </a:spcBef>
              <a:buFont typeface="Arial"/>
              <a:buAutoNum type="arabicPeriod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响应服务是被动的标准化服务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1850" spc="-40">
                <a:latin typeface="MS Gothic"/>
                <a:cs typeface="MS Gothic"/>
              </a:rPr>
              <a:t>① </a:t>
            </a:r>
            <a:r>
              <a:rPr sz="1800" spc="-5">
                <a:latin typeface="宋体"/>
                <a:cs typeface="宋体"/>
              </a:rPr>
              <a:t>响应服务是标准化的，而客户的需求往往是个性化和差异化的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1850" spc="-40">
                <a:latin typeface="MS Gothic"/>
                <a:cs typeface="MS Gothic"/>
              </a:rPr>
              <a:t>② </a:t>
            </a:r>
            <a:r>
              <a:rPr sz="1800" spc="-5">
                <a:latin typeface="宋体"/>
                <a:cs typeface="宋体"/>
              </a:rPr>
              <a:t>亡羊补牢有的时候为时已晚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ts val="2185"/>
              </a:lnSpc>
              <a:spcBef>
                <a:spcPts val="155"/>
              </a:spcBef>
            </a:pPr>
            <a:r>
              <a:rPr sz="1850" spc="-40">
                <a:latin typeface="MS Gothic"/>
                <a:cs typeface="MS Gothic"/>
              </a:rPr>
              <a:t>③ </a:t>
            </a:r>
            <a:r>
              <a:rPr sz="1800" spc="-5">
                <a:latin typeface="宋体"/>
                <a:cs typeface="宋体"/>
              </a:rPr>
              <a:t>响应服务往往是同质化的</a:t>
            </a:r>
            <a:endParaRPr sz="1800">
              <a:latin typeface="宋体"/>
              <a:cs typeface="宋体"/>
            </a:endParaRPr>
          </a:p>
          <a:p>
            <a:pPr marL="506730" indent="-494665">
              <a:lnSpc>
                <a:spcPts val="2365"/>
              </a:lnSpc>
              <a:buFont typeface="Arial"/>
              <a:buAutoNum type="arabicPeriod" startAt="2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不是所有客户都能获得服务感知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1850" spc="-40">
                <a:latin typeface="MS Gothic"/>
                <a:cs typeface="MS Gothic"/>
              </a:rPr>
              <a:t>① </a:t>
            </a:r>
            <a:r>
              <a:rPr sz="1800" spc="-5">
                <a:latin typeface="宋体"/>
                <a:cs typeface="宋体"/>
              </a:rPr>
              <a:t>不是所有的客户都会主动提出需求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ts val="2185"/>
              </a:lnSpc>
              <a:spcBef>
                <a:spcPts val="155"/>
              </a:spcBef>
            </a:pPr>
            <a:r>
              <a:rPr sz="1850" spc="-40">
                <a:latin typeface="MS Gothic"/>
                <a:cs typeface="MS Gothic"/>
              </a:rPr>
              <a:t>② </a:t>
            </a:r>
            <a:r>
              <a:rPr sz="1800" spc="-5">
                <a:latin typeface="宋体"/>
                <a:cs typeface="宋体"/>
              </a:rPr>
              <a:t>被动服务只能为少数客户所感知到，而很多客户选择了悄悄离开</a:t>
            </a:r>
            <a:endParaRPr sz="1800">
              <a:latin typeface="宋体"/>
              <a:cs typeface="宋体"/>
            </a:endParaRPr>
          </a:p>
          <a:p>
            <a:pPr marL="506730" indent="-494665">
              <a:lnSpc>
                <a:spcPts val="2365"/>
              </a:lnSpc>
              <a:buFont typeface="Arial"/>
              <a:buAutoNum type="arabicPeriod" startAt="3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响应服务难以超越客户的期望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1850" spc="-40">
                <a:latin typeface="MS Gothic"/>
                <a:cs typeface="MS Gothic"/>
              </a:rPr>
              <a:t>① </a:t>
            </a:r>
            <a:r>
              <a:rPr sz="1800" spc="-5">
                <a:latin typeface="宋体"/>
                <a:cs typeface="宋体"/>
              </a:rPr>
              <a:t>响应服务只是被动的满足客户的需求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ts val="2185"/>
              </a:lnSpc>
              <a:spcBef>
                <a:spcPts val="155"/>
              </a:spcBef>
            </a:pPr>
            <a:r>
              <a:rPr sz="1850" spc="-40">
                <a:latin typeface="MS Gothic"/>
                <a:cs typeface="MS Gothic"/>
              </a:rPr>
              <a:t>② </a:t>
            </a:r>
            <a:r>
              <a:rPr sz="1800" spc="-5">
                <a:latin typeface="宋体"/>
                <a:cs typeface="宋体"/>
              </a:rPr>
              <a:t>满足客户的需求只能做到基本满意</a:t>
            </a:r>
            <a:endParaRPr sz="1800">
              <a:latin typeface="宋体"/>
              <a:cs typeface="宋体"/>
            </a:endParaRPr>
          </a:p>
          <a:p>
            <a:pPr marL="506730" indent="-494665">
              <a:lnSpc>
                <a:spcPts val="2365"/>
              </a:lnSpc>
              <a:buFont typeface="Arial"/>
              <a:buAutoNum type="arabicPeriod" startAt="4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响应服务难以体现服务的价值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1850" spc="-40">
                <a:latin typeface="MS Gothic"/>
                <a:cs typeface="MS Gothic"/>
              </a:rPr>
              <a:t>① </a:t>
            </a:r>
            <a:r>
              <a:rPr sz="1800" spc="-5">
                <a:latin typeface="宋体"/>
                <a:cs typeface="宋体"/>
              </a:rPr>
              <a:t>客户服务部门往往被认为是〔擦屁股〕部门，是成本中心而非利润中心。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1850" spc="-40">
                <a:latin typeface="MS Gothic"/>
                <a:cs typeface="MS Gothic"/>
              </a:rPr>
              <a:t>② </a:t>
            </a:r>
            <a:r>
              <a:rPr sz="1800" spc="-5">
                <a:latin typeface="宋体"/>
                <a:cs typeface="宋体"/>
              </a:rPr>
              <a:t>服务的价值在于不断的进行主动服务的创新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9787" y="1700211"/>
            <a:ext cx="1981200" cy="1044575"/>
          </a:xfrm>
          <a:prstGeom prst="rect">
            <a:avLst/>
          </a:prstGeom>
          <a:ln w="38100">
            <a:solidFill>
              <a:srgbClr val="990000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228600">
              <a:lnSpc>
                <a:spcPct val="100000"/>
              </a:lnSpc>
              <a:spcBef>
                <a:spcPts val="125"/>
              </a:spcBef>
            </a:pPr>
            <a:r>
              <a:rPr sz="6000" spc="-25"/>
              <a:t>品质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4649787" y="4525962"/>
            <a:ext cx="3962400" cy="679450"/>
          </a:xfrm>
          <a:prstGeom prst="rect">
            <a:avLst/>
          </a:prstGeom>
          <a:ln w="38100">
            <a:solidFill>
              <a:srgbClr val="256B9B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87325">
              <a:lnSpc>
                <a:spcPts val="4660"/>
              </a:lnSpc>
            </a:pPr>
            <a:r>
              <a:rPr sz="4000" b="1" spc="-300">
                <a:latin typeface="Microsoft JhengHei"/>
                <a:cs typeface="Microsoft JhengHei"/>
              </a:rPr>
              <a:t>产品+服务+</a:t>
            </a:r>
            <a:r>
              <a:rPr sz="4000" b="1" spc="-25">
                <a:latin typeface="Microsoft JhengHei"/>
                <a:cs typeface="Microsoft JhengHei"/>
              </a:rPr>
              <a:t>文化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1187" y="2919411"/>
            <a:ext cx="1905000" cy="1044575"/>
          </a:xfrm>
          <a:prstGeom prst="rect">
            <a:avLst/>
          </a:prstGeom>
          <a:ln w="38100">
            <a:solidFill>
              <a:srgbClr val="006600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190500">
              <a:lnSpc>
                <a:spcPct val="100000"/>
              </a:lnSpc>
              <a:spcBef>
                <a:spcPts val="125"/>
              </a:spcBef>
            </a:pPr>
            <a:r>
              <a:rPr sz="6000" b="1" spc="-25">
                <a:latin typeface="Microsoft JhengHei"/>
                <a:cs typeface="Microsoft JhengHei"/>
              </a:rPr>
              <a:t>安心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02387" y="1852611"/>
            <a:ext cx="1981200" cy="1044575"/>
          </a:xfrm>
          <a:prstGeom prst="rect">
            <a:avLst/>
          </a:prstGeom>
          <a:ln w="38100">
            <a:solidFill>
              <a:srgbClr val="256B9B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228600">
              <a:lnSpc>
                <a:spcPct val="100000"/>
              </a:lnSpc>
              <a:spcBef>
                <a:spcPts val="125"/>
              </a:spcBef>
            </a:pPr>
            <a:r>
              <a:rPr sz="6000" b="1" spc="-25">
                <a:latin typeface="Microsoft JhengHei"/>
                <a:cs typeface="Microsoft JhengHei"/>
              </a:rPr>
              <a:t>价值</a:t>
            </a:r>
            <a:endParaRPr sz="60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592388" y="2005011"/>
            <a:ext cx="3733800" cy="2590800"/>
            <a:chOff x="2592388" y="2005011"/>
            <a:chExt cx="3733800" cy="2590800"/>
          </a:xfrm>
        </p:grpSpPr>
        <p:sp>
          <p:nvSpPr>
            <p:cNvPr id="7" name="object 7"/>
            <p:cNvSpPr/>
            <p:nvPr/>
          </p:nvSpPr>
          <p:spPr>
            <a:xfrm>
              <a:off x="2592387" y="2005012"/>
              <a:ext cx="3733800" cy="2438400"/>
            </a:xfrm>
            <a:custGeom>
              <a:rect l="l" t="t" r="r" b="b"/>
              <a:pathLst>
                <a:path w="3733800" h="2438400">
                  <a:moveTo>
                    <a:pt x="840206" y="1501876"/>
                  </a:moveTo>
                  <a:lnTo>
                    <a:pt x="134810" y="1437741"/>
                  </a:lnTo>
                  <a:lnTo>
                    <a:pt x="138836" y="1393482"/>
                  </a:lnTo>
                  <a:lnTo>
                    <a:pt x="28790" y="1436535"/>
                  </a:lnTo>
                  <a:lnTo>
                    <a:pt x="0" y="1447800"/>
                  </a:lnTo>
                  <a:lnTo>
                    <a:pt x="126758" y="1526286"/>
                  </a:lnTo>
                  <a:lnTo>
                    <a:pt x="130784" y="1482013"/>
                  </a:lnTo>
                  <a:lnTo>
                    <a:pt x="836180" y="1546136"/>
                  </a:lnTo>
                  <a:lnTo>
                    <a:pt x="840206" y="1501876"/>
                  </a:lnTo>
                  <a:close/>
                </a:path>
                <a:path w="3733800" h="2438400">
                  <a:moveTo>
                    <a:pt x="1160348" y="748118"/>
                  </a:moveTo>
                  <a:lnTo>
                    <a:pt x="634047" y="90246"/>
                  </a:lnTo>
                  <a:lnTo>
                    <a:pt x="668756" y="62484"/>
                  </a:lnTo>
                  <a:lnTo>
                    <a:pt x="533400" y="0"/>
                  </a:lnTo>
                  <a:lnTo>
                    <a:pt x="550506" y="79832"/>
                  </a:lnTo>
                  <a:lnTo>
                    <a:pt x="564629" y="145783"/>
                  </a:lnTo>
                  <a:lnTo>
                    <a:pt x="599338" y="118021"/>
                  </a:lnTo>
                  <a:lnTo>
                    <a:pt x="1125639" y="775893"/>
                  </a:lnTo>
                  <a:lnTo>
                    <a:pt x="1160348" y="748118"/>
                  </a:lnTo>
                  <a:close/>
                </a:path>
                <a:path w="3733800" h="2438400">
                  <a:moveTo>
                    <a:pt x="3276600" y="2289314"/>
                  </a:moveTo>
                  <a:lnTo>
                    <a:pt x="3236836" y="2309190"/>
                  </a:lnTo>
                  <a:lnTo>
                    <a:pt x="2991675" y="1818868"/>
                  </a:lnTo>
                  <a:lnTo>
                    <a:pt x="2951911" y="1838744"/>
                  </a:lnTo>
                  <a:lnTo>
                    <a:pt x="3197085" y="2329078"/>
                  </a:lnTo>
                  <a:lnTo>
                    <a:pt x="3157321" y="2348954"/>
                  </a:lnTo>
                  <a:lnTo>
                    <a:pt x="3276600" y="2438400"/>
                  </a:lnTo>
                  <a:lnTo>
                    <a:pt x="3276600" y="2341003"/>
                  </a:lnTo>
                  <a:lnTo>
                    <a:pt x="3276600" y="2289314"/>
                  </a:lnTo>
                  <a:close/>
                </a:path>
                <a:path w="3733800" h="2438400">
                  <a:moveTo>
                    <a:pt x="3733800" y="457200"/>
                  </a:moveTo>
                  <a:lnTo>
                    <a:pt x="3584841" y="463677"/>
                  </a:lnTo>
                  <a:lnTo>
                    <a:pt x="3606431" y="502539"/>
                  </a:lnTo>
                  <a:lnTo>
                    <a:pt x="3037205" y="818781"/>
                  </a:lnTo>
                  <a:lnTo>
                    <a:pt x="3058782" y="857631"/>
                  </a:lnTo>
                  <a:lnTo>
                    <a:pt x="3628021" y="541388"/>
                  </a:lnTo>
                  <a:lnTo>
                    <a:pt x="3649599" y="580250"/>
                  </a:lnTo>
                  <a:lnTo>
                    <a:pt x="3707206" y="496062"/>
                  </a:lnTo>
                  <a:lnTo>
                    <a:pt x="3733800" y="4572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52800" y="2159000"/>
              <a:ext cx="2590800" cy="203041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897188" y="3968237"/>
              <a:ext cx="851535" cy="628015"/>
            </a:xfrm>
            <a:custGeom>
              <a:rect l="l" t="t" r="r" b="b"/>
              <a:pathLst>
                <a:path w="851535" h="628014">
                  <a:moveTo>
                    <a:pt x="120917" y="567115"/>
                  </a:moveTo>
                  <a:lnTo>
                    <a:pt x="851272" y="35948"/>
                  </a:lnTo>
                  <a:lnTo>
                    <a:pt x="825127" y="0"/>
                  </a:lnTo>
                  <a:lnTo>
                    <a:pt x="94772" y="531167"/>
                  </a:lnTo>
                  <a:lnTo>
                    <a:pt x="120917" y="567115"/>
                  </a:lnTo>
                  <a:close/>
                </a:path>
                <a:path w="851535" h="628014">
                  <a:moveTo>
                    <a:pt x="27282" y="574959"/>
                  </a:moveTo>
                  <a:lnTo>
                    <a:pt x="110132" y="574959"/>
                  </a:lnTo>
                  <a:lnTo>
                    <a:pt x="83988" y="539010"/>
                  </a:lnTo>
                  <a:lnTo>
                    <a:pt x="94772" y="531167"/>
                  </a:lnTo>
                  <a:lnTo>
                    <a:pt x="68628" y="495218"/>
                  </a:lnTo>
                  <a:lnTo>
                    <a:pt x="27282" y="574959"/>
                  </a:lnTo>
                  <a:close/>
                </a:path>
                <a:path w="851535" h="628014">
                  <a:moveTo>
                    <a:pt x="110132" y="574959"/>
                  </a:moveTo>
                  <a:lnTo>
                    <a:pt x="120917" y="567115"/>
                  </a:lnTo>
                  <a:lnTo>
                    <a:pt x="94772" y="531167"/>
                  </a:lnTo>
                  <a:lnTo>
                    <a:pt x="83988" y="539010"/>
                  </a:lnTo>
                  <a:lnTo>
                    <a:pt x="110132" y="574959"/>
                  </a:lnTo>
                  <a:close/>
                </a:path>
                <a:path w="851535" h="628014">
                  <a:moveTo>
                    <a:pt x="0" y="627574"/>
                  </a:moveTo>
                  <a:lnTo>
                    <a:pt x="147061" y="603063"/>
                  </a:lnTo>
                  <a:lnTo>
                    <a:pt x="120917" y="567115"/>
                  </a:lnTo>
                  <a:lnTo>
                    <a:pt x="110132" y="574959"/>
                  </a:lnTo>
                  <a:lnTo>
                    <a:pt x="27282" y="574959"/>
                  </a:lnTo>
                  <a:lnTo>
                    <a:pt x="0" y="62757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2187" y="4748212"/>
            <a:ext cx="1905000" cy="1044575"/>
          </a:xfrm>
          <a:prstGeom prst="rect">
            <a:avLst/>
          </a:prstGeom>
          <a:ln w="38100">
            <a:solidFill>
              <a:srgbClr val="000099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190500">
              <a:lnSpc>
                <a:spcPct val="100000"/>
              </a:lnSpc>
              <a:spcBef>
                <a:spcPts val="125"/>
              </a:spcBef>
            </a:pPr>
            <a:r>
              <a:rPr sz="6000" b="1" spc="-25">
                <a:latin typeface="Microsoft JhengHei"/>
                <a:cs typeface="Microsoft JhengHei"/>
              </a:rPr>
              <a:t>感觉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44750" y="335756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>
                <a:latin typeface="Microsoft JhengHei"/>
                <a:cs typeface="Microsoft JhengHei"/>
              </a:rPr>
              <a:t>客户从你这儿想要什么？</a:t>
            </a:r>
            <a:endParaRPr sz="3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302418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如何挖掘客户个性化服务需求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5524" y="2790955"/>
            <a:ext cx="688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个性化需求往往代表着一个小群体，因此，客户细分是关键。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2124" y="1709100"/>
            <a:ext cx="5638800" cy="1885950"/>
          </a:xfrm>
          <a:prstGeom prst="rect">
            <a:avLst/>
          </a:prstGeom>
        </p:spPr>
        <p:txBody>
          <a:bodyPr vert="horz" wrap="square" lIns="0" tIns="160020" rIns="0" bIns="0" rtlCol="0">
            <a:spAutoFit/>
          </a:bodyPr>
          <a:lstStyle/>
          <a:p>
            <a:pPr marL="294640">
              <a:lnSpc>
                <a:spcPct val="100000"/>
              </a:lnSpc>
              <a:spcBef>
                <a:spcPts val="1260"/>
              </a:spcBef>
            </a:pPr>
            <a:r>
              <a:rPr sz="2000" b="1" spc="-5">
                <a:latin typeface="Microsoft JhengHei"/>
                <a:cs typeface="Microsoft JhengHei"/>
              </a:rPr>
              <a:t>发掘个性化需求是创新服务的关键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个性化需求是往往有别于标准化需求的细节。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260"/>
              </a:spcBef>
            </a:pPr>
            <a:r>
              <a:rPr sz="2050">
                <a:latin typeface="MS Gothic"/>
                <a:cs typeface="MS Gothic"/>
              </a:rPr>
              <a:t>②</a:t>
            </a:r>
            <a:endParaRPr sz="205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1260"/>
              </a:spcBef>
            </a:pPr>
            <a:r>
              <a:rPr sz="2050">
                <a:latin typeface="MS Gothic"/>
                <a:cs typeface="MS Gothic"/>
              </a:rPr>
              <a:t>③</a:t>
            </a:r>
            <a:endParaRPr sz="2050">
              <a:latin typeface="MS Gothic"/>
              <a:cs typeface="MS Gothic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5524" y="3263395"/>
            <a:ext cx="688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情感需求：被尊重、被重视往往是大客户群体的个性化需求。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75283" y="4026809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如何把人性清单给客户？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6200" y="302418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用差异化服务创造价值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1700" y="1838939"/>
            <a:ext cx="7162800" cy="3596004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506730" indent="-494665">
              <a:lnSpc>
                <a:spcPct val="100000"/>
              </a:lnSpc>
              <a:spcBef>
                <a:spcPts val="900"/>
              </a:spcBef>
              <a:buFont typeface="Arial"/>
              <a:buAutoNum type="arabicPeriod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差异化服务是优化服务资源的关键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差异化服务是降低服务成本、优化服务资源的关键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②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将有限的服务资源用于最有价值的客户身上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③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针对低端客户提供标准化服务，对高端客户提高差异化服务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50">
              <a:latin typeface="宋体"/>
              <a:cs typeface="宋体"/>
            </a:endParaRPr>
          </a:p>
          <a:p>
            <a:pPr marL="577215" indent="-565150">
              <a:lnSpc>
                <a:spcPct val="100000"/>
              </a:lnSpc>
              <a:buFont typeface="Arial"/>
              <a:buAutoNum type="arabicPeriod" startAt="2"/>
              <a:tabLst>
                <a:tab pos="577215"/>
                <a:tab pos="577850"/>
              </a:tabLst>
            </a:pPr>
            <a:r>
              <a:rPr sz="2000" b="1" spc="-5">
                <a:latin typeface="Microsoft JhengHei"/>
                <a:cs typeface="Microsoft JhengHei"/>
              </a:rPr>
              <a:t>响应服务也可以实现差异化的创新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3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0">
                <a:latin typeface="宋体"/>
                <a:cs typeface="宋体"/>
              </a:rPr>
              <a:t>服务等级的差异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②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0">
                <a:latin typeface="宋体"/>
                <a:cs typeface="宋体"/>
              </a:rPr>
              <a:t>尊贵感知的差异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③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0">
                <a:latin typeface="宋体"/>
                <a:cs typeface="宋体"/>
              </a:rPr>
              <a:t>响应时间的差异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8600" y="914400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28335" y="351425"/>
            <a:ext cx="52114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如何从响应服务迈向主动关怀</a:t>
            </a:r>
            <a:r>
              <a:rPr spc="-50">
                <a:latin typeface="Arial"/>
                <a:cs typeface="Arial"/>
              </a:rPr>
              <a:t>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950" y="1441178"/>
            <a:ext cx="3606800" cy="4438015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506730" indent="-494665">
              <a:lnSpc>
                <a:spcPct val="100000"/>
              </a:lnSpc>
              <a:spcBef>
                <a:spcPts val="635"/>
              </a:spcBef>
              <a:buFont typeface="Arial"/>
              <a:buAutoNum type="arabicPeriod"/>
              <a:tabLst>
                <a:tab pos="506730"/>
                <a:tab pos="507365"/>
              </a:tabLst>
            </a:pPr>
            <a:r>
              <a:rPr sz="2000" b="1" spc="-5">
                <a:latin typeface="Microsoft JhengHei"/>
                <a:cs typeface="Microsoft JhengHei"/>
              </a:rPr>
              <a:t>从服务需求进行主动关怀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以客户为中心，想客户所想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②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5">
                <a:latin typeface="宋体"/>
                <a:cs typeface="宋体"/>
              </a:rPr>
              <a:t>从解决问题，到防范问题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55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5"/>
              </a:spcBef>
              <a:buSzPct val="102500"/>
              <a:buFont typeface="Arial"/>
              <a:buAutoNum type="arabicPeriod" startAt="2"/>
              <a:tabLst>
                <a:tab pos="545465"/>
                <a:tab pos="546100"/>
              </a:tabLst>
            </a:pPr>
            <a:r>
              <a:rPr sz="2000" b="1" spc="-5">
                <a:latin typeface="Microsoft JhengHei"/>
                <a:cs typeface="Microsoft JhengHei"/>
              </a:rPr>
              <a:t>从情感需求进行主动关怀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5">
                <a:latin typeface="宋体"/>
                <a:cs typeface="宋体"/>
              </a:rPr>
              <a:t>节日关怀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②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5">
                <a:latin typeface="宋体"/>
                <a:cs typeface="宋体"/>
              </a:rPr>
              <a:t>生日问候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③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5">
                <a:latin typeface="宋体"/>
                <a:cs typeface="宋体"/>
              </a:rPr>
              <a:t>特殊服务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00">
              <a:latin typeface="宋体"/>
              <a:cs typeface="宋体"/>
            </a:endParaRPr>
          </a:p>
          <a:p>
            <a:pPr marL="577215" indent="-565150">
              <a:lnSpc>
                <a:spcPct val="100000"/>
              </a:lnSpc>
              <a:spcBef>
                <a:spcPts val="5"/>
              </a:spcBef>
              <a:buFont typeface="Arial"/>
              <a:buAutoNum type="arabicPeriod" startAt="3"/>
              <a:tabLst>
                <a:tab pos="577215"/>
                <a:tab pos="577850"/>
              </a:tabLst>
            </a:pPr>
            <a:r>
              <a:rPr sz="2000" b="1" spc="-5">
                <a:latin typeface="Microsoft JhengHei"/>
                <a:cs typeface="Microsoft JhengHei"/>
              </a:rPr>
              <a:t>从潜在需求进行主动关怀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①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0">
                <a:latin typeface="宋体"/>
                <a:cs typeface="宋体"/>
              </a:rPr>
              <a:t>打造客户交流平台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  <a:tabLst>
                <a:tab pos="545465"/>
              </a:tabLst>
            </a:pPr>
            <a:r>
              <a:rPr sz="2050" spc="-50">
                <a:latin typeface="MS Gothic"/>
                <a:cs typeface="MS Gothic"/>
              </a:rPr>
              <a:t>②</a:t>
            </a:r>
            <a:r>
              <a:rPr sz="2050">
                <a:latin typeface="MS Gothic"/>
                <a:cs typeface="MS Gothic"/>
              </a:rPr>
              <a:t>	</a:t>
            </a:r>
            <a:r>
              <a:rPr sz="2000" spc="-10">
                <a:latin typeface="宋体"/>
                <a:cs typeface="宋体"/>
              </a:rPr>
              <a:t>满足客户共性需求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9281" y="2938462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/>
              <a:t>单元二、客户的维系需求分析</a:t>
            </a:r>
            <a:endParaRPr sz="2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8600" y="914400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哪些客户需要被维系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5800" y="1686388"/>
            <a:ext cx="7683500" cy="4149725"/>
          </a:xfrm>
          <a:prstGeom prst="rect">
            <a:avLst/>
          </a:prstGeom>
        </p:spPr>
        <p:txBody>
          <a:bodyPr vert="horz" wrap="square" lIns="0" tIns="1238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sz="2000" b="1">
                <a:latin typeface="Arial"/>
                <a:cs typeface="Arial"/>
              </a:rPr>
              <a:t>1</a:t>
            </a:r>
            <a:r>
              <a:rPr sz="2000" b="1" spc="-5">
                <a:latin typeface="Arial"/>
                <a:cs typeface="Arial"/>
              </a:rPr>
              <a:t>. </a:t>
            </a:r>
            <a:r>
              <a:rPr sz="2000" b="1" spc="-5">
                <a:latin typeface="Microsoft JhengHei"/>
                <a:cs typeface="Microsoft JhengHei"/>
              </a:rPr>
              <a:t>客户定义：高端移动客户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  <a:tabLst>
                <a:tab pos="469265"/>
              </a:tabLst>
            </a:pPr>
            <a:r>
              <a:rPr sz="1800" spc="-50">
                <a:latin typeface="宋体"/>
                <a:cs typeface="宋体"/>
              </a:rPr>
              <a:t>①</a:t>
            </a:r>
            <a:r>
              <a:rPr sz="1800">
                <a:latin typeface="宋体"/>
                <a:cs typeface="宋体"/>
              </a:rPr>
              <a:t>	</a:t>
            </a:r>
            <a:r>
              <a:rPr sz="1800" spc="-10">
                <a:latin typeface="宋体"/>
                <a:cs typeface="宋体"/>
              </a:rPr>
              <a:t>个人高端移动客户：</a:t>
            </a:r>
            <a:endParaRPr sz="1800">
              <a:latin typeface="宋体"/>
              <a:cs typeface="宋体"/>
            </a:endParaRPr>
          </a:p>
          <a:p>
            <a:pPr marL="12700" marR="5080" indent="457200">
              <a:lnSpc>
                <a:spcPct val="135000"/>
              </a:lnSpc>
            </a:pPr>
            <a:r>
              <a:rPr sz="1800">
                <a:latin typeface="宋体"/>
                <a:cs typeface="宋体"/>
              </a:rPr>
              <a:t>指连续三个月每月消费金额80元及以上的个人移动客户和新入网选择</a:t>
            </a:r>
            <a:r>
              <a:rPr sz="1800" spc="-25">
                <a:latin typeface="宋体"/>
                <a:cs typeface="宋体"/>
              </a:rPr>
              <a:t>80</a:t>
            </a:r>
            <a:r>
              <a:rPr sz="1800">
                <a:latin typeface="宋体"/>
                <a:cs typeface="宋体"/>
              </a:rPr>
              <a:t>元及以上套餐的客户，分为至尊级VIP客户、钻石级VIP客户、金级VIP</a:t>
            </a:r>
            <a:r>
              <a:rPr sz="1800" spc="-20">
                <a:latin typeface="宋体"/>
                <a:cs typeface="宋体"/>
              </a:rPr>
              <a:t>客户、</a:t>
            </a:r>
            <a:r>
              <a:rPr sz="1800">
                <a:latin typeface="宋体"/>
                <a:cs typeface="宋体"/>
              </a:rPr>
              <a:t>银级VIP客户和VIP客户五级。在网老客户出现月消费额80</a:t>
            </a:r>
            <a:r>
              <a:rPr sz="1800" spc="-10">
                <a:latin typeface="宋体"/>
                <a:cs typeface="宋体"/>
              </a:rPr>
              <a:t>元及以上的，应视</a:t>
            </a:r>
            <a:r>
              <a:rPr sz="1800" spc="-5">
                <a:latin typeface="宋体"/>
                <a:cs typeface="宋体"/>
              </a:rPr>
              <a:t>为准高端移动客户进行关注和服务。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  <a:tabLst>
                <a:tab pos="545465"/>
              </a:tabLst>
            </a:pPr>
            <a:r>
              <a:rPr sz="1850" spc="-50">
                <a:latin typeface="宋体"/>
                <a:cs typeface="宋体"/>
              </a:rPr>
              <a:t>②</a:t>
            </a:r>
            <a:r>
              <a:rPr sz="1850">
                <a:latin typeface="宋体"/>
                <a:cs typeface="宋体"/>
              </a:rPr>
              <a:t>	</a:t>
            </a:r>
            <a:r>
              <a:rPr sz="1800" spc="-10">
                <a:latin typeface="宋体"/>
                <a:cs typeface="宋体"/>
              </a:rPr>
              <a:t>集团高端移动客户：</a:t>
            </a:r>
            <a:endParaRPr sz="1800">
              <a:latin typeface="宋体"/>
              <a:cs typeface="宋体"/>
            </a:endParaRPr>
          </a:p>
          <a:p>
            <a:pPr marL="469265">
              <a:lnSpc>
                <a:spcPct val="100000"/>
              </a:lnSpc>
              <a:spcBef>
                <a:spcPts val="635"/>
              </a:spcBef>
            </a:pPr>
            <a:r>
              <a:rPr sz="1800">
                <a:latin typeface="宋体"/>
                <a:cs typeface="宋体"/>
              </a:rPr>
              <a:t>根据集团客户月通信收入、移动业务客户数分为至尊级VIP</a:t>
            </a:r>
            <a:r>
              <a:rPr sz="1800" spc="-10">
                <a:latin typeface="宋体"/>
                <a:cs typeface="宋体"/>
              </a:rPr>
              <a:t>客户、钻石级</a:t>
            </a:r>
            <a:endParaRPr sz="1800">
              <a:latin typeface="宋体"/>
              <a:cs typeface="宋体"/>
            </a:endParaRPr>
          </a:p>
          <a:p>
            <a:pPr marL="12700" marR="5080">
              <a:lnSpc>
                <a:spcPct val="135000"/>
              </a:lnSpc>
              <a:spcBef>
                <a:spcPts val="110"/>
              </a:spcBef>
            </a:pPr>
            <a:r>
              <a:rPr sz="1800">
                <a:latin typeface="宋体"/>
                <a:cs typeface="宋体"/>
              </a:rPr>
              <a:t>VIP客户、金级VIP客户、银级VIP客户和VIP</a:t>
            </a:r>
            <a:r>
              <a:rPr sz="1800" spc="-5">
                <a:latin typeface="宋体"/>
                <a:cs typeface="宋体"/>
              </a:rPr>
              <a:t>客户五级。集团高端移动客户中</a:t>
            </a:r>
            <a:r>
              <a:rPr sz="1800">
                <a:latin typeface="宋体"/>
                <a:cs typeface="宋体"/>
              </a:rPr>
              <a:t>对通信业务使用影响力较大的关键人员，VIP</a:t>
            </a:r>
            <a:r>
              <a:rPr sz="1800" spc="-5">
                <a:latin typeface="宋体"/>
                <a:cs typeface="宋体"/>
              </a:rPr>
              <a:t>级别的确定可不考虑其个人月通</a:t>
            </a:r>
            <a:r>
              <a:rPr sz="1800" spc="-10">
                <a:latin typeface="宋体"/>
                <a:cs typeface="宋体"/>
              </a:rPr>
              <a:t>信消费额度。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50825" y="914400"/>
            <a:ext cx="8664575" cy="0"/>
          </a:xfrm>
          <a:custGeom>
            <a:rect l="l" t="t" r="r" b="b"/>
            <a:pathLst>
              <a:path w="8664575">
                <a:moveTo>
                  <a:pt x="0" y="0"/>
                </a:moveTo>
                <a:lnTo>
                  <a:pt x="866457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98750" y="373856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哪些客户需要被维系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9462" y="1797972"/>
            <a:ext cx="8204200" cy="4705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Microsoft JhengHei"/>
                <a:cs typeface="Microsoft JhengHei"/>
              </a:rPr>
              <a:t>２</a:t>
            </a:r>
            <a:r>
              <a:rPr sz="2000" b="1">
                <a:latin typeface="Arial"/>
                <a:cs typeface="Arial"/>
              </a:rPr>
              <a:t>.</a:t>
            </a:r>
            <a:r>
              <a:rPr sz="2000" b="1" spc="-5">
                <a:latin typeface="Microsoft JhengHei"/>
                <a:cs typeface="Microsoft JhengHei"/>
              </a:rPr>
              <a:t>预警管理是重要的维系工作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2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latin typeface="宋体"/>
                <a:cs typeface="宋体"/>
              </a:rPr>
              <a:t>①日预警信息</a:t>
            </a:r>
            <a:endParaRPr sz="2800">
              <a:latin typeface="宋体"/>
              <a:cs typeface="宋体"/>
            </a:endParaRPr>
          </a:p>
          <a:p>
            <a:pPr marL="546100" marR="5080" indent="-533400">
              <a:lnSpc>
                <a:spcPct val="120000"/>
              </a:lnSpc>
              <a:spcBef>
                <a:spcPts val="670"/>
              </a:spcBef>
            </a:pPr>
            <a:r>
              <a:rPr sz="2800" spc="-5">
                <a:latin typeface="宋体"/>
                <a:cs typeface="宋体"/>
              </a:rPr>
              <a:t>一级预警信息：客户拨打异网客服电话和接听异网客客服电话一分钟以上的、呼转到其他运营商。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2800" spc="-5">
                <a:latin typeface="宋体"/>
                <a:cs typeface="宋体"/>
              </a:rPr>
              <a:t>二级预警信息：停机保号、将要逾期交费。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2800" spc="-10">
                <a:latin typeface="宋体"/>
                <a:cs typeface="宋体"/>
              </a:rPr>
              <a:t>②月预警信息</a:t>
            </a:r>
            <a:endParaRPr sz="2800">
              <a:latin typeface="宋体"/>
              <a:cs typeface="宋体"/>
            </a:endParaRPr>
          </a:p>
          <a:p>
            <a:pPr marL="546100" marR="716280" indent="-533400">
              <a:lnSpc>
                <a:spcPct val="120000"/>
              </a:lnSpc>
              <a:spcBef>
                <a:spcPts val="670"/>
              </a:spcBef>
            </a:pPr>
            <a:r>
              <a:rPr sz="2800" spc="-5">
                <a:latin typeface="宋体"/>
                <a:cs typeface="宋体"/>
              </a:rPr>
              <a:t>一级预警信息：当月零话费、话费突减、用户协</a:t>
            </a:r>
            <a:r>
              <a:rPr sz="2800" spc="-15">
                <a:latin typeface="宋体"/>
                <a:cs typeface="宋体"/>
              </a:rPr>
              <a:t>议到期。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8600" y="914400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客户维系的基础工作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7237" y="1435136"/>
            <a:ext cx="8559800" cy="550672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224790" indent="-212725">
              <a:lnSpc>
                <a:spcPct val="100000"/>
              </a:lnSpc>
              <a:spcBef>
                <a:spcPts val="680"/>
              </a:spcBef>
              <a:buSzPct val="95000"/>
              <a:buFont typeface="Arial"/>
              <a:buAutoNum type="arabicPeriod"/>
              <a:tabLst>
                <a:tab pos="225425"/>
              </a:tabLst>
            </a:pPr>
            <a:r>
              <a:rPr sz="2000" b="1" spc="-10">
                <a:latin typeface="Microsoft JhengHei"/>
                <a:cs typeface="Microsoft JhengHei"/>
              </a:rPr>
              <a:t>客户核心信息</a:t>
            </a:r>
            <a:endParaRPr sz="2000">
              <a:latin typeface="Microsoft JhengHei"/>
              <a:cs typeface="Microsoft JhengHei"/>
            </a:endParaRPr>
          </a:p>
          <a:p>
            <a:pPr marL="545465" marR="716280" indent="-533400">
              <a:lnSpc>
                <a:spcPct val="100000"/>
              </a:lnSpc>
              <a:spcBef>
                <a:spcPts val="815"/>
              </a:spcBef>
            </a:pPr>
            <a:r>
              <a:rPr sz="2800" spc="-5">
                <a:latin typeface="宋体"/>
                <a:cs typeface="宋体"/>
              </a:rPr>
              <a:t>①客户的基本信息，主要包括客户身份信息、客户户历史信息、客户当前信息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latin typeface="宋体"/>
                <a:cs typeface="宋体"/>
              </a:rPr>
              <a:t>账户信息、归属信息。</a:t>
            </a:r>
            <a:endParaRPr sz="2800">
              <a:latin typeface="宋体"/>
              <a:cs typeface="宋体"/>
            </a:endParaRPr>
          </a:p>
          <a:p>
            <a:pPr marL="224790" indent="-212725">
              <a:lnSpc>
                <a:spcPct val="100000"/>
              </a:lnSpc>
              <a:spcBef>
                <a:spcPts val="340"/>
              </a:spcBef>
              <a:buSzPct val="95000"/>
              <a:buFont typeface="Arial"/>
              <a:buAutoNum type="arabicPeriod" startAt="2"/>
              <a:tabLst>
                <a:tab pos="225425"/>
              </a:tabLst>
            </a:pPr>
            <a:r>
              <a:rPr sz="2000" b="1" spc="-10">
                <a:latin typeface="Microsoft JhengHei"/>
                <a:cs typeface="Microsoft JhengHei"/>
              </a:rPr>
              <a:t>客户扩展信息</a:t>
            </a:r>
            <a:endParaRPr sz="2000">
              <a:latin typeface="Microsoft JhengHei"/>
              <a:cs typeface="Microsoft JhengHei"/>
            </a:endParaRPr>
          </a:p>
          <a:p>
            <a:pPr marL="545465" marR="716280" indent="-533400">
              <a:lnSpc>
                <a:spcPct val="100000"/>
              </a:lnSpc>
              <a:spcBef>
                <a:spcPts val="815"/>
              </a:spcBef>
            </a:pPr>
            <a:r>
              <a:rPr sz="2800" spc="-5">
                <a:latin typeface="宋体"/>
                <a:cs typeface="宋体"/>
              </a:rPr>
              <a:t>①客户的个性信息，主要包括客户纪念日信息、客户兴趣爱好、免打扰信息、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latin typeface="宋体"/>
                <a:cs typeface="宋体"/>
              </a:rPr>
              <a:t>备注信息和客户名下其他客户信息。</a:t>
            </a:r>
            <a:endParaRPr sz="2800">
              <a:latin typeface="宋体"/>
              <a:cs typeface="宋体"/>
            </a:endParaRPr>
          </a:p>
          <a:p>
            <a:pPr marL="224790" indent="-212725">
              <a:lnSpc>
                <a:spcPct val="100000"/>
              </a:lnSpc>
              <a:spcBef>
                <a:spcPts val="340"/>
              </a:spcBef>
              <a:buSzPct val="95000"/>
              <a:buFont typeface="Arial"/>
              <a:buAutoNum type="arabicPeriod" startAt="3"/>
              <a:tabLst>
                <a:tab pos="225425"/>
              </a:tabLst>
            </a:pPr>
            <a:r>
              <a:rPr sz="2000" b="1" spc="-10">
                <a:latin typeface="Microsoft JhengHei"/>
                <a:cs typeface="Microsoft JhengHei"/>
              </a:rPr>
              <a:t>客户接触历史信息</a:t>
            </a:r>
            <a:endParaRPr sz="2000">
              <a:latin typeface="Microsoft JhengHei"/>
              <a:cs typeface="Microsoft JhengHei"/>
            </a:endParaRPr>
          </a:p>
          <a:p>
            <a:pPr marL="545465" marR="360680" indent="-533400">
              <a:lnSpc>
                <a:spcPct val="104900"/>
              </a:lnSpc>
              <a:spcBef>
                <a:spcPts val="484"/>
              </a:spcBef>
            </a:pPr>
            <a:r>
              <a:rPr sz="2800">
                <a:latin typeface="MS Gothic"/>
                <a:cs typeface="MS Gothic"/>
              </a:rPr>
              <a:t>①</a:t>
            </a:r>
            <a:r>
              <a:rPr sz="2800" spc="-5">
                <a:latin typeface="宋体"/>
                <a:cs typeface="宋体"/>
              </a:rPr>
              <a:t>主要记录我公司与客户的接触历史，帮助服务经理理有针对性地制定回访计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latin typeface="宋体"/>
                <a:cs typeface="宋体"/>
              </a:rPr>
              <a:t>划，合理控制与客户的接触频次，避免引起客户反感。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7699" y="302418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客户维系的种类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0261" y="1627776"/>
            <a:ext cx="8026400" cy="525907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224790" indent="-212725">
              <a:lnSpc>
                <a:spcPct val="100000"/>
              </a:lnSpc>
              <a:spcBef>
                <a:spcPts val="865"/>
              </a:spcBef>
              <a:buSzPct val="95000"/>
              <a:buFont typeface="Arial"/>
              <a:buAutoNum type="arabicPeriod"/>
              <a:tabLst>
                <a:tab pos="225425"/>
              </a:tabLst>
            </a:pPr>
            <a:r>
              <a:rPr sz="2000" b="1" spc="-10">
                <a:latin typeface="Microsoft JhengHei"/>
                <a:cs typeface="Microsoft JhengHei"/>
              </a:rPr>
              <a:t>客户关怀类</a:t>
            </a:r>
            <a:endParaRPr sz="2000">
              <a:latin typeface="Microsoft JhengHei"/>
              <a:cs typeface="Microsoft JhengHei"/>
            </a:endParaRPr>
          </a:p>
          <a:p>
            <a:pPr marL="546100" marR="182880" indent="-533400">
              <a:lnSpc>
                <a:spcPct val="110000"/>
              </a:lnSpc>
              <a:spcBef>
                <a:spcPts val="735"/>
              </a:spcBef>
            </a:pPr>
            <a:r>
              <a:rPr sz="2800" spc="-5">
                <a:latin typeface="宋体"/>
                <a:cs typeface="宋体"/>
              </a:rPr>
              <a:t>①接听或拨打异网客服电话。用户拨打或接听异网</a:t>
            </a:r>
            <a:r>
              <a:rPr sz="2800">
                <a:latin typeface="宋体"/>
                <a:cs typeface="宋体"/>
              </a:rPr>
              <a:t>客服电话时长超过1</a:t>
            </a:r>
            <a:r>
              <a:rPr sz="2800" spc="-20">
                <a:latin typeface="宋体"/>
                <a:cs typeface="宋体"/>
              </a:rPr>
              <a:t>分钟。</a:t>
            </a:r>
            <a:endParaRPr sz="2800">
              <a:latin typeface="宋体"/>
              <a:cs typeface="宋体"/>
            </a:endParaRPr>
          </a:p>
          <a:p>
            <a:pPr marL="546100" marR="5080" indent="-533400">
              <a:lnSpc>
                <a:spcPct val="110000"/>
              </a:lnSpc>
              <a:spcBef>
                <a:spcPts val="670"/>
              </a:spcBef>
            </a:pPr>
            <a:r>
              <a:rPr sz="2800">
                <a:latin typeface="宋体"/>
                <a:cs typeface="宋体"/>
              </a:rPr>
              <a:t>电话呼转到其他运营商。用户连续5</a:t>
            </a:r>
            <a:r>
              <a:rPr sz="2800" spc="-10">
                <a:latin typeface="宋体"/>
                <a:cs typeface="宋体"/>
              </a:rPr>
              <a:t>天以上呼转到其其他运营商手机。</a:t>
            </a:r>
            <a:endParaRPr sz="2800">
              <a:latin typeface="宋体"/>
              <a:cs typeface="宋体"/>
            </a:endParaRPr>
          </a:p>
          <a:p>
            <a:pPr marL="545465" lvl="1" indent="-532765">
              <a:lnSpc>
                <a:spcPct val="100000"/>
              </a:lnSpc>
              <a:spcBef>
                <a:spcPts val="1010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spc="-10">
                <a:latin typeface="宋体"/>
                <a:cs typeface="宋体"/>
              </a:rPr>
              <a:t>当月零话费</a:t>
            </a:r>
            <a:endParaRPr sz="2800">
              <a:latin typeface="宋体"/>
              <a:cs typeface="宋体"/>
            </a:endParaRPr>
          </a:p>
          <a:p>
            <a:pPr marL="545465" lvl="1" indent="-532765">
              <a:lnSpc>
                <a:spcPct val="100000"/>
              </a:lnSpc>
              <a:spcBef>
                <a:spcPts val="1005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spc="-10">
                <a:latin typeface="宋体"/>
                <a:cs typeface="宋体"/>
              </a:rPr>
              <a:t>逾期未交话费</a:t>
            </a:r>
            <a:endParaRPr sz="2800">
              <a:latin typeface="宋体"/>
              <a:cs typeface="宋体"/>
            </a:endParaRPr>
          </a:p>
          <a:p>
            <a:pPr marL="545465" lvl="1" indent="-532765">
              <a:lnSpc>
                <a:spcPct val="100000"/>
              </a:lnSpc>
              <a:spcBef>
                <a:spcPts val="1010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spc="-15">
                <a:latin typeface="宋体"/>
                <a:cs typeface="宋体"/>
              </a:rPr>
              <a:t>话费突减</a:t>
            </a:r>
            <a:endParaRPr sz="2800">
              <a:latin typeface="宋体"/>
              <a:cs typeface="宋体"/>
            </a:endParaRPr>
          </a:p>
          <a:p>
            <a:pPr marL="545465" lvl="1" indent="-532765">
              <a:lnSpc>
                <a:spcPct val="100000"/>
              </a:lnSpc>
              <a:spcBef>
                <a:spcPts val="1010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spc="-15">
                <a:latin typeface="宋体"/>
                <a:cs typeface="宋体"/>
              </a:rPr>
              <a:t>流量突减</a:t>
            </a:r>
            <a:endParaRPr sz="2800">
              <a:latin typeface="宋体"/>
              <a:cs typeface="宋体"/>
            </a:endParaRPr>
          </a:p>
          <a:p>
            <a:pPr marL="545465" lvl="1" indent="-532765">
              <a:lnSpc>
                <a:spcPct val="100000"/>
              </a:lnSpc>
              <a:spcBef>
                <a:spcPts val="1005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spc="-15">
                <a:latin typeface="宋体"/>
                <a:cs typeface="宋体"/>
              </a:rPr>
              <a:t>交费提醒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2029" y="2884487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/>
              <a:t>单元三服务心态与服务礼仪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4075" y="2960166"/>
            <a:ext cx="482600" cy="939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704"/>
              </a:lnSpc>
            </a:pPr>
            <a:r>
              <a:rPr sz="3600" b="1" spc="-25">
                <a:latin typeface="微软雅黑"/>
                <a:cs typeface="微软雅黑"/>
              </a:rPr>
              <a:t>环境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519233" y="376237"/>
            <a:ext cx="6410325" cy="6105525"/>
            <a:chOff x="1519233" y="376237"/>
            <a:chExt cx="6410325" cy="610552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19233" y="376237"/>
              <a:ext cx="6410324" cy="61055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809998" y="2590799"/>
              <a:ext cx="1904999" cy="18287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809998" y="2590799"/>
              <a:ext cx="1905000" cy="1828800"/>
            </a:xfrm>
            <a:custGeom>
              <a:rect l="l" t="t" r="r" b="b"/>
              <a:pathLst>
                <a:path w="1905000" h="1828800">
                  <a:moveTo>
                    <a:pt x="1" y="914400"/>
                  </a:moveTo>
                  <a:lnTo>
                    <a:pt x="1240" y="867345"/>
                  </a:lnTo>
                  <a:lnTo>
                    <a:pt x="4918" y="820908"/>
                  </a:lnTo>
                  <a:lnTo>
                    <a:pt x="10976" y="775146"/>
                  </a:lnTo>
                  <a:lnTo>
                    <a:pt x="19352" y="730117"/>
                  </a:lnTo>
                  <a:lnTo>
                    <a:pt x="29988" y="685877"/>
                  </a:lnTo>
                  <a:lnTo>
                    <a:pt x="42823" y="642486"/>
                  </a:lnTo>
                  <a:lnTo>
                    <a:pt x="57798" y="599999"/>
                  </a:lnTo>
                  <a:lnTo>
                    <a:pt x="74853" y="558474"/>
                  </a:lnTo>
                  <a:lnTo>
                    <a:pt x="93927" y="517970"/>
                  </a:lnTo>
                  <a:lnTo>
                    <a:pt x="114962" y="478543"/>
                  </a:lnTo>
                  <a:lnTo>
                    <a:pt x="137897" y="440251"/>
                  </a:lnTo>
                  <a:lnTo>
                    <a:pt x="162672" y="403150"/>
                  </a:lnTo>
                  <a:lnTo>
                    <a:pt x="189228" y="367300"/>
                  </a:lnTo>
                  <a:lnTo>
                    <a:pt x="217505" y="332757"/>
                  </a:lnTo>
                  <a:lnTo>
                    <a:pt x="247443" y="299578"/>
                  </a:lnTo>
                  <a:lnTo>
                    <a:pt x="278981" y="267822"/>
                  </a:lnTo>
                  <a:lnTo>
                    <a:pt x="312061" y="237545"/>
                  </a:lnTo>
                  <a:lnTo>
                    <a:pt x="346622" y="208805"/>
                  </a:lnTo>
                  <a:lnTo>
                    <a:pt x="382604" y="181659"/>
                  </a:lnTo>
                  <a:lnTo>
                    <a:pt x="419948" y="156165"/>
                  </a:lnTo>
                  <a:lnTo>
                    <a:pt x="458594" y="132381"/>
                  </a:lnTo>
                  <a:lnTo>
                    <a:pt x="498482" y="110363"/>
                  </a:lnTo>
                  <a:lnTo>
                    <a:pt x="539552" y="90170"/>
                  </a:lnTo>
                  <a:lnTo>
                    <a:pt x="581744" y="71858"/>
                  </a:lnTo>
                  <a:lnTo>
                    <a:pt x="624999" y="55485"/>
                  </a:lnTo>
                  <a:lnTo>
                    <a:pt x="669256" y="41109"/>
                  </a:lnTo>
                  <a:lnTo>
                    <a:pt x="714455" y="28787"/>
                  </a:lnTo>
                  <a:lnTo>
                    <a:pt x="760538" y="18577"/>
                  </a:lnTo>
                  <a:lnTo>
                    <a:pt x="807444" y="10536"/>
                  </a:lnTo>
                  <a:lnTo>
                    <a:pt x="855112" y="4721"/>
                  </a:lnTo>
                  <a:lnTo>
                    <a:pt x="903484" y="1189"/>
                  </a:lnTo>
                  <a:lnTo>
                    <a:pt x="952500" y="0"/>
                  </a:lnTo>
                  <a:lnTo>
                    <a:pt x="1001515" y="1189"/>
                  </a:lnTo>
                  <a:lnTo>
                    <a:pt x="1049887" y="4721"/>
                  </a:lnTo>
                  <a:lnTo>
                    <a:pt x="1097555" y="10536"/>
                  </a:lnTo>
                  <a:lnTo>
                    <a:pt x="1144461" y="18577"/>
                  </a:lnTo>
                  <a:lnTo>
                    <a:pt x="1190544" y="28787"/>
                  </a:lnTo>
                  <a:lnTo>
                    <a:pt x="1235743" y="41109"/>
                  </a:lnTo>
                  <a:lnTo>
                    <a:pt x="1280000" y="55485"/>
                  </a:lnTo>
                  <a:lnTo>
                    <a:pt x="1323255" y="71858"/>
                  </a:lnTo>
                  <a:lnTo>
                    <a:pt x="1365447" y="90169"/>
                  </a:lnTo>
                  <a:lnTo>
                    <a:pt x="1406517" y="110363"/>
                  </a:lnTo>
                  <a:lnTo>
                    <a:pt x="1446405" y="132380"/>
                  </a:lnTo>
                  <a:lnTo>
                    <a:pt x="1485051" y="156164"/>
                  </a:lnTo>
                  <a:lnTo>
                    <a:pt x="1522395" y="181658"/>
                  </a:lnTo>
                  <a:lnTo>
                    <a:pt x="1558377" y="208804"/>
                  </a:lnTo>
                  <a:lnTo>
                    <a:pt x="1592938" y="237544"/>
                  </a:lnTo>
                  <a:lnTo>
                    <a:pt x="1626018" y="267821"/>
                  </a:lnTo>
                  <a:lnTo>
                    <a:pt x="1657557" y="299577"/>
                  </a:lnTo>
                  <a:lnTo>
                    <a:pt x="1687494" y="332756"/>
                  </a:lnTo>
                  <a:lnTo>
                    <a:pt x="1715771" y="367299"/>
                  </a:lnTo>
                  <a:lnTo>
                    <a:pt x="1742327" y="403149"/>
                  </a:lnTo>
                  <a:lnTo>
                    <a:pt x="1767103" y="440250"/>
                  </a:lnTo>
                  <a:lnTo>
                    <a:pt x="1790038" y="478542"/>
                  </a:lnTo>
                  <a:lnTo>
                    <a:pt x="1811072" y="517969"/>
                  </a:lnTo>
                  <a:lnTo>
                    <a:pt x="1830147" y="558473"/>
                  </a:lnTo>
                  <a:lnTo>
                    <a:pt x="1847202" y="599998"/>
                  </a:lnTo>
                  <a:lnTo>
                    <a:pt x="1862177" y="642485"/>
                  </a:lnTo>
                  <a:lnTo>
                    <a:pt x="1875012" y="685876"/>
                  </a:lnTo>
                  <a:lnTo>
                    <a:pt x="1885648" y="730116"/>
                  </a:lnTo>
                  <a:lnTo>
                    <a:pt x="1894024" y="775145"/>
                  </a:lnTo>
                  <a:lnTo>
                    <a:pt x="1900082" y="820907"/>
                  </a:lnTo>
                  <a:lnTo>
                    <a:pt x="1903760" y="867344"/>
                  </a:lnTo>
                  <a:lnTo>
                    <a:pt x="1905000" y="914399"/>
                  </a:lnTo>
                  <a:lnTo>
                    <a:pt x="1903760" y="961454"/>
                  </a:lnTo>
                  <a:lnTo>
                    <a:pt x="1900081" y="1007891"/>
                  </a:lnTo>
                  <a:lnTo>
                    <a:pt x="1894024" y="1053653"/>
                  </a:lnTo>
                  <a:lnTo>
                    <a:pt x="1885648" y="1098683"/>
                  </a:lnTo>
                  <a:lnTo>
                    <a:pt x="1875012" y="1142922"/>
                  </a:lnTo>
                  <a:lnTo>
                    <a:pt x="1862177" y="1186314"/>
                  </a:lnTo>
                  <a:lnTo>
                    <a:pt x="1847202" y="1228801"/>
                  </a:lnTo>
                  <a:lnTo>
                    <a:pt x="1830147" y="1270325"/>
                  </a:lnTo>
                  <a:lnTo>
                    <a:pt x="1811072" y="1310829"/>
                  </a:lnTo>
                  <a:lnTo>
                    <a:pt x="1790038" y="1350257"/>
                  </a:lnTo>
                  <a:lnTo>
                    <a:pt x="1767103" y="1388549"/>
                  </a:lnTo>
                  <a:lnTo>
                    <a:pt x="1742327" y="1425649"/>
                  </a:lnTo>
                  <a:lnTo>
                    <a:pt x="1715771" y="1461499"/>
                  </a:lnTo>
                  <a:lnTo>
                    <a:pt x="1687494" y="1496043"/>
                  </a:lnTo>
                  <a:lnTo>
                    <a:pt x="1657557" y="1529221"/>
                  </a:lnTo>
                  <a:lnTo>
                    <a:pt x="1626018" y="1560978"/>
                  </a:lnTo>
                  <a:lnTo>
                    <a:pt x="1592939" y="1591255"/>
                  </a:lnTo>
                  <a:lnTo>
                    <a:pt x="1558378" y="1619995"/>
                  </a:lnTo>
                  <a:lnTo>
                    <a:pt x="1522395" y="1647140"/>
                  </a:lnTo>
                  <a:lnTo>
                    <a:pt x="1485051" y="1672634"/>
                  </a:lnTo>
                  <a:lnTo>
                    <a:pt x="1446405" y="1696419"/>
                  </a:lnTo>
                  <a:lnTo>
                    <a:pt x="1406517" y="1718436"/>
                  </a:lnTo>
                  <a:lnTo>
                    <a:pt x="1365447" y="1738630"/>
                  </a:lnTo>
                  <a:lnTo>
                    <a:pt x="1323255" y="1756941"/>
                  </a:lnTo>
                  <a:lnTo>
                    <a:pt x="1280001" y="1773314"/>
                  </a:lnTo>
                  <a:lnTo>
                    <a:pt x="1235744" y="1787690"/>
                  </a:lnTo>
                  <a:lnTo>
                    <a:pt x="1190544" y="1800012"/>
                  </a:lnTo>
                  <a:lnTo>
                    <a:pt x="1144461" y="1810222"/>
                  </a:lnTo>
                  <a:lnTo>
                    <a:pt x="1097556" y="1818263"/>
                  </a:lnTo>
                  <a:lnTo>
                    <a:pt x="1049887" y="1824078"/>
                  </a:lnTo>
                  <a:lnTo>
                    <a:pt x="1001515" y="1827609"/>
                  </a:lnTo>
                  <a:lnTo>
                    <a:pt x="952500" y="1828799"/>
                  </a:lnTo>
                  <a:lnTo>
                    <a:pt x="903484" y="1827609"/>
                  </a:lnTo>
                  <a:lnTo>
                    <a:pt x="855112" y="1824078"/>
                  </a:lnTo>
                  <a:lnTo>
                    <a:pt x="807444" y="1818263"/>
                  </a:lnTo>
                  <a:lnTo>
                    <a:pt x="760538" y="1810222"/>
                  </a:lnTo>
                  <a:lnTo>
                    <a:pt x="714455" y="1800011"/>
                  </a:lnTo>
                  <a:lnTo>
                    <a:pt x="669255" y="1787690"/>
                  </a:lnTo>
                  <a:lnTo>
                    <a:pt x="624998" y="1773314"/>
                  </a:lnTo>
                  <a:lnTo>
                    <a:pt x="581744" y="1756941"/>
                  </a:lnTo>
                  <a:lnTo>
                    <a:pt x="539552" y="1738629"/>
                  </a:lnTo>
                  <a:lnTo>
                    <a:pt x="498482" y="1718436"/>
                  </a:lnTo>
                  <a:lnTo>
                    <a:pt x="458594" y="1696419"/>
                  </a:lnTo>
                  <a:lnTo>
                    <a:pt x="419948" y="1672634"/>
                  </a:lnTo>
                  <a:lnTo>
                    <a:pt x="382604" y="1647140"/>
                  </a:lnTo>
                  <a:lnTo>
                    <a:pt x="346621" y="1619995"/>
                  </a:lnTo>
                  <a:lnTo>
                    <a:pt x="312060" y="1591255"/>
                  </a:lnTo>
                  <a:lnTo>
                    <a:pt x="278980" y="1560978"/>
                  </a:lnTo>
                  <a:lnTo>
                    <a:pt x="247442" y="1529221"/>
                  </a:lnTo>
                  <a:lnTo>
                    <a:pt x="217504" y="1496043"/>
                  </a:lnTo>
                  <a:lnTo>
                    <a:pt x="189228" y="1461500"/>
                  </a:lnTo>
                  <a:lnTo>
                    <a:pt x="162672" y="1425649"/>
                  </a:lnTo>
                  <a:lnTo>
                    <a:pt x="137896" y="1388549"/>
                  </a:lnTo>
                  <a:lnTo>
                    <a:pt x="114961" y="1350257"/>
                  </a:lnTo>
                  <a:lnTo>
                    <a:pt x="93926" y="1310830"/>
                  </a:lnTo>
                  <a:lnTo>
                    <a:pt x="74852" y="1270325"/>
                  </a:lnTo>
                  <a:lnTo>
                    <a:pt x="57797" y="1228801"/>
                  </a:lnTo>
                  <a:lnTo>
                    <a:pt x="42822" y="1186314"/>
                  </a:lnTo>
                  <a:lnTo>
                    <a:pt x="29987" y="1142922"/>
                  </a:lnTo>
                  <a:lnTo>
                    <a:pt x="19351" y="1098683"/>
                  </a:lnTo>
                  <a:lnTo>
                    <a:pt x="10974" y="1053653"/>
                  </a:lnTo>
                  <a:lnTo>
                    <a:pt x="4917" y="1007891"/>
                  </a:lnTo>
                  <a:lnTo>
                    <a:pt x="1239" y="961454"/>
                  </a:lnTo>
                  <a:lnTo>
                    <a:pt x="0" y="914399"/>
                  </a:lnTo>
                  <a:close/>
                </a:path>
              </a:pathLst>
            </a:custGeom>
            <a:ln w="9525">
              <a:solidFill>
                <a:srgbClr val="0000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93540" y="409257"/>
            <a:ext cx="939800" cy="221996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152400" algn="just">
              <a:lnSpc>
                <a:spcPct val="96100"/>
              </a:lnSpc>
              <a:spcBef>
                <a:spcPts val="210"/>
              </a:spcBef>
            </a:pPr>
            <a:r>
              <a:rPr sz="2400" spc="-30">
                <a:latin typeface="MS Gothic"/>
                <a:cs typeface="MS Gothic"/>
              </a:rPr>
              <a:t>行</a:t>
            </a:r>
            <a:r>
              <a:rPr sz="2400" spc="-50"/>
              <a:t>为</a:t>
            </a:r>
            <a:r>
              <a:rPr sz="2400" spc="-30">
                <a:latin typeface="MS Gothic"/>
                <a:cs typeface="MS Gothic"/>
              </a:rPr>
              <a:t>知</a:t>
            </a:r>
            <a:r>
              <a:rPr sz="2400" spc="-50"/>
              <a:t>识 </a:t>
            </a:r>
            <a:r>
              <a:rPr sz="2400" spc="-30">
                <a:latin typeface="MS Gothic"/>
                <a:cs typeface="MS Gothic"/>
              </a:rPr>
              <a:t>技</a:t>
            </a:r>
            <a:r>
              <a:rPr sz="2400" spc="-50">
                <a:latin typeface="MS Gothic"/>
                <a:cs typeface="MS Gothic"/>
              </a:rPr>
              <a:t>能 </a:t>
            </a:r>
            <a:r>
              <a:rPr sz="2400" spc="-25"/>
              <a:t>态度</a:t>
            </a:r>
            <a:r>
              <a:rPr sz="2400" spc="-50"/>
              <a:t> </a:t>
            </a:r>
            <a:r>
              <a:rPr sz="2400" spc="-30">
                <a:latin typeface="MS Gothic"/>
                <a:cs typeface="MS Gothic"/>
              </a:rPr>
              <a:t>价</a:t>
            </a:r>
            <a:r>
              <a:rPr sz="2400" spc="-25"/>
              <a:t>值观</a:t>
            </a:r>
            <a:endParaRPr sz="2400">
              <a:latin typeface="MS Gothic"/>
              <a:cs typeface="MS Gothic"/>
            </a:endParaRPr>
          </a:p>
          <a:p>
            <a:pPr marL="165100">
              <a:lnSpc>
                <a:spcPct val="100000"/>
              </a:lnSpc>
              <a:spcBef>
                <a:spcPts val="445"/>
              </a:spcBef>
            </a:pPr>
            <a:r>
              <a:rPr sz="2400" spc="-30">
                <a:latin typeface="MS Gothic"/>
                <a:cs typeface="MS Gothic"/>
              </a:rPr>
              <a:t>信</a:t>
            </a:r>
            <a:r>
              <a:rPr sz="2400" spc="-50">
                <a:latin typeface="MS Gothic"/>
                <a:cs typeface="MS Gothic"/>
              </a:rPr>
              <a:t>念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41140" y="324691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40">
                <a:latin typeface="MS Gothic"/>
                <a:cs typeface="MS Gothic"/>
              </a:rPr>
              <a:t>思</a:t>
            </a:r>
            <a:r>
              <a:rPr sz="3000" b="1" spc="-20">
                <a:latin typeface="Microsoft JhengHei"/>
                <a:cs typeface="Microsoft JhengHei"/>
              </a:rPr>
              <a:t>维方式</a:t>
            </a:r>
            <a:endParaRPr sz="3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99275" y="2960166"/>
            <a:ext cx="482600" cy="939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704"/>
              </a:lnSpc>
            </a:pPr>
            <a:r>
              <a:rPr sz="3600" b="1" spc="-25">
                <a:latin typeface="微软雅黑"/>
                <a:cs typeface="微软雅黑"/>
              </a:rPr>
              <a:t>环境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51188" y="373856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我们还应修炼的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83639" y="2485097"/>
            <a:ext cx="6096000" cy="3063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spc="-5">
                <a:latin typeface="黑体"/>
                <a:cs typeface="黑体"/>
              </a:rPr>
              <a:t>服务情绪比服务技巧还重要。</a:t>
            </a:r>
            <a:endParaRPr sz="2800">
              <a:latin typeface="黑体"/>
              <a:cs typeface="黑体"/>
            </a:endParaRPr>
          </a:p>
          <a:p>
            <a:pPr marL="393700" marR="360680" indent="-381000">
              <a:lnSpc>
                <a:spcPct val="188100"/>
              </a:lnSpc>
              <a:spcBef>
                <a:spcPts val="620"/>
              </a:spcBef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spc="-5">
                <a:latin typeface="黑体"/>
                <a:cs typeface="黑体"/>
              </a:rPr>
              <a:t>服务中心态的感染力比说什么更重</a:t>
            </a:r>
            <a:r>
              <a:rPr sz="2800" spc="-25">
                <a:latin typeface="黑体"/>
                <a:cs typeface="黑体"/>
              </a:rPr>
              <a:t>要。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AutoNum type="arabicPeriod"/>
            </a:pPr>
            <a:endParaRPr sz="2800">
              <a:latin typeface="黑体"/>
              <a:cs typeface="黑体"/>
            </a:endParaRPr>
          </a:p>
          <a:p>
            <a:pPr marL="393700" indent="-381000">
              <a:lnSpc>
                <a:spcPct val="100000"/>
              </a:lnSpc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spc="-5">
                <a:latin typeface="黑体"/>
                <a:cs typeface="黑体"/>
              </a:rPr>
              <a:t>控制自己的情绪如同控制呼吸一样。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49" y="264318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突破思维的限制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50290" y="2347791"/>
            <a:ext cx="6299200" cy="3519804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50"/>
              </a:spcBef>
              <a:buSzPct val="101785"/>
              <a:buAutoNum type="arabicPeriod"/>
              <a:tabLst>
                <a:tab pos="393700"/>
              </a:tabLst>
            </a:pPr>
            <a:r>
              <a:rPr sz="2800" b="1" spc="-15">
                <a:latin typeface="Microsoft JhengHei"/>
                <a:cs typeface="Microsoft JhengHei"/>
              </a:rPr>
              <a:t>不良暗示</a:t>
            </a:r>
            <a:endParaRPr sz="280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spcBef>
                <a:spcPts val="2290"/>
              </a:spcBef>
              <a:buSzPct val="101785"/>
              <a:buAutoNum type="arabicPeriod"/>
              <a:tabLst>
                <a:tab pos="393700"/>
              </a:tabLst>
            </a:pPr>
            <a:r>
              <a:rPr sz="2800" b="1" spc="-15">
                <a:latin typeface="Microsoft JhengHei"/>
                <a:cs typeface="Microsoft JhengHei"/>
              </a:rPr>
              <a:t>消极意念</a:t>
            </a:r>
            <a:endParaRPr sz="280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spcBef>
                <a:spcPts val="2295"/>
              </a:spcBef>
              <a:buSzPct val="101785"/>
              <a:buAutoNum type="arabicPeriod"/>
              <a:tabLst>
                <a:tab pos="393700"/>
              </a:tabLst>
            </a:pPr>
            <a:r>
              <a:rPr sz="2800" b="1" spc="-15">
                <a:latin typeface="Microsoft JhengHei"/>
                <a:cs typeface="Microsoft JhengHei"/>
              </a:rPr>
              <a:t>自我设限</a:t>
            </a:r>
            <a:endParaRPr sz="280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spcBef>
                <a:spcPts val="2290"/>
              </a:spcBef>
              <a:buSzPct val="101785"/>
              <a:buAutoNum type="arabicPeriod"/>
              <a:tabLst>
                <a:tab pos="393700"/>
              </a:tabLst>
            </a:pPr>
            <a:r>
              <a:rPr sz="2800" b="1" spc="-10">
                <a:latin typeface="Microsoft JhengHei"/>
                <a:cs typeface="Microsoft JhengHei"/>
              </a:rPr>
              <a:t>你的“心锚”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1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600" b="1" spc="-5">
                <a:latin typeface="Microsoft JhengHei"/>
                <a:cs typeface="Microsoft JhengHei"/>
              </a:rPr>
              <a:t>在工作中，捆住我们的往往是自己的思维。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8262" y="321263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对人生影响最大的是</a:t>
            </a:r>
            <a:r>
              <a:rPr spc="-25">
                <a:latin typeface="Arial"/>
                <a:cs typeface="Arial"/>
              </a:rPr>
              <a:t>……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26552" y="2014789"/>
            <a:ext cx="1473200" cy="3959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b="1" spc="-25">
                <a:latin typeface="Microsoft JhengHei"/>
                <a:cs typeface="Microsoft JhengHei"/>
              </a:rPr>
              <a:t>思维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AutoNum type="arabicPeriod"/>
            </a:pPr>
            <a:endParaRPr sz="185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b="1" spc="-25">
                <a:latin typeface="Microsoft JhengHei"/>
                <a:cs typeface="Microsoft JhengHei"/>
              </a:rPr>
              <a:t>态度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AutoNum type="arabicPeriod"/>
            </a:pPr>
            <a:endParaRPr sz="185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b="1" spc="-20">
                <a:latin typeface="Microsoft JhengHei"/>
                <a:cs typeface="Microsoft JhengHei"/>
              </a:rPr>
              <a:t>价值观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AutoNum type="arabicPeriod"/>
            </a:pPr>
            <a:endParaRPr sz="185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b="1" spc="-25">
                <a:latin typeface="Microsoft JhengHei"/>
                <a:cs typeface="Microsoft JhengHei"/>
              </a:rPr>
              <a:t>习惯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AutoNum type="arabicPeriod"/>
            </a:pPr>
            <a:endParaRPr sz="185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spcBef>
                <a:spcPts val="5"/>
              </a:spcBef>
              <a:buSzPct val="101785"/>
              <a:buFont typeface="Arial"/>
              <a:buAutoNum type="arabicPeriod"/>
              <a:tabLst>
                <a:tab pos="393700"/>
              </a:tabLst>
            </a:pPr>
            <a:r>
              <a:rPr sz="2800" b="1" spc="-25">
                <a:latin typeface="Microsoft JhengHei"/>
                <a:cs typeface="Microsoft JhengHei"/>
              </a:rPr>
              <a:t>行为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257800" y="3657600"/>
            <a:ext cx="2819400" cy="1574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68500" y="370681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客户服务的正向思维和职业习惯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2250399"/>
            <a:ext cx="4064000" cy="2077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065" indent="-380365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AutoNum type="arabicPeriod"/>
              <a:tabLst>
                <a:tab pos="393065"/>
                <a:tab pos="393700"/>
              </a:tabLst>
            </a:pPr>
            <a:r>
              <a:rPr sz="1800" b="1" spc="-5">
                <a:latin typeface="Microsoft JhengHei"/>
                <a:cs typeface="Microsoft JhengHei"/>
              </a:rPr>
              <a:t>正向思维下的客户感知与行动促进；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1300">
              <a:latin typeface="Microsoft JhengHei"/>
              <a:cs typeface="Microsoft JhengHei"/>
            </a:endParaRPr>
          </a:p>
          <a:p>
            <a:pPr marL="393065" indent="-380365">
              <a:lnSpc>
                <a:spcPct val="100000"/>
              </a:lnSpc>
              <a:buSzPct val="102777"/>
              <a:buFont typeface="Arial"/>
              <a:buAutoNum type="arabicPeriod"/>
              <a:tabLst>
                <a:tab pos="393065"/>
                <a:tab pos="393700"/>
              </a:tabLst>
            </a:pPr>
            <a:r>
              <a:rPr sz="1800" b="1" spc="-5">
                <a:latin typeface="Microsoft JhengHei"/>
                <a:cs typeface="Microsoft JhengHei"/>
              </a:rPr>
              <a:t>积极心态会让客户感受到美好；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/>
            </a:pPr>
            <a:endParaRPr sz="1300">
              <a:latin typeface="Microsoft JhengHei"/>
              <a:cs typeface="Microsoft JhengHei"/>
            </a:endParaRPr>
          </a:p>
          <a:p>
            <a:pPr marL="393065" indent="-380365">
              <a:lnSpc>
                <a:spcPct val="100000"/>
              </a:lnSpc>
              <a:buSzPct val="102777"/>
              <a:buFont typeface="Arial"/>
              <a:buAutoNum type="arabicPeriod"/>
              <a:tabLst>
                <a:tab pos="393065"/>
                <a:tab pos="393700"/>
              </a:tabLst>
            </a:pPr>
            <a:r>
              <a:rPr sz="1800" b="1" spc="-10">
                <a:latin typeface="Microsoft JhengHei"/>
                <a:cs typeface="Microsoft JhengHei"/>
              </a:rPr>
              <a:t>行为促成行为；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/>
            </a:pPr>
            <a:endParaRPr sz="1300">
              <a:latin typeface="Microsoft JhengHei"/>
              <a:cs typeface="Microsoft JhengHei"/>
            </a:endParaRPr>
          </a:p>
          <a:p>
            <a:pPr marL="393065" indent="-380365">
              <a:lnSpc>
                <a:spcPct val="100000"/>
              </a:lnSpc>
              <a:buSzPct val="102777"/>
              <a:buFont typeface="Arial"/>
              <a:buAutoNum type="arabicPeriod"/>
              <a:tabLst>
                <a:tab pos="393065"/>
                <a:tab pos="393700"/>
              </a:tabLst>
            </a:pPr>
            <a:r>
              <a:rPr sz="1800" b="1" spc="-5">
                <a:latin typeface="Microsoft JhengHei"/>
                <a:cs typeface="Microsoft JhengHei"/>
              </a:rPr>
              <a:t>客户经理职业化习惯。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9312" y="312738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影响服务礼仪的三个视觉因素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2765" y="2456603"/>
            <a:ext cx="7518400" cy="45504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50"/>
              </a:spcBef>
              <a:buSzPct val="101785"/>
              <a:buAutoNum type="arabicPeriod"/>
              <a:tabLst>
                <a:tab pos="393700"/>
              </a:tabLst>
            </a:pPr>
            <a:r>
              <a:rPr sz="2800" b="1" spc="80">
                <a:latin typeface="微软雅黑"/>
                <a:cs typeface="微软雅黑"/>
              </a:rPr>
              <a:t>修饰--</a:t>
            </a:r>
            <a:r>
              <a:rPr sz="2800" spc="-5">
                <a:latin typeface="宋体"/>
                <a:cs typeface="宋体"/>
              </a:rPr>
              <a:t>即注意那些极重要的细节，从而使你的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buFont typeface="΢"/>
              <a:buAutoNum type="arabicPeriod"/>
            </a:pPr>
            <a:endParaRPr sz="3400">
              <a:latin typeface="宋体"/>
              <a:cs typeface="宋体"/>
            </a:endParaRPr>
          </a:p>
          <a:p>
            <a:pPr marL="393700">
              <a:lnSpc>
                <a:spcPct val="100000"/>
              </a:lnSpc>
            </a:pPr>
            <a:r>
              <a:rPr sz="2800">
                <a:latin typeface="宋体"/>
                <a:cs typeface="宋体"/>
              </a:rPr>
              <a:t>的职业形象更加完美</a:t>
            </a:r>
            <a:r>
              <a:rPr sz="2800" b="1" spc="-50"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393700" marR="5080" indent="-381000">
              <a:lnSpc>
                <a:spcPct val="227400"/>
              </a:lnSpc>
              <a:spcBef>
                <a:spcPts val="635"/>
              </a:spcBef>
              <a:buSzPct val="101785"/>
              <a:buAutoNum type="arabicPeriod" startAt="2"/>
              <a:tabLst>
                <a:tab pos="393700"/>
              </a:tabLst>
            </a:pPr>
            <a:r>
              <a:rPr sz="2800" b="1" spc="80">
                <a:latin typeface="微软雅黑"/>
                <a:cs typeface="微软雅黑"/>
              </a:rPr>
              <a:t>着装--</a:t>
            </a:r>
            <a:r>
              <a:rPr sz="2800" spc="-5">
                <a:latin typeface="宋体"/>
                <a:cs typeface="宋体"/>
              </a:rPr>
              <a:t>从一个人的衣着可以得知他的性格、处</a:t>
            </a:r>
            <a:r>
              <a:rPr sz="2800">
                <a:latin typeface="宋体"/>
                <a:cs typeface="宋体"/>
              </a:rPr>
              <a:t>世态度和职业素质</a:t>
            </a:r>
            <a:r>
              <a:rPr sz="2800" b="1" spc="-50"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΢"/>
              <a:buAutoNum type="arabicPeriod" startAt="2"/>
            </a:pPr>
            <a:endParaRPr sz="2700">
              <a:latin typeface="Microsoft JhengHei"/>
              <a:cs typeface="Microsoft JhengHei"/>
            </a:endParaRPr>
          </a:p>
          <a:p>
            <a:pPr marL="393700" indent="-381000">
              <a:lnSpc>
                <a:spcPct val="100000"/>
              </a:lnSpc>
              <a:spcBef>
                <a:spcPts val="5"/>
              </a:spcBef>
              <a:buSzPct val="101785"/>
              <a:buAutoNum type="arabicPeriod" startAt="2"/>
              <a:tabLst>
                <a:tab pos="393700"/>
              </a:tabLst>
            </a:pPr>
            <a:r>
              <a:rPr sz="2800" b="1" spc="50">
                <a:latin typeface="微软雅黑"/>
                <a:cs typeface="微软雅黑"/>
              </a:rPr>
              <a:t>形体语言--</a:t>
            </a:r>
            <a:r>
              <a:rPr sz="2800" spc="-5">
                <a:latin typeface="宋体"/>
                <a:cs typeface="宋体"/>
              </a:rPr>
              <a:t>指人的动作和举止，包括姿态、体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https://d.book118.com/205223023014011042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Microsoft JhengHei</vt:lpstr>
      <vt:lpstr>微软雅黑</vt:lpstr>
      <vt:lpstr>MS Gothic</vt:lpstr>
      <vt:lpstr>宋体</vt:lpstr>
      <vt:lpstr>Times New Roman</vt:lpstr>
      <vt:lpstr>黑体</vt:lpstr>
      <vt:lpstr>΢</vt:lpstr>
      <vt:lpstr>Office Theme</vt:lpstr>
      <vt:lpstr>中国联通客户服务与维系</vt:lpstr>
      <vt:lpstr>单元一	为什么需要维系客户</vt:lpstr>
      <vt:lpstr>响应服务的缺憾</vt:lpstr>
      <vt:lpstr>品质</vt:lpstr>
      <vt:lpstr>如何挖掘客户个性化服务需求</vt:lpstr>
      <vt:lpstr>用差异化服务创造价值</vt:lpstr>
      <vt:lpstr>如何从响应服务迈向主动关怀?</vt:lpstr>
      <vt:lpstr>单元二、客户的维系需求分析</vt:lpstr>
      <vt:lpstr>哪些客户需要被维系</vt:lpstr>
      <vt:lpstr>哪些客户需要被维系</vt:lpstr>
      <vt:lpstr>客户维系的基础工作</vt:lpstr>
      <vt:lpstr>客户维系的种类</vt:lpstr>
      <vt:lpstr>单元三服务心态与服务礼仪</vt:lpstr>
      <vt:lpstr>行为知识 技能 态度 价值观
信念</vt:lpstr>
      <vt:lpstr>我们还应修炼的</vt:lpstr>
      <vt:lpstr>突破思维的限制</vt:lpstr>
      <vt:lpstr>对人生影响最大的是……</vt:lpstr>
      <vt:lpstr>客户服务的正向思维和职业习惯</vt:lpstr>
      <vt:lpstr>影响服务礼仪的三个视觉因素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2024-09-03T01:07:35.442</cp:lastPrinted>
  <dcterms:created xsi:type="dcterms:W3CDTF">2024-09-02T17:07:35Z</dcterms:created>
  <dcterms:modified xsi:type="dcterms:W3CDTF">2024-09-02T17:07:36Z</dcterms:modified>
</cp:coreProperties>
</file>