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7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2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C8E0-B085-4B6C-A7A1-A9F3B652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6C943-8BFD-4311-A329-CD1C1EDD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83A83-3334-43B2-9D09-AABB8B0EF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2B999-FB0A-433E-A1E1-94C02FAA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FE182-F483-419F-BC0D-6E1508A4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0DFFC-9A10-4F4D-B6D5-5E33AE449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6AC33-BB76-4844-A03D-32B88054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947C7-898C-488E-A045-A69C1BE60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F96EB-A852-49CA-B5BA-BDD0767D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D431C-C3D1-47C7-8BD5-D0E360BE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66AE-2381-4F0A-ABC7-E65666B12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1.1.1.1" TargetMode="Externa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1.1.1.1" TargetMode="Externa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330043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4428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060242" y="2832049"/>
            <a:ext cx="8663305" cy="773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1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400" b="1" kern="0" spc="2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技术标编制要求及注意事项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4428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607149" y="2614400"/>
            <a:ext cx="5080634" cy="1009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552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0" b="1" kern="0" spc="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8000" b="1" kern="0" spc="2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100" kern="0" spc="200" baseline="5977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研读招标文件</a:t>
            </a:r>
            <a:endParaRPr lang="Microsoft YaHei" altLang="Microsoft YaHei" sz="6100" baseline="5977"/>
          </a:p>
        </p:txBody>
      </p:sp>
      <p:sp>
        <p:nvSpPr>
          <p:cNvPr id="10" name="textbox 1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" name="table 12"/>
          <p:cNvGraphicFramePr>
            <a:graphicFrameLocks noGrp="1"/>
          </p:cNvGraphicFramePr>
          <p:nvPr/>
        </p:nvGraphicFramePr>
        <p:xfrm>
          <a:off x="1039812" y="1163002"/>
          <a:ext cx="3750945" cy="4531995"/>
        </p:xfrm>
        <a:graphic>
          <a:graphicData uri="http://schemas.openxmlformats.org/drawingml/2006/table">
            <a:tbl>
              <a:tblPr/>
              <a:tblGrid>
                <a:gridCol w="3750945"/>
              </a:tblGrid>
              <a:tr h="4522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0"/>
                    </a:p>
                    <a:p>
                      <a:pPr marL="104775" algn="l" rtl="0" eaLnBrk="0">
                        <a:lnSpc>
                          <a:spcPct val="89000"/>
                        </a:lnSpc>
                        <a:spcBef>
                          <a:spcPts val="5"/>
                        </a:spcBef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第一章   招标公告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6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第二章   投标人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须知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第三章   评标办法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730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20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730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2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le 14"/>
          <p:cNvGraphicFramePr>
            <a:graphicFrameLocks noGrp="1"/>
          </p:cNvGraphicFramePr>
          <p:nvPr/>
        </p:nvGraphicFramePr>
        <p:xfrm>
          <a:off x="7190104" y="1561465"/>
          <a:ext cx="2416809" cy="2583814"/>
        </p:xfrm>
        <a:graphic>
          <a:graphicData uri="http://schemas.openxmlformats.org/drawingml/2006/table">
            <a:tbl>
              <a:tblPr/>
              <a:tblGrid>
                <a:gridCol w="370840"/>
                <a:gridCol w="284479"/>
                <a:gridCol w="370840"/>
                <a:gridCol w="292100"/>
                <a:gridCol w="370840"/>
                <a:gridCol w="356869"/>
                <a:gridCol w="370840"/>
              </a:tblGrid>
              <a:tr h="325754">
                <a:tc rowSpan="7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79375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1800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投标人资格</a:t>
                      </a:r>
                      <a:endParaRPr lang="DengXian" altLang="DengXian" sz="18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101600" algn="l" rtl="0" eaLnBrk="0">
                        <a:lnSpc>
                          <a:spcPct val="86000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招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97155" algn="l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投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06045" algn="l" rtl="0" eaLnBrk="0">
                        <a:lnSpc>
                          <a:spcPct val="80000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开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271144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标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标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标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27305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3000"/>
                        </a:lnSpc>
                      </a:pPr>
                      <a:endParaRPr lang="Arial" altLang="Arial" sz="100"/>
                    </a:p>
                    <a:p>
                      <a:pPr marL="106045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文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3000"/>
                        </a:lnSpc>
                      </a:pPr>
                      <a:endParaRPr lang="Arial" altLang="Arial" sz="100"/>
                    </a:p>
                    <a:p>
                      <a:pPr marL="106045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文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200"/>
                    </a:p>
                    <a:p>
                      <a:pPr marL="11493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时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276859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9906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件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9906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件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200"/>
                    </a:p>
                    <a:p>
                      <a:pPr marL="118110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间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272415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Arial" altLang="Arial" sz="100"/>
                    </a:p>
                    <a:p>
                      <a:pPr marL="116204" algn="l" rtl="0" eaLnBrk="0">
                        <a:lnSpc>
                          <a:spcPct val="86000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的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5000"/>
                        </a:lnSpc>
                      </a:pPr>
                      <a:endParaRPr lang="Arial" altLang="Arial" sz="100"/>
                    </a:p>
                    <a:p>
                      <a:pPr marL="116204" algn="l" rtl="0" eaLnBrk="0">
                        <a:lnSpc>
                          <a:spcPct val="86000"/>
                        </a:lnSpc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的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10477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和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27432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"/>
                    </a:p>
                    <a:p>
                      <a:pPr marL="103504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获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10160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递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"/>
                    </a:p>
                    <a:p>
                      <a:pPr marL="98425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地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  <a:tr h="890270">
                <a:tc vMerge="1"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 vert="eaVert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200"/>
                    </a:p>
                    <a:p>
                      <a:pPr marL="97789" algn="l" rtl="0" eaLnBrk="0">
                        <a:lnSpc>
                          <a:spcPct val="81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取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"/>
                    </a:p>
                    <a:p>
                      <a:pPr marL="104139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交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7000"/>
                        </a:lnSpc>
                      </a:pPr>
                      <a:endParaRPr lang="Arial" altLang="Arial" sz="100"/>
                    </a:p>
                    <a:p>
                      <a:pPr marL="102235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点</a:t>
                      </a:r>
                      <a:endParaRPr lang="DengXian" altLang="DengXia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sp>
        <p:nvSpPr>
          <p:cNvPr id="16" name="textbox 16"/>
          <p:cNvSpPr/>
          <p:nvPr/>
        </p:nvSpPr>
        <p:spPr>
          <a:xfrm>
            <a:off x="5887084" y="4503420"/>
            <a:ext cx="5297804" cy="922655"/>
          </a:xfrm>
          <a:prstGeom prst="rect">
            <a:avLst/>
          </a:prstGeom>
          <a:solidFill>
            <a:srgbClr val="BDD7E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531494" algn="l" rtl="0" eaLnBrk="0">
              <a:lnSpc>
                <a:spcPct val="81000"/>
              </a:lnSpc>
              <a:spcBef>
                <a:spcPts val="2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本章主要介绍了项目名称、建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设地点、项目概</a:t>
            </a:r>
            <a:endParaRPr lang="DengXian" altLang="DengXian" sz="1800"/>
          </a:p>
          <a:p>
            <a:pPr marL="102235" algn="l" rtl="0" eaLnBrk="0">
              <a:lnSpc>
                <a:spcPts val="3394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况、招标范围、工期要求、质量要求等信息。</a:t>
            </a:r>
            <a:endParaRPr lang="DengXian" altLang="DengXian" sz="18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9960836" y="0"/>
            <a:ext cx="1716679" cy="1565499"/>
            <a:chExt cx="1716679" cy="1565499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1716679" cy="1565499"/>
              <a:chExt cx="1716679" cy="1565499"/>
            </a:xfrm>
          </p:grpSpPr>
          <p:sp>
            <p:nvSpPr>
              <p:cNvPr id="18" name="path"/>
              <p:cNvSpPr/>
              <p:nvPr/>
            </p:nvSpPr>
            <p:spPr>
              <a:xfrm>
                <a:off x="3583" y="0"/>
                <a:ext cx="1710055" cy="1561465"/>
              </a:xfrm>
              <a:custGeom>
                <a:rect l="0" t="0" r="0" b="0"/>
                <a:pathLst>
                  <a:path w="2693" h="2459">
                    <a:moveTo>
                      <a:pt x="1429" y="494"/>
                    </a:moveTo>
                    <a:lnTo>
                      <a:pt x="1843" y="0"/>
                    </a:lnTo>
                    <a:lnTo>
                      <a:pt x="1810" y="657"/>
                    </a:lnTo>
                    <a:lnTo>
                      <a:pt x="2245" y="361"/>
                    </a:lnTo>
                    <a:lnTo>
                      <a:pt x="2042" y="743"/>
                    </a:lnTo>
                    <a:lnTo>
                      <a:pt x="2693" y="756"/>
                    </a:lnTo>
                    <a:lnTo>
                      <a:pt x="2117" y="1070"/>
                    </a:lnTo>
                    <a:lnTo>
                      <a:pt x="2277" y="1285"/>
                    </a:lnTo>
                    <a:lnTo>
                      <a:pt x="2042" y="1401"/>
                    </a:lnTo>
                    <a:lnTo>
                      <a:pt x="2353" y="1779"/>
                    </a:lnTo>
                    <a:lnTo>
                      <a:pt x="1825" y="1633"/>
                    </a:lnTo>
                    <a:lnTo>
                      <a:pt x="1862" y="1977"/>
                    </a:lnTo>
                    <a:lnTo>
                      <a:pt x="1518" y="1814"/>
                    </a:lnTo>
                    <a:lnTo>
                      <a:pt x="1447" y="2145"/>
                    </a:lnTo>
                    <a:lnTo>
                      <a:pt x="1230" y="1977"/>
                    </a:lnTo>
                    <a:lnTo>
                      <a:pt x="1084" y="2244"/>
                    </a:lnTo>
                    <a:lnTo>
                      <a:pt x="938" y="2063"/>
                    </a:lnTo>
                    <a:lnTo>
                      <a:pt x="613" y="2459"/>
                    </a:lnTo>
                    <a:lnTo>
                      <a:pt x="599" y="2076"/>
                    </a:lnTo>
                    <a:lnTo>
                      <a:pt x="160" y="2029"/>
                    </a:lnTo>
                    <a:lnTo>
                      <a:pt x="415" y="1749"/>
                    </a:lnTo>
                    <a:lnTo>
                      <a:pt x="0" y="1465"/>
                    </a:lnTo>
                    <a:lnTo>
                      <a:pt x="490" y="1319"/>
                    </a:lnTo>
                    <a:lnTo>
                      <a:pt x="146" y="941"/>
                    </a:lnTo>
                    <a:lnTo>
                      <a:pt x="669" y="889"/>
                    </a:lnTo>
                    <a:lnTo>
                      <a:pt x="561" y="412"/>
                    </a:lnTo>
                    <a:lnTo>
                      <a:pt x="1065" y="726"/>
                    </a:lnTo>
                    <a:lnTo>
                      <a:pt x="1212" y="214"/>
                    </a:lnTo>
                    <a:lnTo>
                      <a:pt x="1429" y="494"/>
                    </a:lnTo>
                    <a:close/>
                  </a:path>
                </a:pathLst>
              </a:custGeom>
              <a:solidFill>
                <a:srgbClr val="5B9BD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path"/>
              <p:cNvSpPr/>
              <p:nvPr/>
            </p:nvSpPr>
            <p:spPr>
              <a:xfrm>
                <a:off x="0" y="0"/>
                <a:ext cx="1716679" cy="1565499"/>
              </a:xfrm>
              <a:custGeom>
                <a:rect l="0" t="0" r="0" b="0"/>
                <a:pathLst>
                  <a:path w="2703" h="2465">
                    <a:moveTo>
                      <a:pt x="1434" y="494"/>
                    </a:moveTo>
                    <a:lnTo>
                      <a:pt x="1849" y="0"/>
                    </a:lnTo>
                    <a:moveTo>
                      <a:pt x="1816" y="657"/>
                    </a:moveTo>
                    <a:lnTo>
                      <a:pt x="2250" y="361"/>
                    </a:lnTo>
                    <a:lnTo>
                      <a:pt x="2047" y="743"/>
                    </a:lnTo>
                    <a:moveTo>
                      <a:pt x="2698" y="756"/>
                    </a:moveTo>
                    <a:lnTo>
                      <a:pt x="2123" y="1070"/>
                    </a:lnTo>
                    <a:lnTo>
                      <a:pt x="2283" y="1285"/>
                    </a:lnTo>
                    <a:lnTo>
                      <a:pt x="2047" y="1401"/>
                    </a:lnTo>
                    <a:lnTo>
                      <a:pt x="2359" y="1779"/>
                    </a:lnTo>
                    <a:lnTo>
                      <a:pt x="1830" y="1633"/>
                    </a:lnTo>
                    <a:lnTo>
                      <a:pt x="1868" y="1977"/>
                    </a:lnTo>
                    <a:lnTo>
                      <a:pt x="1524" y="1814"/>
                    </a:lnTo>
                    <a:lnTo>
                      <a:pt x="1453" y="2145"/>
                    </a:lnTo>
                    <a:lnTo>
                      <a:pt x="1236" y="1977"/>
                    </a:lnTo>
                    <a:lnTo>
                      <a:pt x="1090" y="2244"/>
                    </a:lnTo>
                    <a:lnTo>
                      <a:pt x="944" y="2063"/>
                    </a:lnTo>
                    <a:lnTo>
                      <a:pt x="618" y="2459"/>
                    </a:lnTo>
                    <a:moveTo>
                      <a:pt x="604" y="2076"/>
                    </a:moveTo>
                    <a:lnTo>
                      <a:pt x="165" y="2029"/>
                    </a:lnTo>
                    <a:lnTo>
                      <a:pt x="420" y="1749"/>
                    </a:lnTo>
                    <a:lnTo>
                      <a:pt x="5" y="1465"/>
                    </a:lnTo>
                    <a:lnTo>
                      <a:pt x="496" y="1319"/>
                    </a:lnTo>
                    <a:lnTo>
                      <a:pt x="151" y="941"/>
                    </a:lnTo>
                    <a:lnTo>
                      <a:pt x="675" y="889"/>
                    </a:lnTo>
                    <a:lnTo>
                      <a:pt x="566" y="412"/>
                    </a:lnTo>
                    <a:lnTo>
                      <a:pt x="1071" y="726"/>
                    </a:lnTo>
                    <a:lnTo>
                      <a:pt x="1217" y="214"/>
                    </a:lnTo>
                    <a:lnTo>
                      <a:pt x="1434" y="494"/>
                    </a:lnTo>
                  </a:path>
                </a:pathLst>
              </a:custGeom>
              <a:noFill/>
              <a:ln w="12700" cap="flat">
                <a:solidFill>
                  <a:srgbClr val="41719C">
                    <a:alpha val="100000"/>
                  </a:srgbClr>
                </a:solidFill>
                <a:prstDash val="solid"/>
                <a:miter lim="10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2" name="textbox 22"/>
            <p:cNvSpPr/>
            <p:nvPr/>
          </p:nvSpPr>
          <p:spPr>
            <a:xfrm>
              <a:off x="562460" y="545312"/>
              <a:ext cx="474980" cy="564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456"/>
                </a:lnSpc>
              </a:pPr>
              <a:endParaRPr lang="Arial" altLang="Arial" sz="100"/>
            </a:p>
            <a:p>
              <a:pPr marL="12700" indent="4444" algn="l" rtl="0" eaLnBrk="0">
                <a:lnSpc>
                  <a:spcPct val="98000"/>
                </a:lnSpc>
              </a:pPr>
              <a:r>
                <a:rPr sz="1800" kern="0" spc="-6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要</a:t>
              </a:r>
              <a:r>
                <a:rPr sz="1800" kern="0" spc="-6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约</a:t>
              </a:r>
              <a:r>
                <a:rPr sz="1800" kern="0" spc="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 </a:t>
              </a:r>
              <a:r>
                <a:rPr sz="1800" kern="0" spc="-4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邀</a:t>
              </a:r>
              <a:r>
                <a:rPr sz="1800" kern="0" spc="-4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请</a:t>
              </a:r>
              <a:endParaRPr lang="Microsoft JhengHei" altLang="Microsoft JhengHei" sz="1800"/>
            </a:p>
          </p:txBody>
        </p:sp>
        <p:sp>
          <p:nvSpPr>
            <p:cNvPr id="24" name="rect"/>
            <p:cNvSpPr/>
            <p:nvPr/>
          </p:nvSpPr>
          <p:spPr>
            <a:xfrm>
              <a:off x="1147174" y="0"/>
              <a:ext cx="33666" cy="417937"/>
            </a:xfrm>
            <a:prstGeom prst="rect">
              <a:avLst/>
            </a:prstGeom>
            <a:solidFill>
              <a:srgbClr val="41719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300255" y="465849"/>
              <a:ext cx="413508" cy="20866"/>
            </a:xfrm>
            <a:custGeom>
              <a:rect l="0" t="0" r="0" b="0"/>
              <a:pathLst>
                <a:path w="651" h="32">
                  <a:moveTo>
                    <a:pt x="0" y="9"/>
                  </a:moveTo>
                  <a:lnTo>
                    <a:pt x="650" y="22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77640" y="1318332"/>
              <a:ext cx="21570" cy="243364"/>
            </a:xfrm>
            <a:custGeom>
              <a:rect l="0" t="0" r="0" b="0"/>
              <a:pathLst>
                <a:path w="33" h="383">
                  <a:moveTo>
                    <a:pt x="23" y="382"/>
                  </a:moveTo>
                  <a:lnTo>
                    <a:pt x="9" y="0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path"/>
          <p:cNvSpPr/>
          <p:nvPr/>
        </p:nvSpPr>
        <p:spPr>
          <a:xfrm>
            <a:off x="6071502" y="768503"/>
            <a:ext cx="4749238" cy="795983"/>
          </a:xfrm>
          <a:custGeom>
            <a:rect l="0" t="0" r="0" b="0"/>
            <a:pathLst>
              <a:path w="7479" h="1253">
                <a:moveTo>
                  <a:pt x="1" y="1209"/>
                </a:moveTo>
                <a:lnTo>
                  <a:pt x="3621" y="4"/>
                </a:lnTo>
                <a:moveTo>
                  <a:pt x="1015" y="1209"/>
                </a:moveTo>
                <a:lnTo>
                  <a:pt x="3621" y="4"/>
                </a:lnTo>
                <a:moveTo>
                  <a:pt x="2053" y="1248"/>
                </a:moveTo>
                <a:lnTo>
                  <a:pt x="3621" y="4"/>
                </a:lnTo>
                <a:moveTo>
                  <a:pt x="3085" y="1248"/>
                </a:moveTo>
                <a:lnTo>
                  <a:pt x="3621" y="4"/>
                </a:lnTo>
                <a:moveTo>
                  <a:pt x="4129" y="1248"/>
                </a:moveTo>
                <a:lnTo>
                  <a:pt x="3621" y="4"/>
                </a:lnTo>
                <a:moveTo>
                  <a:pt x="5275" y="1248"/>
                </a:moveTo>
                <a:lnTo>
                  <a:pt x="3621" y="4"/>
                </a:lnTo>
                <a:moveTo>
                  <a:pt x="6422" y="1248"/>
                </a:moveTo>
                <a:lnTo>
                  <a:pt x="3621" y="4"/>
                </a:lnTo>
                <a:moveTo>
                  <a:pt x="7477" y="1248"/>
                </a:moveTo>
                <a:lnTo>
                  <a:pt x="3621" y="4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32" name="table 32"/>
          <p:cNvGraphicFramePr>
            <a:graphicFrameLocks noGrp="1"/>
          </p:cNvGraphicFramePr>
          <p:nvPr/>
        </p:nvGraphicFramePr>
        <p:xfrm>
          <a:off x="6526212" y="1531937"/>
          <a:ext cx="380365" cy="2593975"/>
        </p:xfrm>
        <a:graphic>
          <a:graphicData uri="http://schemas.openxmlformats.org/drawingml/2006/table">
            <a:tbl>
              <a:tblPr>
                <a:solidFill>
                  <a:srgbClr val="F4B183"/>
                </a:solidFill>
              </a:tblPr>
              <a:tblGrid>
                <a:gridCol w="380365"/>
              </a:tblGrid>
              <a:tr h="258445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88264" algn="l" rtl="0" eaLnBrk="0">
                        <a:lnSpc>
                          <a:spcPct val="86000"/>
                        </a:lnSpc>
                      </a:pPr>
                      <a:r>
                        <a:rPr sz="1800" kern="0" spc="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项目概况与招标范围</a:t>
                      </a:r>
                      <a:endParaRPr lang="DengXian" altLang="DengXian" sz="1800"/>
                    </a:p>
                  </a:txBody>
                  <a:tcPr marL="0" marR="0" marT="0" marB="0" vert="eaVert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183"/>
                    </a:solidFill>
                  </a:tcPr>
                </a:tc>
              </a:tr>
            </a:tbl>
          </a:graphicData>
        </a:graphic>
      </p:graphicFrame>
      <p:sp>
        <p:nvSpPr>
          <p:cNvPr id="34" name="textbox 34"/>
          <p:cNvSpPr/>
          <p:nvPr/>
        </p:nvSpPr>
        <p:spPr>
          <a:xfrm>
            <a:off x="9964419" y="1561465"/>
            <a:ext cx="371475" cy="2584450"/>
          </a:xfrm>
          <a:prstGeom prst="rect">
            <a:avLst/>
          </a:prstGeom>
          <a:solidFill>
            <a:srgbClr val="C5E0B4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80644" algn="l" rtl="0" eaLnBrk="0">
              <a:lnSpc>
                <a:spcPct val="86000"/>
              </a:lnSpc>
              <a:spcBef>
                <a:spcPts val="1"/>
              </a:spcBef>
            </a:pPr>
            <a:r>
              <a:rPr sz="1800" kern="0" spc="3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发布公告的媒介</a:t>
            </a:r>
            <a:endParaRPr lang="DengXian" altLang="DengXian" sz="1800"/>
          </a:p>
        </p:txBody>
      </p:sp>
      <p:sp>
        <p:nvSpPr>
          <p:cNvPr id="36" name="textbox 36"/>
          <p:cNvSpPr/>
          <p:nvPr/>
        </p:nvSpPr>
        <p:spPr>
          <a:xfrm>
            <a:off x="10634344" y="1561465"/>
            <a:ext cx="371475" cy="2584450"/>
          </a:xfrm>
          <a:prstGeom prst="rect">
            <a:avLst/>
          </a:prstGeom>
          <a:solidFill>
            <a:srgbClr val="C5E0B4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300"/>
          </a:p>
          <a:p>
            <a:pPr marL="76200" algn="l" rtl="0" eaLnBrk="0">
              <a:lnSpc>
                <a:spcPct val="87000"/>
              </a:lnSpc>
              <a:spcBef>
                <a:spcPts val="3"/>
              </a:spcBef>
            </a:pPr>
            <a:r>
              <a:rPr sz="1800" kern="0" spc="2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联系方式</a:t>
            </a:r>
            <a:endParaRPr lang="DengXian" altLang="DengXian" sz="1800"/>
          </a:p>
        </p:txBody>
      </p:sp>
      <p:sp>
        <p:nvSpPr>
          <p:cNvPr id="38" name="textbox 38"/>
          <p:cNvSpPr/>
          <p:nvPr/>
        </p:nvSpPr>
        <p:spPr>
          <a:xfrm>
            <a:off x="5887084" y="1536700"/>
            <a:ext cx="371475" cy="2584450"/>
          </a:xfrm>
          <a:prstGeom prst="rect">
            <a:avLst/>
          </a:prstGeom>
          <a:solidFill>
            <a:srgbClr val="C5E0B4"/>
          </a:solidFill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76200" algn="l" rtl="0" eaLnBrk="0">
              <a:lnSpc>
                <a:spcPct val="86000"/>
              </a:lnSpc>
              <a:spcBef>
                <a:spcPts val="1"/>
              </a:spcBef>
            </a:pPr>
            <a:r>
              <a:rPr sz="1800" kern="0" spc="2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招标条件</a:t>
            </a:r>
            <a:endParaRPr lang="DengXian" altLang="DengXian" sz="1800"/>
          </a:p>
        </p:txBody>
      </p:sp>
      <p:sp>
        <p:nvSpPr>
          <p:cNvPr id="40" name="textbox 40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sp>
        <p:nvSpPr>
          <p:cNvPr id="42" name="textbox 42"/>
          <p:cNvSpPr/>
          <p:nvPr/>
        </p:nvSpPr>
        <p:spPr>
          <a:xfrm>
            <a:off x="7752715" y="403225"/>
            <a:ext cx="1236980" cy="368300"/>
          </a:xfrm>
          <a:prstGeom prst="rect">
            <a:avLst/>
          </a:prstGeom>
          <a:solidFill>
            <a:srgbClr val="FFC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500"/>
          </a:p>
          <a:p>
            <a:pPr marL="101600" algn="l" rtl="0" eaLnBrk="0">
              <a:lnSpc>
                <a:spcPct val="86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招标公告</a:t>
            </a:r>
            <a:endParaRPr lang="DengXian" altLang="DengXian" sz="18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" name="table 48"/>
          <p:cNvGraphicFramePr>
            <a:graphicFrameLocks noGrp="1"/>
          </p:cNvGraphicFramePr>
          <p:nvPr/>
        </p:nvGraphicFramePr>
        <p:xfrm>
          <a:off x="1039812" y="1163002"/>
          <a:ext cx="3750945" cy="4531995"/>
        </p:xfrm>
        <a:graphic>
          <a:graphicData uri="http://schemas.openxmlformats.org/drawingml/2006/table">
            <a:tbl>
              <a:tblPr/>
              <a:tblGrid>
                <a:gridCol w="3750945"/>
              </a:tblGrid>
              <a:tr h="4522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04775" algn="l" rtl="0" eaLnBrk="0">
                        <a:lnSpc>
                          <a:spcPct val="89000"/>
                        </a:lnSpc>
                        <a:spcBef>
                          <a:spcPts val="1522"/>
                        </a:spcBef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第二章   投标人须知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1756"/>
                        </a:spcBef>
                      </a:pP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第三章   评标办法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730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2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9808844" y="455295"/>
          <a:ext cx="2352040" cy="5546090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352040"/>
              </a:tblGrid>
              <a:tr h="55333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114935"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</a:t>
                      </a: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进</a:t>
                      </a: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一步</a:t>
                      </a: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对</a:t>
                      </a:r>
                      <a:r>
                        <a:rPr sz="1800" kern="0" spc="-1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工期、</a:t>
                      </a:r>
                      <a:endParaRPr lang="MS Gothic" altLang="MS Gothic" sz="1800"/>
                    </a:p>
                    <a:p>
                      <a:pPr marL="109854" indent="635" algn="l" rtl="0" eaLnBrk="0">
                        <a:lnSpc>
                          <a:spcPct val="99000"/>
                        </a:lnSpc>
                        <a:spcBef>
                          <a:spcPts val="223"/>
                        </a:spcBef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质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量、招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范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围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等作  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出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说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明。核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对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与招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    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公告是否一致，当出  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现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不一致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，以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“</a:t>
                      </a:r>
                      <a:r>
                        <a:rPr sz="1800" kern="0" spc="-35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 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知前附表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”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要</a:t>
                      </a:r>
                      <a:r>
                        <a:rPr sz="18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 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求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为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准。</a:t>
                      </a:r>
                      <a:endParaRPr lang="MS Gothic" altLang="MS Gothic" sz="1800"/>
                    </a:p>
                    <a:p>
                      <a:pPr marL="109220" indent="635" algn="l" rtl="0" eaLnBrk="0">
                        <a:lnSpc>
                          <a:spcPct val="99000"/>
                        </a:lnSpc>
                        <a:spcBef>
                          <a:spcPts val="102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、此外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对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截至</a:t>
                      </a:r>
                      <a:r>
                        <a:rPr sz="18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时间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、答疑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结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束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时间</a:t>
                      </a:r>
                      <a:r>
                        <a:rPr sz="18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</a:t>
                      </a:r>
                      <a:r>
                        <a:rPr sz="1800" kern="0" spc="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踏勘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时间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、文件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制、</a:t>
                      </a:r>
                      <a:r>
                        <a:rPr sz="18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开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唱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等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时间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均作  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出要求。</a:t>
                      </a:r>
                      <a:endParaRPr lang="MS Gothic" altLang="MS Gothic" sz="1800"/>
                    </a:p>
                    <a:p>
                      <a:pPr marL="111125" indent="-3810" algn="l" rtl="0" eaLnBrk="0">
                        <a:lnSpc>
                          <a:spcPct val="98000"/>
                        </a:lnSpc>
                        <a:spcBef>
                          <a:spcPts val="16"/>
                        </a:spcBef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3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、重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视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“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需要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补</a:t>
                      </a: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充的</a:t>
                      </a:r>
                      <a:r>
                        <a:rPr sz="18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其他内容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”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这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部分，</a:t>
                      </a:r>
                      <a:endParaRPr lang="MS Gothic" altLang="MS Gothic" sz="1800"/>
                    </a:p>
                    <a:p>
                      <a:pPr marL="111125" indent="635" algn="l" rtl="0" eaLnBrk="0">
                        <a:lnSpc>
                          <a:spcPct val="98000"/>
                        </a:lnSpc>
                        <a:spcBef>
                          <a:spcPts val="158"/>
                        </a:spcBef>
                      </a:pP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此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处经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常涉及承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诺</a:t>
                      </a:r>
                      <a:r>
                        <a:rPr sz="18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及  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其他要求。</a:t>
                      </a:r>
                      <a:endParaRPr lang="MS Gothic" altLang="MS Gothic" sz="1800"/>
                    </a:p>
                  </a:txBody>
                  <a:tcPr marL="0" marR="0" marT="0" marB="0">
                    <a:lnL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grpSp>
        <p:nvGrpSpPr>
          <p:cNvPr id="6" name="group 6"/>
          <p:cNvGrpSpPr/>
          <p:nvPr/>
        </p:nvGrpSpPr>
        <p:grpSpPr>
          <a:xfrm rot="21600000">
            <a:off x="3683634" y="1161415"/>
            <a:ext cx="1211579" cy="1042669"/>
            <a:chExt cx="1211579" cy="1042669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1211579" cy="1042669"/>
              <a:chExt cx="1211579" cy="1042669"/>
            </a:xfrm>
          </p:grpSpPr>
          <p:sp>
            <p:nvSpPr>
              <p:cNvPr id="52" name="path"/>
              <p:cNvSpPr/>
              <p:nvPr/>
            </p:nvSpPr>
            <p:spPr>
              <a:xfrm>
                <a:off x="6350" y="6350"/>
                <a:ext cx="1198879" cy="1029969"/>
              </a:xfrm>
              <a:custGeom>
                <a:rect l="0" t="0" r="0" b="0"/>
                <a:pathLst>
                  <a:path w="1887" h="1621">
                    <a:moveTo>
                      <a:pt x="944" y="435"/>
                    </a:moveTo>
                    <a:lnTo>
                      <a:pt x="1269" y="0"/>
                    </a:lnTo>
                    <a:lnTo>
                      <a:pt x="1237" y="399"/>
                    </a:lnTo>
                    <a:lnTo>
                      <a:pt x="1606" y="334"/>
                    </a:lnTo>
                    <a:lnTo>
                      <a:pt x="1459" y="549"/>
                    </a:lnTo>
                    <a:lnTo>
                      <a:pt x="1844" y="611"/>
                    </a:lnTo>
                    <a:lnTo>
                      <a:pt x="1538" y="786"/>
                    </a:lnTo>
                    <a:lnTo>
                      <a:pt x="1887" y="997"/>
                    </a:lnTo>
                    <a:lnTo>
                      <a:pt x="1471" y="971"/>
                    </a:lnTo>
                    <a:lnTo>
                      <a:pt x="1585" y="1358"/>
                    </a:lnTo>
                    <a:lnTo>
                      <a:pt x="1225" y="1085"/>
                    </a:lnTo>
                    <a:lnTo>
                      <a:pt x="1157" y="1482"/>
                    </a:lnTo>
                    <a:lnTo>
                      <a:pt x="920" y="1121"/>
                    </a:lnTo>
                    <a:lnTo>
                      <a:pt x="741" y="1621"/>
                    </a:lnTo>
                    <a:lnTo>
                      <a:pt x="674" y="1173"/>
                    </a:lnTo>
                    <a:lnTo>
                      <a:pt x="416" y="1322"/>
                    </a:lnTo>
                    <a:lnTo>
                      <a:pt x="495" y="1046"/>
                    </a:lnTo>
                    <a:lnTo>
                      <a:pt x="11" y="1095"/>
                    </a:lnTo>
                    <a:lnTo>
                      <a:pt x="325" y="884"/>
                    </a:lnTo>
                    <a:lnTo>
                      <a:pt x="0" y="646"/>
                    </a:lnTo>
                    <a:lnTo>
                      <a:pt x="404" y="571"/>
                    </a:lnTo>
                    <a:lnTo>
                      <a:pt x="32" y="172"/>
                    </a:lnTo>
                    <a:lnTo>
                      <a:pt x="639" y="474"/>
                    </a:lnTo>
                    <a:lnTo>
                      <a:pt x="730" y="172"/>
                    </a:lnTo>
                    <a:lnTo>
                      <a:pt x="944" y="435"/>
                    </a:lnTo>
                    <a:close/>
                  </a:path>
                </a:pathLst>
              </a:custGeom>
              <a:solidFill>
                <a:srgbClr val="5B9BD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path"/>
              <p:cNvSpPr/>
              <p:nvPr/>
            </p:nvSpPr>
            <p:spPr>
              <a:xfrm>
                <a:off x="0" y="0"/>
                <a:ext cx="1211579" cy="1042669"/>
              </a:xfrm>
              <a:custGeom>
                <a:rect l="0" t="0" r="0" b="0"/>
                <a:pathLst>
                  <a:path w="1907" h="1641">
                    <a:moveTo>
                      <a:pt x="954" y="445"/>
                    </a:moveTo>
                    <a:lnTo>
                      <a:pt x="1279" y="10"/>
                    </a:lnTo>
                    <a:lnTo>
                      <a:pt x="1247" y="409"/>
                    </a:lnTo>
                    <a:lnTo>
                      <a:pt x="1616" y="344"/>
                    </a:lnTo>
                    <a:lnTo>
                      <a:pt x="1469" y="559"/>
                    </a:lnTo>
                    <a:lnTo>
                      <a:pt x="1854" y="621"/>
                    </a:lnTo>
                    <a:lnTo>
                      <a:pt x="1548" y="796"/>
                    </a:lnTo>
                    <a:lnTo>
                      <a:pt x="1897" y="1007"/>
                    </a:lnTo>
                    <a:lnTo>
                      <a:pt x="1481" y="981"/>
                    </a:lnTo>
                    <a:lnTo>
                      <a:pt x="1595" y="1368"/>
                    </a:lnTo>
                    <a:lnTo>
                      <a:pt x="1235" y="1095"/>
                    </a:lnTo>
                    <a:lnTo>
                      <a:pt x="1167" y="1492"/>
                    </a:lnTo>
                    <a:lnTo>
                      <a:pt x="930" y="1131"/>
                    </a:lnTo>
                    <a:lnTo>
                      <a:pt x="751" y="1631"/>
                    </a:lnTo>
                    <a:lnTo>
                      <a:pt x="684" y="1183"/>
                    </a:lnTo>
                    <a:lnTo>
                      <a:pt x="426" y="1332"/>
                    </a:lnTo>
                    <a:lnTo>
                      <a:pt x="505" y="1056"/>
                    </a:lnTo>
                    <a:lnTo>
                      <a:pt x="21" y="1105"/>
                    </a:lnTo>
                    <a:lnTo>
                      <a:pt x="335" y="894"/>
                    </a:lnTo>
                    <a:lnTo>
                      <a:pt x="10" y="656"/>
                    </a:lnTo>
                    <a:lnTo>
                      <a:pt x="414" y="581"/>
                    </a:lnTo>
                    <a:lnTo>
                      <a:pt x="42" y="182"/>
                    </a:lnTo>
                    <a:lnTo>
                      <a:pt x="649" y="484"/>
                    </a:lnTo>
                    <a:lnTo>
                      <a:pt x="740" y="182"/>
                    </a:lnTo>
                    <a:lnTo>
                      <a:pt x="954" y="445"/>
                    </a:lnTo>
                    <a:close/>
                  </a:path>
                </a:pathLst>
              </a:custGeom>
              <a:noFill/>
              <a:ln w="12700" cap="flat">
                <a:solidFill>
                  <a:srgbClr val="41719C">
                    <a:alpha val="100000"/>
                  </a:srgbClr>
                </a:solidFill>
                <a:prstDash val="solid"/>
                <a:miter lim="10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6" name="textbox 56"/>
            <p:cNvSpPr/>
            <p:nvPr/>
          </p:nvSpPr>
          <p:spPr>
            <a:xfrm>
              <a:off x="-12700" y="-12700"/>
              <a:ext cx="1236980" cy="11068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8000"/>
                </a:lnSpc>
              </a:pPr>
              <a:endParaRPr lang="Arial" altLang="Arial" sz="1000"/>
            </a:p>
            <a:p>
              <a:pPr marL="501650" algn="l" rtl="0" eaLnBrk="0">
                <a:lnSpc>
                  <a:spcPct val="83000"/>
                </a:lnSpc>
                <a:spcBef>
                  <a:spcPts val="2"/>
                </a:spcBef>
              </a:pPr>
              <a:r>
                <a:rPr sz="2000" kern="0" spc="-10">
                  <a:ln w="847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重</a:t>
              </a:r>
              <a:endParaRPr lang="MS Gothic" altLang="MS Gothic" sz="2000"/>
            </a:p>
            <a:p>
              <a:pPr marL="497840" algn="l" rtl="0" eaLnBrk="0">
                <a:lnSpc>
                  <a:spcPts val="2700"/>
                </a:lnSpc>
              </a:pPr>
              <a:r>
                <a:rPr sz="2000" kern="0" spc="-10">
                  <a:ln w="847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要</a:t>
              </a:r>
              <a:endParaRPr lang="MS Gothic" altLang="MS Gothic" sz="2000"/>
            </a:p>
          </p:txBody>
        </p:sp>
      </p:grpSp>
      <p:graphicFrame>
        <p:nvGraphicFramePr>
          <p:cNvPr id="58" name="table 58"/>
          <p:cNvGraphicFramePr>
            <a:graphicFrameLocks noGrp="1"/>
          </p:cNvGraphicFramePr>
          <p:nvPr/>
        </p:nvGraphicFramePr>
        <p:xfrm>
          <a:off x="5436399" y="3797300"/>
          <a:ext cx="2486659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86659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029969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评标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5438775" y="5018087"/>
          <a:ext cx="2484119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84119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22923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重新招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和不再招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2" name="table 62"/>
          <p:cNvGraphicFramePr>
            <a:graphicFrameLocks noGrp="1"/>
          </p:cNvGraphicFramePr>
          <p:nvPr/>
        </p:nvGraphicFramePr>
        <p:xfrm>
          <a:off x="5438775" y="6130925"/>
          <a:ext cx="2484119" cy="473075"/>
        </p:xfrm>
        <a:graphic>
          <a:graphicData uri="http://schemas.openxmlformats.org/drawingml/2006/table">
            <a:tbl>
              <a:tblPr>
                <a:solidFill>
                  <a:srgbClr val="00B0F0"/>
                </a:solidFill>
              </a:tblPr>
              <a:tblGrid>
                <a:gridCol w="2484119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22542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需要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补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充的其他内容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4" name="table 64"/>
          <p:cNvGraphicFramePr>
            <a:graphicFrameLocks noGrp="1"/>
          </p:cNvGraphicFramePr>
          <p:nvPr/>
        </p:nvGraphicFramePr>
        <p:xfrm>
          <a:off x="5994400" y="3255174"/>
          <a:ext cx="2483484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83484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026794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开</a:t>
                      </a:r>
                      <a:r>
                        <a:rPr sz="1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5994400" y="4339437"/>
          <a:ext cx="2483484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83484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21"/>
                        </a:lnSpc>
                      </a:pPr>
                      <a:endParaRPr lang="Arial" altLang="Arial" sz="100"/>
                    </a:p>
                    <a:p>
                      <a:pPr marL="797559" algn="l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合同授予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8" name="table 68"/>
          <p:cNvGraphicFramePr>
            <a:graphicFrameLocks noGrp="1"/>
          </p:cNvGraphicFramePr>
          <p:nvPr/>
        </p:nvGraphicFramePr>
        <p:xfrm>
          <a:off x="5994400" y="5588000"/>
          <a:ext cx="2483484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83484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68516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纪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律和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监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督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5436399" y="2693987"/>
          <a:ext cx="2471419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71419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02171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5436399" y="396875"/>
          <a:ext cx="2456180" cy="473075"/>
        </p:xfrm>
        <a:graphic>
          <a:graphicData uri="http://schemas.openxmlformats.org/drawingml/2006/table">
            <a:tbl>
              <a:tblPr>
                <a:solidFill>
                  <a:srgbClr val="F8CBAD"/>
                </a:solidFill>
              </a:tblPr>
              <a:tblGrid>
                <a:gridCol w="2456180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32829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知前附表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CBAD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table 74"/>
          <p:cNvGraphicFramePr>
            <a:graphicFrameLocks noGrp="1"/>
          </p:cNvGraphicFramePr>
          <p:nvPr/>
        </p:nvGraphicFramePr>
        <p:xfrm>
          <a:off x="5436399" y="1563687"/>
          <a:ext cx="2456180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56180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882"/>
                        </a:lnSpc>
                      </a:pPr>
                      <a:endParaRPr lang="Arial" altLang="Arial" sz="100"/>
                    </a:p>
                    <a:p>
                      <a:pPr marL="782319" algn="l" rtl="0" eaLnBrk="0">
                        <a:lnSpc>
                          <a:spcPct val="96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文件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6" name="table 76"/>
          <p:cNvGraphicFramePr>
            <a:graphicFrameLocks noGrp="1"/>
          </p:cNvGraphicFramePr>
          <p:nvPr/>
        </p:nvGraphicFramePr>
        <p:xfrm>
          <a:off x="5994400" y="2124075"/>
          <a:ext cx="2455544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55544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78485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文件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5994400" y="962818"/>
          <a:ext cx="2439669" cy="473075"/>
        </p:xfrm>
        <a:graphic>
          <a:graphicData uri="http://schemas.openxmlformats.org/drawingml/2006/table">
            <a:tbl>
              <a:tblPr>
                <a:solidFill>
                  <a:srgbClr val="C5E0B4"/>
                </a:solidFill>
              </a:tblPr>
              <a:tblGrid>
                <a:gridCol w="2439669"/>
              </a:tblGrid>
              <a:tr h="454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004569" algn="l" rtl="0" eaLnBrk="0">
                        <a:lnSpc>
                          <a:spcPct val="90000"/>
                        </a:lnSpc>
                      </a:pPr>
                      <a:r>
                        <a:rPr sz="18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总则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4"/>
                    </a:solidFill>
                  </a:tcPr>
                </a:tc>
              </a:tr>
            </a:tbl>
          </a:graphicData>
        </a:graphic>
      </p:graphicFrame>
      <p:sp>
        <p:nvSpPr>
          <p:cNvPr id="80" name="textbox 80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4973954" y="455295"/>
          <a:ext cx="6703060" cy="2990850"/>
        </p:xfrm>
        <a:graphic>
          <a:graphicData uri="http://schemas.openxmlformats.org/drawingml/2006/table">
            <a:tbl>
              <a:tblPr>
                <a:solidFill>
                  <a:srgbClr val="DEEBF7"/>
                </a:solidFill>
              </a:tblPr>
              <a:tblGrid>
                <a:gridCol w="6703060"/>
              </a:tblGrid>
              <a:tr h="29781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3000"/>
                        </a:lnSpc>
                      </a:pPr>
                      <a:endParaRPr lang="Arial" altLang="Arial" sz="1000"/>
                    </a:p>
                    <a:p>
                      <a:pPr marL="301053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重</a:t>
                      </a:r>
                      <a:r>
                        <a:rPr sz="2000" kern="0" spc="8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点</a:t>
                      </a:r>
                      <a:endParaRPr lang="MS Gothic" altLang="MS Gothic" sz="2000"/>
                    </a:p>
                    <a:p>
                      <a:pPr marL="109220" algn="l" rtl="0" eaLnBrk="0">
                        <a:lnSpc>
                          <a:spcPct val="83000"/>
                        </a:lnSpc>
                        <a:spcBef>
                          <a:spcPts val="1292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施工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组织设计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由哪些章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节组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成，各章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节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分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准、</a:t>
                      </a:r>
                      <a:r>
                        <a:rPr sz="20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分</a:t>
                      </a:r>
                      <a:endParaRPr lang="MS Gothic" altLang="MS Gothic" sz="2000"/>
                    </a:p>
                    <a:p>
                      <a:pPr marL="123189" algn="l" rtl="0" eaLnBrk="0">
                        <a:lnSpc>
                          <a:spcPts val="3600"/>
                        </a:lnSpc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因素是什么？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标书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过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程中必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须紧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扣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分点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进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行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制。</a:t>
                      </a:r>
                      <a:endParaRPr lang="MS Gothic" altLang="MS Gothic" sz="2000"/>
                    </a:p>
                    <a:p>
                      <a:pPr marL="2984500" algn="l" rtl="0" eaLnBrk="0">
                        <a:lnSpc>
                          <a:spcPct val="96000"/>
                        </a:lnSpc>
                        <a:spcBef>
                          <a:spcPts val="1612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注意点</a:t>
                      </a:r>
                      <a:endParaRPr lang="MS Gothic" altLang="MS Gothic" sz="2000"/>
                    </a:p>
                    <a:p>
                      <a:pPr marL="116839" algn="l" rtl="0" eaLnBrk="0">
                        <a:lnSpc>
                          <a:spcPct val="95000"/>
                        </a:lnSpc>
                        <a:spcBef>
                          <a:spcPts val="1178"/>
                        </a:spcBef>
                      </a:pP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、一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级标题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必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与招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文件保持一致；</a:t>
                      </a:r>
                      <a:endParaRPr lang="MS Gothic" altLang="MS Gothic" sz="2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100"/>
                    </a:p>
                    <a:p>
                      <a:pPr marL="111125" algn="l" rtl="0" eaLnBrk="0">
                        <a:lnSpc>
                          <a:spcPct val="95000"/>
                        </a:lnSpc>
                      </a:pP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、二、三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级标题紧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扣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分因素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进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行分解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写。</a:t>
                      </a:r>
                      <a:endParaRPr lang="MS Gothic" altLang="MS Gothic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grpSp>
        <p:nvGrpSpPr>
          <p:cNvPr id="10" name="group 10"/>
          <p:cNvGrpSpPr/>
          <p:nvPr/>
        </p:nvGrpSpPr>
        <p:grpSpPr>
          <a:xfrm rot="21600000">
            <a:off x="3507104" y="1869440"/>
            <a:ext cx="1211579" cy="1042669"/>
            <a:chExt cx="1211579" cy="1042669"/>
          </a:xfrm>
        </p:grpSpPr>
        <p:sp>
          <p:nvSpPr>
            <p:cNvPr id="88" name="path"/>
            <p:cNvSpPr/>
            <p:nvPr/>
          </p:nvSpPr>
          <p:spPr>
            <a:xfrm>
              <a:off x="6350" y="6350"/>
              <a:ext cx="1198879" cy="1029969"/>
            </a:xfrm>
            <a:custGeom>
              <a:rect l="0" t="0" r="0" b="0"/>
              <a:pathLst>
                <a:path w="1887" h="1621">
                  <a:moveTo>
                    <a:pt x="943" y="435"/>
                  </a:moveTo>
                  <a:lnTo>
                    <a:pt x="1269" y="0"/>
                  </a:lnTo>
                  <a:lnTo>
                    <a:pt x="1237" y="399"/>
                  </a:lnTo>
                  <a:lnTo>
                    <a:pt x="1606" y="334"/>
                  </a:lnTo>
                  <a:lnTo>
                    <a:pt x="1459" y="549"/>
                  </a:lnTo>
                  <a:lnTo>
                    <a:pt x="1844" y="611"/>
                  </a:lnTo>
                  <a:lnTo>
                    <a:pt x="1538" y="786"/>
                  </a:lnTo>
                  <a:lnTo>
                    <a:pt x="1887" y="997"/>
                  </a:lnTo>
                  <a:lnTo>
                    <a:pt x="1471" y="971"/>
                  </a:lnTo>
                  <a:lnTo>
                    <a:pt x="1585" y="1358"/>
                  </a:lnTo>
                  <a:lnTo>
                    <a:pt x="1225" y="1085"/>
                  </a:lnTo>
                  <a:lnTo>
                    <a:pt x="1157" y="1482"/>
                  </a:lnTo>
                  <a:lnTo>
                    <a:pt x="920" y="1121"/>
                  </a:lnTo>
                  <a:lnTo>
                    <a:pt x="741" y="1621"/>
                  </a:lnTo>
                  <a:lnTo>
                    <a:pt x="674" y="1173"/>
                  </a:lnTo>
                  <a:lnTo>
                    <a:pt x="416" y="1322"/>
                  </a:lnTo>
                  <a:lnTo>
                    <a:pt x="495" y="1046"/>
                  </a:lnTo>
                  <a:lnTo>
                    <a:pt x="11" y="1095"/>
                  </a:lnTo>
                  <a:lnTo>
                    <a:pt x="325" y="884"/>
                  </a:lnTo>
                  <a:lnTo>
                    <a:pt x="0" y="646"/>
                  </a:lnTo>
                  <a:lnTo>
                    <a:pt x="404" y="571"/>
                  </a:lnTo>
                  <a:lnTo>
                    <a:pt x="32" y="172"/>
                  </a:lnTo>
                  <a:lnTo>
                    <a:pt x="639" y="474"/>
                  </a:lnTo>
                  <a:lnTo>
                    <a:pt x="730" y="172"/>
                  </a:lnTo>
                  <a:lnTo>
                    <a:pt x="943" y="435"/>
                  </a:lnTo>
                  <a:close/>
                </a:path>
              </a:pathLst>
            </a:custGeom>
            <a:solidFill>
              <a:srgbClr val="5B9B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0"/>
              <a:ext cx="1211579" cy="1042669"/>
            </a:xfrm>
            <a:custGeom>
              <a:rect l="0" t="0" r="0" b="0"/>
              <a:pathLst>
                <a:path w="1907" h="1641">
                  <a:moveTo>
                    <a:pt x="953" y="445"/>
                  </a:moveTo>
                  <a:lnTo>
                    <a:pt x="1279" y="10"/>
                  </a:lnTo>
                  <a:lnTo>
                    <a:pt x="1247" y="409"/>
                  </a:lnTo>
                  <a:lnTo>
                    <a:pt x="1616" y="344"/>
                  </a:lnTo>
                  <a:lnTo>
                    <a:pt x="1469" y="559"/>
                  </a:lnTo>
                  <a:lnTo>
                    <a:pt x="1854" y="621"/>
                  </a:lnTo>
                  <a:lnTo>
                    <a:pt x="1548" y="796"/>
                  </a:lnTo>
                  <a:lnTo>
                    <a:pt x="1897" y="1007"/>
                  </a:lnTo>
                  <a:lnTo>
                    <a:pt x="1481" y="981"/>
                  </a:lnTo>
                  <a:lnTo>
                    <a:pt x="1595" y="1368"/>
                  </a:lnTo>
                  <a:lnTo>
                    <a:pt x="1235" y="1095"/>
                  </a:lnTo>
                  <a:lnTo>
                    <a:pt x="1167" y="1492"/>
                  </a:lnTo>
                  <a:lnTo>
                    <a:pt x="930" y="1131"/>
                  </a:lnTo>
                  <a:lnTo>
                    <a:pt x="751" y="1631"/>
                  </a:lnTo>
                  <a:lnTo>
                    <a:pt x="684" y="1183"/>
                  </a:lnTo>
                  <a:lnTo>
                    <a:pt x="426" y="1332"/>
                  </a:lnTo>
                  <a:lnTo>
                    <a:pt x="505" y="1056"/>
                  </a:lnTo>
                  <a:lnTo>
                    <a:pt x="21" y="1105"/>
                  </a:lnTo>
                  <a:lnTo>
                    <a:pt x="335" y="894"/>
                  </a:lnTo>
                  <a:lnTo>
                    <a:pt x="10" y="656"/>
                  </a:lnTo>
                  <a:lnTo>
                    <a:pt x="414" y="581"/>
                  </a:lnTo>
                  <a:lnTo>
                    <a:pt x="42" y="182"/>
                  </a:lnTo>
                  <a:lnTo>
                    <a:pt x="649" y="484"/>
                  </a:lnTo>
                  <a:lnTo>
                    <a:pt x="740" y="182"/>
                  </a:lnTo>
                  <a:lnTo>
                    <a:pt x="953" y="445"/>
                  </a:lnTo>
                  <a:close/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1048702" y="1066482"/>
          <a:ext cx="3750945" cy="4531995"/>
        </p:xfrm>
        <a:graphic>
          <a:graphicData uri="http://schemas.openxmlformats.org/drawingml/2006/table">
            <a:tbl>
              <a:tblPr/>
              <a:tblGrid>
                <a:gridCol w="2868295"/>
                <a:gridCol w="882650"/>
              </a:tblGrid>
              <a:tr h="17379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152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第二章</a:t>
                      </a:r>
                      <a:r>
                        <a:rPr sz="2400" kern="0" spc="9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须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</a:t>
                      </a:r>
                      <a:endParaRPr lang="MS Gothic" altLang="MS Gothic" sz="24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200"/>
                    </a:p>
                    <a:p>
                      <a:pPr algn="l" rtl="0" eaLnBrk="0">
                        <a:lnSpc>
                          <a:spcPct val="8042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89000"/>
                        </a:lnSpc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第三章   评标办法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9400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83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20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730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53100" y="4800600"/>
            <a:ext cx="5107305" cy="1910714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53100" y="3581400"/>
            <a:ext cx="4890769" cy="10922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862806" y="5688812"/>
            <a:ext cx="4124331" cy="902487"/>
            <a:chExt cx="4124331" cy="902487"/>
          </a:xfrm>
        </p:grpSpPr>
        <p:sp>
          <p:nvSpPr>
            <p:cNvPr id="98" name="rect"/>
            <p:cNvSpPr/>
            <p:nvPr/>
          </p:nvSpPr>
          <p:spPr>
            <a:xfrm>
              <a:off x="5873" y="5867"/>
              <a:ext cx="4111625" cy="889635"/>
            </a:xfrm>
            <a:prstGeom prst="rect">
              <a:avLst/>
            </a:prstGeom>
            <a:solidFill>
              <a:srgbClr val="FFF2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0"/>
              <a:ext cx="4124331" cy="902487"/>
            </a:xfrm>
            <a:custGeom>
              <a:rect l="0" t="0" r="0" b="0"/>
              <a:pathLst>
                <a:path w="6495" h="1421">
                  <a:moveTo>
                    <a:pt x="10" y="243"/>
                  </a:moveTo>
                  <a:lnTo>
                    <a:pt x="15" y="196"/>
                  </a:lnTo>
                  <a:lnTo>
                    <a:pt x="28" y="152"/>
                  </a:lnTo>
                  <a:lnTo>
                    <a:pt x="50" y="113"/>
                  </a:lnTo>
                  <a:lnTo>
                    <a:pt x="78" y="78"/>
                  </a:lnTo>
                  <a:lnTo>
                    <a:pt x="113" y="50"/>
                  </a:lnTo>
                  <a:lnTo>
                    <a:pt x="152" y="28"/>
                  </a:lnTo>
                  <a:lnTo>
                    <a:pt x="196" y="15"/>
                  </a:lnTo>
                  <a:lnTo>
                    <a:pt x="243" y="10"/>
                  </a:lnTo>
                  <a:lnTo>
                    <a:pt x="6251" y="10"/>
                  </a:lnTo>
                  <a:lnTo>
                    <a:pt x="6251" y="10"/>
                  </a:lnTo>
                  <a:lnTo>
                    <a:pt x="6298" y="15"/>
                  </a:lnTo>
                  <a:lnTo>
                    <a:pt x="6342" y="28"/>
                  </a:lnTo>
                  <a:lnTo>
                    <a:pt x="6381" y="50"/>
                  </a:lnTo>
                  <a:lnTo>
                    <a:pt x="6416" y="78"/>
                  </a:lnTo>
                  <a:lnTo>
                    <a:pt x="6445" y="113"/>
                  </a:lnTo>
                  <a:lnTo>
                    <a:pt x="6466" y="152"/>
                  </a:lnTo>
                  <a:lnTo>
                    <a:pt x="6480" y="196"/>
                  </a:lnTo>
                  <a:lnTo>
                    <a:pt x="6485" y="243"/>
                  </a:lnTo>
                  <a:lnTo>
                    <a:pt x="6485" y="243"/>
                  </a:lnTo>
                  <a:lnTo>
                    <a:pt x="6485" y="1177"/>
                  </a:lnTo>
                  <a:lnTo>
                    <a:pt x="6485" y="1177"/>
                  </a:lnTo>
                  <a:lnTo>
                    <a:pt x="6480" y="1225"/>
                  </a:lnTo>
                  <a:lnTo>
                    <a:pt x="6466" y="1268"/>
                  </a:lnTo>
                  <a:lnTo>
                    <a:pt x="6445" y="1307"/>
                  </a:lnTo>
                  <a:lnTo>
                    <a:pt x="6416" y="1342"/>
                  </a:lnTo>
                  <a:lnTo>
                    <a:pt x="6381" y="1371"/>
                  </a:lnTo>
                  <a:lnTo>
                    <a:pt x="6342" y="1392"/>
                  </a:lnTo>
                  <a:lnTo>
                    <a:pt x="6298" y="1406"/>
                  </a:lnTo>
                  <a:lnTo>
                    <a:pt x="6251" y="1411"/>
                  </a:lnTo>
                  <a:lnTo>
                    <a:pt x="243" y="1411"/>
                  </a:lnTo>
                  <a:lnTo>
                    <a:pt x="196" y="1406"/>
                  </a:lnTo>
                  <a:lnTo>
                    <a:pt x="152" y="1392"/>
                  </a:lnTo>
                  <a:lnTo>
                    <a:pt x="113" y="1371"/>
                  </a:lnTo>
                  <a:lnTo>
                    <a:pt x="78" y="1342"/>
                  </a:lnTo>
                  <a:lnTo>
                    <a:pt x="50" y="1307"/>
                  </a:lnTo>
                  <a:lnTo>
                    <a:pt x="28" y="1268"/>
                  </a:lnTo>
                  <a:lnTo>
                    <a:pt x="15" y="1225"/>
                  </a:lnTo>
                  <a:lnTo>
                    <a:pt x="10" y="1177"/>
                  </a:lnTo>
                  <a:lnTo>
                    <a:pt x="10" y="243"/>
                  </a:lnTo>
                  <a:close/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textbox 102"/>
            <p:cNvSpPr/>
            <p:nvPr/>
          </p:nvSpPr>
          <p:spPr>
            <a:xfrm>
              <a:off x="190442" y="137925"/>
              <a:ext cx="3750945" cy="6477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640"/>
                </a:lnSpc>
              </a:pPr>
              <a:endParaRPr lang="Arial" altLang="Arial" sz="100"/>
            </a:p>
            <a:p>
              <a:pPr algn="r" rtl="0" eaLnBrk="0">
                <a:lnSpc>
                  <a:spcPct val="92000"/>
                </a:lnSpc>
              </a:pPr>
              <a:r>
                <a:rPr sz="1400" kern="0" spc="-8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本章重点</a:t>
              </a:r>
              <a:r>
                <a:rPr sz="1400" b="1" kern="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</a:t>
              </a:r>
              <a:r>
                <a:rPr sz="1400" kern="0" spc="-7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投</a:t>
              </a:r>
              <a:r>
                <a:rPr sz="1400" b="1" kern="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</a:t>
              </a:r>
              <a:r>
                <a:rPr sz="1400" kern="0" spc="-7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文件</a:t>
              </a:r>
              <a:r>
                <a:rPr sz="1400" kern="0" spc="-8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（形式、</a:t>
              </a:r>
              <a:r>
                <a:rPr sz="1400" kern="0" spc="28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1400" b="1" kern="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r>
                <a:rPr sz="1400" kern="0" spc="-8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格、响</a:t>
              </a:r>
              <a:r>
                <a:rPr sz="1400" b="1" kern="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</a:t>
              </a:r>
              <a:r>
                <a:rPr sz="1400" kern="0" spc="-8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性）</a:t>
              </a:r>
              <a:r>
                <a:rPr sz="1400" kern="0" spc="-8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1400" b="1" kern="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</a:t>
              </a:r>
              <a:endParaRPr lang="Microsoft YaHei" altLang="Microsoft YaHei" sz="1400"/>
            </a:p>
            <a:p>
              <a:pPr marL="13334" algn="l" rtl="0" eaLnBrk="0">
                <a:lnSpc>
                  <a:spcPct val="92000"/>
                </a:lnSpc>
                <a:spcBef>
                  <a:spcPts val="137"/>
                </a:spcBef>
              </a:pPr>
              <a:r>
                <a:rPr sz="1400" kern="0" spc="-9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分因素、</a:t>
              </a:r>
              <a:r>
                <a:rPr sz="1400" kern="0" spc="-9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1400" b="1" kern="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</a:t>
              </a:r>
              <a:r>
                <a:rPr sz="1400" kern="0" spc="-9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分</a:t>
              </a:r>
              <a:r>
                <a:rPr sz="1400" b="1" kern="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</a:t>
              </a:r>
              <a:r>
                <a:rPr sz="1400" kern="0" spc="-9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准、分</a:t>
              </a:r>
              <a:r>
                <a:rPr sz="1400" b="1" kern="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</a:t>
              </a:r>
              <a:r>
                <a:rPr sz="1400" kern="0" spc="-9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构成、</a:t>
              </a:r>
              <a:r>
                <a:rPr sz="1400" kern="0" spc="-9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1400" b="1" kern="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</a:t>
              </a:r>
              <a:r>
                <a:rPr sz="1400" kern="0" spc="-9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分依据、</a:t>
              </a:r>
              <a:r>
                <a:rPr sz="1400" kern="0" spc="-9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1400" b="1" kern="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评审</a:t>
              </a:r>
              <a:endParaRPr lang="Microsoft YaHei" altLang="Microsoft YaHei" sz="1400"/>
            </a:p>
            <a:p>
              <a:pPr marL="1076960" algn="l" rtl="0" eaLnBrk="0">
                <a:lnSpc>
                  <a:spcPct val="91000"/>
                </a:lnSpc>
                <a:spcBef>
                  <a:spcPts val="145"/>
                </a:spcBef>
              </a:pPr>
              <a:r>
                <a:rPr sz="1400" kern="0" spc="-1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程序等作了</a:t>
              </a:r>
              <a:r>
                <a:rPr sz="1400" b="1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详细说</a:t>
              </a:r>
              <a:r>
                <a:rPr sz="1400" kern="0" spc="-10">
                  <a:ln w="593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明</a:t>
              </a:r>
              <a:endParaRPr lang="MS Gothic" altLang="MS Gothic" sz="14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3950474" y="4580593"/>
            <a:ext cx="1803324" cy="1290810"/>
            <a:chExt cx="1803324" cy="129081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1803324" cy="1290810"/>
            </a:xfrm>
            <a:custGeom>
              <a:rect l="0" t="0" r="0" b="0"/>
              <a:pathLst>
                <a:path w="2839" h="2032">
                  <a:moveTo>
                    <a:pt x="536" y="672"/>
                  </a:moveTo>
                  <a:cubicBezTo>
                    <a:pt x="506" y="438"/>
                    <a:pt x="657" y="222"/>
                    <a:pt x="873" y="190"/>
                  </a:cubicBezTo>
                  <a:lnTo>
                    <a:pt x="873" y="190"/>
                  </a:lnTo>
                  <a:cubicBezTo>
                    <a:pt x="960" y="178"/>
                    <a:pt x="1049" y="197"/>
                    <a:pt x="1125" y="245"/>
                  </a:cubicBezTo>
                  <a:lnTo>
                    <a:pt x="1125" y="245"/>
                  </a:lnTo>
                  <a:lnTo>
                    <a:pt x="1125" y="245"/>
                  </a:lnTo>
                  <a:lnTo>
                    <a:pt x="1125" y="245"/>
                  </a:lnTo>
                  <a:cubicBezTo>
                    <a:pt x="1206" y="80"/>
                    <a:pt x="1394" y="17"/>
                    <a:pt x="1546" y="105"/>
                  </a:cubicBezTo>
                  <a:lnTo>
                    <a:pt x="1546" y="105"/>
                  </a:lnTo>
                  <a:cubicBezTo>
                    <a:pt x="1572" y="120"/>
                    <a:pt x="1597" y="140"/>
                    <a:pt x="1618" y="163"/>
                  </a:cubicBezTo>
                  <a:lnTo>
                    <a:pt x="1618" y="163"/>
                  </a:lnTo>
                  <a:lnTo>
                    <a:pt x="1618" y="163"/>
                  </a:lnTo>
                  <a:lnTo>
                    <a:pt x="1618" y="163"/>
                  </a:lnTo>
                  <a:cubicBezTo>
                    <a:pt x="1681" y="26"/>
                    <a:pt x="1834" y="-29"/>
                    <a:pt x="1960" y="39"/>
                  </a:cubicBezTo>
                  <a:lnTo>
                    <a:pt x="1960" y="39"/>
                  </a:lnTo>
                  <a:cubicBezTo>
                    <a:pt x="1995" y="58"/>
                    <a:pt x="2025" y="85"/>
                    <a:pt x="2049" y="119"/>
                  </a:cubicBezTo>
                  <a:lnTo>
                    <a:pt x="2049" y="119"/>
                  </a:lnTo>
                  <a:lnTo>
                    <a:pt x="2049" y="119"/>
                  </a:lnTo>
                  <a:lnTo>
                    <a:pt x="2049" y="119"/>
                  </a:lnTo>
                  <a:cubicBezTo>
                    <a:pt x="2150" y="-10"/>
                    <a:pt x="2329" y="-26"/>
                    <a:pt x="2448" y="83"/>
                  </a:cubicBezTo>
                  <a:lnTo>
                    <a:pt x="2448" y="83"/>
                  </a:lnTo>
                  <a:cubicBezTo>
                    <a:pt x="2498" y="129"/>
                    <a:pt x="2532" y="192"/>
                    <a:pt x="2544" y="263"/>
                  </a:cubicBezTo>
                  <a:lnTo>
                    <a:pt x="2544" y="263"/>
                  </a:lnTo>
                  <a:lnTo>
                    <a:pt x="2544" y="263"/>
                  </a:lnTo>
                  <a:lnTo>
                    <a:pt x="2544" y="263"/>
                  </a:lnTo>
                  <a:cubicBezTo>
                    <a:pt x="2709" y="312"/>
                    <a:pt x="2807" y="498"/>
                    <a:pt x="2762" y="678"/>
                  </a:cubicBezTo>
                  <a:lnTo>
                    <a:pt x="2762" y="678"/>
                  </a:lnTo>
                  <a:cubicBezTo>
                    <a:pt x="2758" y="694"/>
                    <a:pt x="2753" y="709"/>
                    <a:pt x="2748" y="723"/>
                  </a:cubicBezTo>
                  <a:lnTo>
                    <a:pt x="2748" y="723"/>
                  </a:lnTo>
                  <a:lnTo>
                    <a:pt x="2748" y="723"/>
                  </a:lnTo>
                  <a:lnTo>
                    <a:pt x="2748" y="723"/>
                  </a:lnTo>
                  <a:cubicBezTo>
                    <a:pt x="2881" y="911"/>
                    <a:pt x="2848" y="1181"/>
                    <a:pt x="2675" y="1325"/>
                  </a:cubicBezTo>
                  <a:lnTo>
                    <a:pt x="2675" y="1325"/>
                  </a:lnTo>
                  <a:cubicBezTo>
                    <a:pt x="2621" y="1370"/>
                    <a:pt x="2557" y="1399"/>
                    <a:pt x="2490" y="1410"/>
                  </a:cubicBezTo>
                  <a:lnTo>
                    <a:pt x="2490" y="1410"/>
                  </a:lnTo>
                  <a:lnTo>
                    <a:pt x="2490" y="1410"/>
                  </a:lnTo>
                  <a:lnTo>
                    <a:pt x="2490" y="1410"/>
                  </a:lnTo>
                  <a:cubicBezTo>
                    <a:pt x="2489" y="1612"/>
                    <a:pt x="2336" y="1775"/>
                    <a:pt x="2150" y="1773"/>
                  </a:cubicBezTo>
                  <a:lnTo>
                    <a:pt x="2150" y="1773"/>
                  </a:lnTo>
                  <a:cubicBezTo>
                    <a:pt x="2088" y="1773"/>
                    <a:pt x="2027" y="1753"/>
                    <a:pt x="1974" y="1718"/>
                  </a:cubicBezTo>
                  <a:lnTo>
                    <a:pt x="1974" y="1718"/>
                  </a:lnTo>
                  <a:lnTo>
                    <a:pt x="1974" y="1718"/>
                  </a:lnTo>
                  <a:lnTo>
                    <a:pt x="1974" y="1718"/>
                  </a:lnTo>
                  <a:cubicBezTo>
                    <a:pt x="1911" y="1944"/>
                    <a:pt x="1691" y="2073"/>
                    <a:pt x="1483" y="2004"/>
                  </a:cubicBezTo>
                  <a:lnTo>
                    <a:pt x="1483" y="2004"/>
                  </a:lnTo>
                  <a:cubicBezTo>
                    <a:pt x="1396" y="1975"/>
                    <a:pt x="1320" y="1914"/>
                    <a:pt x="1270" y="1832"/>
                  </a:cubicBezTo>
                  <a:lnTo>
                    <a:pt x="1270" y="1832"/>
                  </a:lnTo>
                  <a:lnTo>
                    <a:pt x="1270" y="1832"/>
                  </a:lnTo>
                  <a:lnTo>
                    <a:pt x="1270" y="1832"/>
                  </a:lnTo>
                  <a:cubicBezTo>
                    <a:pt x="1056" y="1971"/>
                    <a:pt x="780" y="1896"/>
                    <a:pt x="652" y="1664"/>
                  </a:cubicBezTo>
                  <a:lnTo>
                    <a:pt x="652" y="1664"/>
                  </a:lnTo>
                  <a:cubicBezTo>
                    <a:pt x="650" y="1661"/>
                    <a:pt x="648" y="1658"/>
                    <a:pt x="647" y="1655"/>
                  </a:cubicBezTo>
                  <a:lnTo>
                    <a:pt x="647" y="1655"/>
                  </a:lnTo>
                  <a:lnTo>
                    <a:pt x="647" y="1655"/>
                  </a:lnTo>
                  <a:lnTo>
                    <a:pt x="647" y="1655"/>
                  </a:lnTo>
                  <a:cubicBezTo>
                    <a:pt x="507" y="1673"/>
                    <a:pt x="381" y="1565"/>
                    <a:pt x="365" y="1413"/>
                  </a:cubicBezTo>
                  <a:lnTo>
                    <a:pt x="365" y="1413"/>
                  </a:lnTo>
                  <a:cubicBezTo>
                    <a:pt x="356" y="1333"/>
                    <a:pt x="380" y="1252"/>
                    <a:pt x="432" y="1193"/>
                  </a:cubicBezTo>
                  <a:lnTo>
                    <a:pt x="432" y="1193"/>
                  </a:lnTo>
                  <a:lnTo>
                    <a:pt x="432" y="1193"/>
                  </a:lnTo>
                  <a:lnTo>
                    <a:pt x="432" y="1193"/>
                  </a:lnTo>
                  <a:cubicBezTo>
                    <a:pt x="311" y="1116"/>
                    <a:pt x="270" y="946"/>
                    <a:pt x="341" y="814"/>
                  </a:cubicBezTo>
                  <a:lnTo>
                    <a:pt x="341" y="814"/>
                  </a:lnTo>
                  <a:cubicBezTo>
                    <a:pt x="382" y="738"/>
                    <a:pt x="453" y="688"/>
                    <a:pt x="534" y="678"/>
                  </a:cubicBezTo>
                  <a:lnTo>
                    <a:pt x="536" y="672"/>
                  </a:lnTo>
                  <a:close/>
                </a:path>
                <a:path w="2839" h="2032">
                  <a:moveTo>
                    <a:pt x="335" y="1824"/>
                  </a:moveTo>
                  <a:cubicBezTo>
                    <a:pt x="335" y="1916"/>
                    <a:pt x="260" y="1991"/>
                    <a:pt x="167" y="1991"/>
                  </a:cubicBezTo>
                  <a:lnTo>
                    <a:pt x="167" y="1991"/>
                  </a:lnTo>
                  <a:cubicBezTo>
                    <a:pt x="75" y="1991"/>
                    <a:pt x="0" y="1916"/>
                    <a:pt x="0" y="1824"/>
                  </a:cubicBezTo>
                  <a:lnTo>
                    <a:pt x="0" y="1824"/>
                  </a:lnTo>
                  <a:cubicBezTo>
                    <a:pt x="0" y="1731"/>
                    <a:pt x="75" y="1656"/>
                    <a:pt x="167" y="1656"/>
                  </a:cubicBezTo>
                  <a:lnTo>
                    <a:pt x="167" y="1656"/>
                  </a:lnTo>
                  <a:cubicBezTo>
                    <a:pt x="260" y="1656"/>
                    <a:pt x="335" y="1731"/>
                    <a:pt x="335" y="1824"/>
                  </a:cubicBezTo>
                </a:path>
              </a:pathLst>
            </a:custGeom>
            <a:solidFill>
              <a:srgbClr val="E2F0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textbox 106"/>
            <p:cNvSpPr/>
            <p:nvPr/>
          </p:nvSpPr>
          <p:spPr>
            <a:xfrm>
              <a:off x="-12700" y="-12700"/>
              <a:ext cx="1828800" cy="1316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marL="657225" algn="l" rtl="0" eaLnBrk="0">
                <a:lnSpc>
                  <a:spcPct val="83000"/>
                </a:lnSpc>
                <a:spcBef>
                  <a:spcPts val="5"/>
                </a:spcBef>
              </a:pP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技</a:t>
              </a: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术标</a:t>
              </a:r>
              <a:endParaRPr lang="Microsoft JhengHei" altLang="Microsoft JhengHei" sz="1600"/>
            </a:p>
            <a:p>
              <a:pPr marL="659130" algn="l" rtl="0" eaLnBrk="0">
                <a:lnSpc>
                  <a:spcPts val="2200"/>
                </a:lnSpc>
              </a:pP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商</a:t>
              </a: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务标</a:t>
              </a:r>
              <a:endParaRPr lang="Microsoft JhengHei" altLang="Microsoft JhengHei" sz="1600"/>
            </a:p>
            <a:p>
              <a:pPr marL="659765" algn="l" rtl="0" eaLnBrk="0">
                <a:lnSpc>
                  <a:spcPts val="2200"/>
                </a:lnSpc>
              </a:pP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综</a:t>
              </a: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合</a:t>
              </a:r>
              <a:r>
                <a:rPr sz="1600" kern="0" spc="-40">
                  <a:solidFill>
                    <a:srgbClr val="FF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</a:t>
              </a:r>
              <a:endParaRPr lang="Microsoft JhengHei" altLang="Microsoft JhengHei" sz="1600"/>
            </a:p>
          </p:txBody>
        </p:sp>
      </p:grpSp>
      <p:sp>
        <p:nvSpPr>
          <p:cNvPr id="108" name="path"/>
          <p:cNvSpPr/>
          <p:nvPr/>
        </p:nvSpPr>
        <p:spPr>
          <a:xfrm>
            <a:off x="3944287" y="4581526"/>
            <a:ext cx="1809609" cy="1289048"/>
          </a:xfrm>
          <a:custGeom>
            <a:rect l="0" t="0" r="0" b="0"/>
            <a:pathLst>
              <a:path w="2849" h="2029">
                <a:moveTo>
                  <a:pt x="546" y="671"/>
                </a:moveTo>
                <a:lnTo>
                  <a:pt x="543" y="584"/>
                </a:lnTo>
                <a:lnTo>
                  <a:pt x="556" y="502"/>
                </a:lnTo>
                <a:lnTo>
                  <a:pt x="583" y="424"/>
                </a:lnTo>
                <a:lnTo>
                  <a:pt x="623" y="354"/>
                </a:lnTo>
                <a:lnTo>
                  <a:pt x="674" y="294"/>
                </a:lnTo>
                <a:lnTo>
                  <a:pt x="736" y="246"/>
                </a:lnTo>
                <a:lnTo>
                  <a:pt x="806" y="209"/>
                </a:lnTo>
                <a:lnTo>
                  <a:pt x="883" y="189"/>
                </a:lnTo>
                <a:lnTo>
                  <a:pt x="949" y="186"/>
                </a:lnTo>
                <a:lnTo>
                  <a:pt x="1013" y="194"/>
                </a:lnTo>
                <a:lnTo>
                  <a:pt x="1077" y="213"/>
                </a:lnTo>
                <a:lnTo>
                  <a:pt x="1136" y="244"/>
                </a:lnTo>
                <a:lnTo>
                  <a:pt x="1136" y="244"/>
                </a:lnTo>
                <a:lnTo>
                  <a:pt x="1171" y="187"/>
                </a:lnTo>
                <a:lnTo>
                  <a:pt x="1214" y="141"/>
                </a:lnTo>
                <a:lnTo>
                  <a:pt x="1264" y="104"/>
                </a:lnTo>
                <a:lnTo>
                  <a:pt x="1319" y="79"/>
                </a:lnTo>
                <a:lnTo>
                  <a:pt x="1378" y="67"/>
                </a:lnTo>
                <a:lnTo>
                  <a:pt x="1438" y="66"/>
                </a:lnTo>
                <a:lnTo>
                  <a:pt x="1498" y="78"/>
                </a:lnTo>
                <a:lnTo>
                  <a:pt x="1557" y="104"/>
                </a:lnTo>
                <a:lnTo>
                  <a:pt x="1628" y="162"/>
                </a:lnTo>
                <a:lnTo>
                  <a:pt x="1628" y="162"/>
                </a:lnTo>
                <a:lnTo>
                  <a:pt x="1656" y="114"/>
                </a:lnTo>
                <a:lnTo>
                  <a:pt x="1691" y="74"/>
                </a:lnTo>
                <a:lnTo>
                  <a:pt x="1731" y="44"/>
                </a:lnTo>
                <a:lnTo>
                  <a:pt x="1776" y="23"/>
                </a:lnTo>
                <a:lnTo>
                  <a:pt x="1823" y="11"/>
                </a:lnTo>
                <a:lnTo>
                  <a:pt x="1873" y="9"/>
                </a:lnTo>
                <a:lnTo>
                  <a:pt x="1922" y="18"/>
                </a:lnTo>
                <a:lnTo>
                  <a:pt x="1971" y="38"/>
                </a:lnTo>
                <a:lnTo>
                  <a:pt x="2019" y="73"/>
                </a:lnTo>
                <a:lnTo>
                  <a:pt x="2059" y="118"/>
                </a:lnTo>
                <a:lnTo>
                  <a:pt x="2059" y="118"/>
                </a:lnTo>
                <a:lnTo>
                  <a:pt x="2101" y="74"/>
                </a:lnTo>
                <a:lnTo>
                  <a:pt x="2148" y="42"/>
                </a:lnTo>
                <a:lnTo>
                  <a:pt x="2198" y="21"/>
                </a:lnTo>
                <a:lnTo>
                  <a:pt x="2252" y="11"/>
                </a:lnTo>
                <a:lnTo>
                  <a:pt x="2307" y="11"/>
                </a:lnTo>
                <a:lnTo>
                  <a:pt x="2359" y="23"/>
                </a:lnTo>
                <a:lnTo>
                  <a:pt x="2411" y="47"/>
                </a:lnTo>
                <a:lnTo>
                  <a:pt x="2458" y="82"/>
                </a:lnTo>
                <a:lnTo>
                  <a:pt x="2521" y="163"/>
                </a:lnTo>
                <a:lnTo>
                  <a:pt x="2541" y="211"/>
                </a:lnTo>
                <a:lnTo>
                  <a:pt x="2554" y="262"/>
                </a:lnTo>
                <a:lnTo>
                  <a:pt x="2554" y="262"/>
                </a:lnTo>
                <a:lnTo>
                  <a:pt x="2613" y="287"/>
                </a:lnTo>
                <a:lnTo>
                  <a:pt x="2664" y="322"/>
                </a:lnTo>
                <a:lnTo>
                  <a:pt x="2708" y="367"/>
                </a:lnTo>
                <a:lnTo>
                  <a:pt x="2742" y="421"/>
                </a:lnTo>
                <a:lnTo>
                  <a:pt x="2767" y="479"/>
                </a:lnTo>
                <a:lnTo>
                  <a:pt x="2781" y="543"/>
                </a:lnTo>
                <a:lnTo>
                  <a:pt x="2782" y="609"/>
                </a:lnTo>
                <a:lnTo>
                  <a:pt x="2772" y="677"/>
                </a:lnTo>
                <a:lnTo>
                  <a:pt x="2758" y="722"/>
                </a:lnTo>
                <a:lnTo>
                  <a:pt x="2758" y="722"/>
                </a:lnTo>
                <a:lnTo>
                  <a:pt x="2801" y="796"/>
                </a:lnTo>
                <a:lnTo>
                  <a:pt x="2827" y="876"/>
                </a:lnTo>
                <a:lnTo>
                  <a:pt x="2839" y="957"/>
                </a:lnTo>
                <a:lnTo>
                  <a:pt x="2837" y="1039"/>
                </a:lnTo>
                <a:lnTo>
                  <a:pt x="2819" y="1119"/>
                </a:lnTo>
                <a:lnTo>
                  <a:pt x="2788" y="1196"/>
                </a:lnTo>
                <a:lnTo>
                  <a:pt x="2743" y="1264"/>
                </a:lnTo>
                <a:lnTo>
                  <a:pt x="2686" y="1324"/>
                </a:lnTo>
                <a:lnTo>
                  <a:pt x="2598" y="1379"/>
                </a:lnTo>
                <a:lnTo>
                  <a:pt x="2501" y="1408"/>
                </a:lnTo>
                <a:lnTo>
                  <a:pt x="2501" y="1408"/>
                </a:lnTo>
                <a:lnTo>
                  <a:pt x="2493" y="1482"/>
                </a:lnTo>
                <a:lnTo>
                  <a:pt x="2473" y="1551"/>
                </a:lnTo>
                <a:lnTo>
                  <a:pt x="2442" y="1613"/>
                </a:lnTo>
                <a:lnTo>
                  <a:pt x="2401" y="1667"/>
                </a:lnTo>
                <a:lnTo>
                  <a:pt x="2349" y="1711"/>
                </a:lnTo>
                <a:lnTo>
                  <a:pt x="2292" y="1744"/>
                </a:lnTo>
                <a:lnTo>
                  <a:pt x="2228" y="1764"/>
                </a:lnTo>
                <a:lnTo>
                  <a:pt x="2161" y="1772"/>
                </a:lnTo>
                <a:lnTo>
                  <a:pt x="2069" y="1758"/>
                </a:lnTo>
                <a:lnTo>
                  <a:pt x="1984" y="1717"/>
                </a:lnTo>
                <a:lnTo>
                  <a:pt x="1984" y="1717"/>
                </a:lnTo>
                <a:lnTo>
                  <a:pt x="1954" y="1797"/>
                </a:lnTo>
                <a:lnTo>
                  <a:pt x="1911" y="1867"/>
                </a:lnTo>
                <a:lnTo>
                  <a:pt x="1857" y="1926"/>
                </a:lnTo>
                <a:lnTo>
                  <a:pt x="1793" y="1971"/>
                </a:lnTo>
                <a:lnTo>
                  <a:pt x="1724" y="2002"/>
                </a:lnTo>
                <a:lnTo>
                  <a:pt x="1649" y="2019"/>
                </a:lnTo>
                <a:lnTo>
                  <a:pt x="1572" y="2019"/>
                </a:lnTo>
                <a:lnTo>
                  <a:pt x="1493" y="2003"/>
                </a:lnTo>
                <a:lnTo>
                  <a:pt x="1431" y="1976"/>
                </a:lnTo>
                <a:lnTo>
                  <a:pt x="1373" y="1937"/>
                </a:lnTo>
                <a:lnTo>
                  <a:pt x="1323" y="1888"/>
                </a:lnTo>
                <a:lnTo>
                  <a:pt x="1281" y="1831"/>
                </a:lnTo>
                <a:lnTo>
                  <a:pt x="1281" y="1831"/>
                </a:lnTo>
                <a:lnTo>
                  <a:pt x="1198" y="1873"/>
                </a:lnTo>
                <a:lnTo>
                  <a:pt x="1112" y="1896"/>
                </a:lnTo>
                <a:lnTo>
                  <a:pt x="1024" y="1901"/>
                </a:lnTo>
                <a:lnTo>
                  <a:pt x="939" y="1887"/>
                </a:lnTo>
                <a:lnTo>
                  <a:pt x="858" y="1856"/>
                </a:lnTo>
                <a:lnTo>
                  <a:pt x="783" y="1807"/>
                </a:lnTo>
                <a:lnTo>
                  <a:pt x="717" y="1743"/>
                </a:lnTo>
                <a:lnTo>
                  <a:pt x="662" y="1663"/>
                </a:lnTo>
                <a:lnTo>
                  <a:pt x="657" y="1654"/>
                </a:lnTo>
                <a:lnTo>
                  <a:pt x="657" y="1654"/>
                </a:lnTo>
                <a:lnTo>
                  <a:pt x="606" y="1656"/>
                </a:lnTo>
                <a:lnTo>
                  <a:pt x="557" y="1646"/>
                </a:lnTo>
                <a:lnTo>
                  <a:pt x="511" y="1626"/>
                </a:lnTo>
                <a:lnTo>
                  <a:pt x="471" y="1597"/>
                </a:lnTo>
                <a:lnTo>
                  <a:pt x="436" y="1559"/>
                </a:lnTo>
                <a:lnTo>
                  <a:pt x="407" y="1516"/>
                </a:lnTo>
                <a:lnTo>
                  <a:pt x="387" y="1467"/>
                </a:lnTo>
                <a:lnTo>
                  <a:pt x="376" y="1412"/>
                </a:lnTo>
                <a:lnTo>
                  <a:pt x="376" y="1352"/>
                </a:lnTo>
                <a:lnTo>
                  <a:pt x="387" y="1294"/>
                </a:lnTo>
                <a:lnTo>
                  <a:pt x="408" y="1239"/>
                </a:lnTo>
                <a:lnTo>
                  <a:pt x="442" y="1192"/>
                </a:lnTo>
                <a:lnTo>
                  <a:pt x="442" y="1192"/>
                </a:lnTo>
                <a:lnTo>
                  <a:pt x="401" y="1158"/>
                </a:lnTo>
                <a:lnTo>
                  <a:pt x="367" y="1118"/>
                </a:lnTo>
                <a:lnTo>
                  <a:pt x="342" y="1073"/>
                </a:lnTo>
                <a:lnTo>
                  <a:pt x="324" y="1023"/>
                </a:lnTo>
                <a:lnTo>
                  <a:pt x="317" y="971"/>
                </a:lnTo>
                <a:lnTo>
                  <a:pt x="319" y="917"/>
                </a:lnTo>
                <a:lnTo>
                  <a:pt x="331" y="864"/>
                </a:lnTo>
                <a:lnTo>
                  <a:pt x="352" y="813"/>
                </a:lnTo>
                <a:lnTo>
                  <a:pt x="388" y="761"/>
                </a:lnTo>
                <a:lnTo>
                  <a:pt x="433" y="721"/>
                </a:lnTo>
                <a:lnTo>
                  <a:pt x="486" y="692"/>
                </a:lnTo>
                <a:lnTo>
                  <a:pt x="544" y="677"/>
                </a:lnTo>
                <a:lnTo>
                  <a:pt x="546" y="671"/>
                </a:lnTo>
                <a:close/>
                <a:moveTo>
                  <a:pt x="346" y="1823"/>
                </a:moveTo>
                <a:lnTo>
                  <a:pt x="332" y="1888"/>
                </a:lnTo>
                <a:lnTo>
                  <a:pt x="297" y="1942"/>
                </a:lnTo>
                <a:lnTo>
                  <a:pt x="243" y="1977"/>
                </a:lnTo>
                <a:lnTo>
                  <a:pt x="178" y="1991"/>
                </a:lnTo>
                <a:lnTo>
                  <a:pt x="113" y="1977"/>
                </a:lnTo>
                <a:lnTo>
                  <a:pt x="59" y="1942"/>
                </a:lnTo>
                <a:lnTo>
                  <a:pt x="23" y="1888"/>
                </a:lnTo>
                <a:lnTo>
                  <a:pt x="9" y="1823"/>
                </a:lnTo>
                <a:lnTo>
                  <a:pt x="23" y="1758"/>
                </a:lnTo>
                <a:lnTo>
                  <a:pt x="59" y="1704"/>
                </a:lnTo>
                <a:lnTo>
                  <a:pt x="113" y="1669"/>
                </a:lnTo>
                <a:lnTo>
                  <a:pt x="178" y="1656"/>
                </a:lnTo>
                <a:lnTo>
                  <a:pt x="243" y="1669"/>
                </a:lnTo>
                <a:lnTo>
                  <a:pt x="297" y="1704"/>
                </a:lnTo>
                <a:lnTo>
                  <a:pt x="332" y="1758"/>
                </a:lnTo>
                <a:lnTo>
                  <a:pt x="346" y="1823"/>
                </a:lnTo>
                <a:close/>
                <a:moveTo>
                  <a:pt x="592" y="1221"/>
                </a:moveTo>
                <a:lnTo>
                  <a:pt x="516" y="1216"/>
                </a:lnTo>
                <a:lnTo>
                  <a:pt x="444" y="1184"/>
                </a:lnTo>
                <a:moveTo>
                  <a:pt x="723" y="1627"/>
                </a:moveTo>
                <a:lnTo>
                  <a:pt x="658" y="1646"/>
                </a:lnTo>
                <a:moveTo>
                  <a:pt x="1279" y="1823"/>
                </a:moveTo>
                <a:lnTo>
                  <a:pt x="1241" y="1742"/>
                </a:lnTo>
                <a:moveTo>
                  <a:pt x="2001" y="1621"/>
                </a:moveTo>
                <a:lnTo>
                  <a:pt x="1984" y="1709"/>
                </a:lnTo>
                <a:moveTo>
                  <a:pt x="2309" y="1071"/>
                </a:moveTo>
                <a:lnTo>
                  <a:pt x="2389" y="1129"/>
                </a:lnTo>
                <a:lnTo>
                  <a:pt x="2449" y="1207"/>
                </a:lnTo>
                <a:lnTo>
                  <a:pt x="2487" y="1301"/>
                </a:lnTo>
                <a:lnTo>
                  <a:pt x="2499" y="1403"/>
                </a:lnTo>
                <a:moveTo>
                  <a:pt x="2757" y="717"/>
                </a:moveTo>
                <a:lnTo>
                  <a:pt x="2722" y="786"/>
                </a:lnTo>
                <a:lnTo>
                  <a:pt x="2672" y="842"/>
                </a:lnTo>
                <a:moveTo>
                  <a:pt x="2554" y="254"/>
                </a:moveTo>
                <a:lnTo>
                  <a:pt x="2558" y="313"/>
                </a:lnTo>
                <a:moveTo>
                  <a:pt x="2014" y="186"/>
                </a:moveTo>
                <a:lnTo>
                  <a:pt x="2058" y="111"/>
                </a:lnTo>
                <a:moveTo>
                  <a:pt x="1611" y="222"/>
                </a:moveTo>
                <a:lnTo>
                  <a:pt x="1631" y="157"/>
                </a:lnTo>
                <a:moveTo>
                  <a:pt x="1136" y="244"/>
                </a:moveTo>
                <a:lnTo>
                  <a:pt x="1211" y="307"/>
                </a:lnTo>
                <a:moveTo>
                  <a:pt x="559" y="737"/>
                </a:moveTo>
                <a:lnTo>
                  <a:pt x="546" y="671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textbox 110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3979646" y="2069795"/>
            <a:ext cx="265429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36"/>
              </a:lnSpc>
            </a:pPr>
            <a:endParaRPr lang="Arial" altLang="Arial" sz="100"/>
          </a:p>
          <a:p>
            <a:pPr marL="12700" indent="3175" algn="l" rtl="0" eaLnBrk="0">
              <a:lnSpc>
                <a:spcPct val="98000"/>
              </a:lnSpc>
            </a:pP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重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要</a:t>
            </a:r>
            <a:endParaRPr lang="MS Gothic" altLang="MS Gothic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3675985" y="5838948"/>
            <a:ext cx="154529" cy="154540"/>
            <a:chExt cx="154529" cy="154540"/>
          </a:xfrm>
        </p:grpSpPr>
        <p:sp>
          <p:nvSpPr>
            <p:cNvPr id="116" name="path"/>
            <p:cNvSpPr/>
            <p:nvPr/>
          </p:nvSpPr>
          <p:spPr>
            <a:xfrm>
              <a:off x="5655" y="6036"/>
              <a:ext cx="141961" cy="141960"/>
            </a:xfrm>
            <a:custGeom>
              <a:rect l="0" t="0" r="0" b="0"/>
              <a:pathLst>
                <a:path w="223" h="223">
                  <a:moveTo>
                    <a:pt x="223" y="111"/>
                  </a:moveTo>
                  <a:cubicBezTo>
                    <a:pt x="223" y="173"/>
                    <a:pt x="173" y="223"/>
                    <a:pt x="111" y="223"/>
                  </a:cubicBezTo>
                  <a:lnTo>
                    <a:pt x="111" y="223"/>
                  </a:lnTo>
                  <a:cubicBezTo>
                    <a:pt x="50" y="223"/>
                    <a:pt x="0" y="173"/>
                    <a:pt x="0" y="111"/>
                  </a:cubicBezTo>
                  <a:lnTo>
                    <a:pt x="0" y="111"/>
                  </a:lnTo>
                  <a:cubicBezTo>
                    <a:pt x="0" y="50"/>
                    <a:pt x="50" y="0"/>
                    <a:pt x="111" y="0"/>
                  </a:cubicBezTo>
                  <a:lnTo>
                    <a:pt x="111" y="0"/>
                  </a:lnTo>
                  <a:cubicBezTo>
                    <a:pt x="173" y="0"/>
                    <a:pt x="223" y="50"/>
                    <a:pt x="223" y="111"/>
                  </a:cubicBezTo>
                </a:path>
              </a:pathLst>
            </a:custGeom>
            <a:solidFill>
              <a:srgbClr val="E2F0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0"/>
              <a:ext cx="154529" cy="154540"/>
            </a:xfrm>
            <a:custGeom>
              <a:rect l="0" t="0" r="0" b="0"/>
              <a:pathLst>
                <a:path w="243" h="243">
                  <a:moveTo>
                    <a:pt x="233" y="122"/>
                  </a:moveTo>
                  <a:lnTo>
                    <a:pt x="224" y="166"/>
                  </a:lnTo>
                  <a:lnTo>
                    <a:pt x="201" y="201"/>
                  </a:lnTo>
                  <a:lnTo>
                    <a:pt x="164" y="224"/>
                  </a:lnTo>
                  <a:lnTo>
                    <a:pt x="121" y="233"/>
                  </a:lnTo>
                  <a:lnTo>
                    <a:pt x="77" y="224"/>
                  </a:lnTo>
                  <a:lnTo>
                    <a:pt x="42" y="201"/>
                  </a:lnTo>
                  <a:lnTo>
                    <a:pt x="18" y="166"/>
                  </a:lnTo>
                  <a:lnTo>
                    <a:pt x="9" y="122"/>
                  </a:lnTo>
                  <a:lnTo>
                    <a:pt x="18" y="78"/>
                  </a:lnTo>
                  <a:lnTo>
                    <a:pt x="42" y="42"/>
                  </a:lnTo>
                  <a:lnTo>
                    <a:pt x="77" y="18"/>
                  </a:lnTo>
                  <a:lnTo>
                    <a:pt x="121" y="9"/>
                  </a:lnTo>
                  <a:lnTo>
                    <a:pt x="164" y="18"/>
                  </a:lnTo>
                  <a:lnTo>
                    <a:pt x="201" y="42"/>
                  </a:lnTo>
                  <a:lnTo>
                    <a:pt x="224" y="78"/>
                  </a:lnTo>
                  <a:lnTo>
                    <a:pt x="233" y="122"/>
                  </a:lnTo>
                  <a:close/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0" name="textbox 12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  <p:sp>
        <p:nvSpPr>
          <p:cNvPr id="122" name="path"/>
          <p:cNvSpPr/>
          <p:nvPr/>
        </p:nvSpPr>
        <p:spPr>
          <a:xfrm>
            <a:off x="3474161" y="6021768"/>
            <a:ext cx="70980" cy="70980"/>
          </a:xfrm>
          <a:custGeom>
            <a:rect l="0" t="0" r="0" b="0"/>
            <a:pathLst>
              <a:path w="110" h="110">
                <a:moveTo>
                  <a:pt x="111" y="55"/>
                </a:moveTo>
                <a:cubicBezTo>
                  <a:pt x="111" y="86"/>
                  <a:pt x="86" y="111"/>
                  <a:pt x="55" y="111"/>
                </a:cubicBezTo>
                <a:lnTo>
                  <a:pt x="55" y="111"/>
                </a:lnTo>
                <a:cubicBezTo>
                  <a:pt x="25" y="111"/>
                  <a:pt x="0" y="86"/>
                  <a:pt x="0" y="55"/>
                </a:cubicBezTo>
                <a:lnTo>
                  <a:pt x="0" y="55"/>
                </a:lnTo>
                <a:cubicBezTo>
                  <a:pt x="0" y="25"/>
                  <a:pt x="25" y="0"/>
                  <a:pt x="55" y="0"/>
                </a:cubicBezTo>
                <a:lnTo>
                  <a:pt x="55" y="0"/>
                </a:lnTo>
                <a:cubicBezTo>
                  <a:pt x="86" y="0"/>
                  <a:pt x="111" y="25"/>
                  <a:pt x="111" y="55"/>
                </a:cubicBezTo>
              </a:path>
            </a:pathLst>
          </a:custGeom>
          <a:solidFill>
            <a:srgbClr val="E2F0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3467899" y="6015837"/>
            <a:ext cx="84137" cy="83337"/>
          </a:xfrm>
          <a:custGeom>
            <a:rect l="0" t="0" r="0" b="0"/>
            <a:pathLst>
              <a:path w="132" h="131">
                <a:moveTo>
                  <a:pt x="122" y="66"/>
                </a:moveTo>
                <a:lnTo>
                  <a:pt x="117" y="87"/>
                </a:lnTo>
                <a:lnTo>
                  <a:pt x="106" y="105"/>
                </a:lnTo>
                <a:lnTo>
                  <a:pt x="88" y="117"/>
                </a:lnTo>
                <a:lnTo>
                  <a:pt x="66" y="121"/>
                </a:lnTo>
                <a:lnTo>
                  <a:pt x="43" y="117"/>
                </a:lnTo>
                <a:lnTo>
                  <a:pt x="26" y="105"/>
                </a:lnTo>
                <a:lnTo>
                  <a:pt x="15" y="87"/>
                </a:lnTo>
                <a:lnTo>
                  <a:pt x="10" y="66"/>
                </a:lnTo>
                <a:lnTo>
                  <a:pt x="15" y="43"/>
                </a:lnTo>
                <a:lnTo>
                  <a:pt x="26" y="26"/>
                </a:lnTo>
                <a:lnTo>
                  <a:pt x="43" y="15"/>
                </a:lnTo>
                <a:lnTo>
                  <a:pt x="66" y="10"/>
                </a:lnTo>
                <a:lnTo>
                  <a:pt x="88" y="15"/>
                </a:lnTo>
                <a:lnTo>
                  <a:pt x="106" y="26"/>
                </a:lnTo>
                <a:lnTo>
                  <a:pt x="117" y="43"/>
                </a:lnTo>
                <a:lnTo>
                  <a:pt x="122" y="66"/>
                </a:lnTo>
                <a:close/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6" name="table 126"/>
          <p:cNvGraphicFramePr>
            <a:graphicFrameLocks noGrp="1"/>
          </p:cNvGraphicFramePr>
          <p:nvPr/>
        </p:nvGraphicFramePr>
        <p:xfrm>
          <a:off x="4959350" y="1064895"/>
          <a:ext cx="6703059" cy="2991485"/>
        </p:xfrm>
        <a:graphic>
          <a:graphicData uri="http://schemas.openxmlformats.org/drawingml/2006/table">
            <a:tbl>
              <a:tblPr>
                <a:solidFill>
                  <a:srgbClr val="DEEBF7"/>
                </a:solidFill>
              </a:tblPr>
              <a:tblGrid>
                <a:gridCol w="6703059"/>
              </a:tblGrid>
              <a:tr h="29787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39"/>
                        </a:lnSpc>
                      </a:pPr>
                      <a:endParaRPr lang="Arial" altLang="Arial" sz="100"/>
                    </a:p>
                    <a:p>
                      <a:pPr marL="188595" algn="l" rtl="0" eaLnBrk="0">
                        <a:lnSpc>
                          <a:spcPct val="83000"/>
                        </a:lnSpc>
                      </a:pP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本章主要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讲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解是合同要求，</a:t>
                      </a:r>
                      <a:r>
                        <a:rPr sz="2000" kern="0" spc="7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对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技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术标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20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制影响作用小</a:t>
                      </a:r>
                      <a:r>
                        <a:rPr sz="2000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，</a:t>
                      </a:r>
                      <a:endParaRPr lang="MS Gothic" altLang="MS Gothic" sz="2000"/>
                    </a:p>
                    <a:p>
                      <a:pPr marL="188595" algn="l" rtl="0" eaLnBrk="0">
                        <a:lnSpc>
                          <a:spcPts val="3600"/>
                        </a:lnSpc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但也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应该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通篇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阅读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一遍，比如关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于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对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安全文明、工程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质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量</a:t>
                      </a:r>
                      <a:endParaRPr lang="MS Gothic" altLang="MS Gothic" sz="2000"/>
                    </a:p>
                    <a:p>
                      <a:pPr marL="63500" algn="l" rtl="0" eaLnBrk="0">
                        <a:lnSpc>
                          <a:spcPct val="93000"/>
                        </a:lnSpc>
                        <a:spcBef>
                          <a:spcPts val="1614"/>
                        </a:spcBef>
                      </a:pP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或工期又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进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行了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进</a:t>
                      </a:r>
                      <a:r>
                        <a:rPr sz="20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一步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的要求，若与投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</a:t>
                      </a:r>
                      <a:r>
                        <a:rPr sz="20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知表不一致，</a:t>
                      </a:r>
                      <a:endParaRPr lang="MS Gothic" altLang="MS Gothic" sz="2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100"/>
                    </a:p>
                    <a:p>
                      <a:pPr algn="l" rtl="0" eaLnBrk="0">
                        <a:lnSpc>
                          <a:spcPct val="10841"/>
                        </a:lnSpc>
                      </a:pPr>
                      <a:endParaRPr lang="Arial" altLang="Arial" sz="100"/>
                    </a:p>
                    <a:p>
                      <a:pPr marL="2350770" algn="l" rtl="0" eaLnBrk="0">
                        <a:lnSpc>
                          <a:spcPct val="95000"/>
                        </a:lnSpc>
                      </a:pPr>
                      <a:r>
                        <a:rPr sz="2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应</a:t>
                      </a:r>
                      <a:r>
                        <a:rPr sz="2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及</a:t>
                      </a:r>
                      <a:r>
                        <a:rPr sz="2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</a:t>
                      </a:r>
                      <a:r>
                        <a:rPr sz="2000" kern="0" spc="-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提出答疑。</a:t>
                      </a:r>
                      <a:endParaRPr lang="MS Gothic" altLang="MS Gothic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64100" y="4051300"/>
            <a:ext cx="6797040" cy="2647314"/>
          </a:xfrm>
          <a:prstGeom prst="rect">
            <a:avLst/>
          </a:prstGeom>
        </p:spPr>
      </p:pic>
      <p:graphicFrame>
        <p:nvGraphicFramePr>
          <p:cNvPr id="130" name="table 130"/>
          <p:cNvGraphicFramePr>
            <a:graphicFrameLocks noGrp="1"/>
          </p:cNvGraphicFramePr>
          <p:nvPr/>
        </p:nvGraphicFramePr>
        <p:xfrm>
          <a:off x="1048702" y="1066482"/>
          <a:ext cx="3750945" cy="4531995"/>
        </p:xfrm>
        <a:graphic>
          <a:graphicData uri="http://schemas.openxmlformats.org/drawingml/2006/table">
            <a:tbl>
              <a:tblPr/>
              <a:tblGrid>
                <a:gridCol w="3750945"/>
              </a:tblGrid>
              <a:tr h="4522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ct val="85000"/>
                        </a:lnSpc>
                        <a:spcBef>
                          <a:spcPts val="1531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第二章</a:t>
                      </a:r>
                      <a:r>
                        <a:rPr sz="2400" kern="0" spc="9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须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ts val="432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第三章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评标办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法</a:t>
                      </a:r>
                      <a:endParaRPr lang="MS Gothic" altLang="MS Gothic" sz="2400"/>
                    </a:p>
                    <a:p>
                      <a:pPr marL="104775" algn="l" rtl="0" eaLnBrk="0">
                        <a:lnSpc>
                          <a:spcPct val="89000"/>
                        </a:lnSpc>
                        <a:spcBef>
                          <a:spcPts val="1853"/>
                        </a:spcBef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756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730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2" name="textbox 132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8" name="table 138"/>
          <p:cNvGraphicFramePr>
            <a:graphicFrameLocks noGrp="1"/>
          </p:cNvGraphicFramePr>
          <p:nvPr/>
        </p:nvGraphicFramePr>
        <p:xfrm>
          <a:off x="4911725" y="1064895"/>
          <a:ext cx="6703059" cy="2991485"/>
        </p:xfrm>
        <a:graphic>
          <a:graphicData uri="http://schemas.openxmlformats.org/drawingml/2006/table">
            <a:tbl>
              <a:tblPr>
                <a:solidFill>
                  <a:srgbClr val="DEEBF7"/>
                </a:solidFill>
              </a:tblPr>
              <a:tblGrid>
                <a:gridCol w="6703059"/>
              </a:tblGrid>
              <a:tr h="29787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54"/>
                        </a:lnSpc>
                      </a:pPr>
                      <a:endParaRPr lang="Arial" altLang="Arial" sz="100"/>
                    </a:p>
                    <a:p>
                      <a:pPr marL="113029" algn="l" rtl="0" eaLnBrk="0">
                        <a:lnSpc>
                          <a:spcPct val="83000"/>
                        </a:lnSpc>
                      </a:pP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这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两部分必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须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熟悉，施工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组织设计编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制的内容与之息息相</a:t>
                      </a:r>
                      <a:endParaRPr lang="MS Gothic" altLang="MS Gothic" sz="2000"/>
                    </a:p>
                    <a:p>
                      <a:pPr marL="112395" indent="5714" algn="l" rtl="0" eaLnBrk="0">
                        <a:lnSpc>
                          <a:spcPct val="152000"/>
                        </a:lnSpc>
                        <a:spcBef>
                          <a:spcPts val="31"/>
                        </a:spcBef>
                      </a:pP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关。尤其是涉及施工方案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制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时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，各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标书设计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做法肯定是</a:t>
                      </a:r>
                      <a:r>
                        <a:rPr sz="2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</a:t>
                      </a:r>
                      <a:r>
                        <a:rPr sz="2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不同的，千万不能照搬照套之前的版本，</a:t>
                      </a:r>
                      <a:r>
                        <a:rPr sz="2000" kern="0" spc="7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0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这样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就出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现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“</a:t>
                      </a:r>
                      <a:r>
                        <a:rPr sz="2000" kern="0" spc="-4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风马   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牛不相及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”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现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象，背道而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驰</a:t>
                      </a:r>
                      <a:r>
                        <a:rPr sz="20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，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易造成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废标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情况，因此重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视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  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文件熟悉程度，真正体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现标书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</a:t>
                      </a:r>
                      <a:r>
                        <a:rPr sz="20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2000" kern="0" spc="-10">
                          <a:ln w="847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性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。如注意基坑</a:t>
                      </a:r>
                      <a:r>
                        <a:rPr sz="2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支</a:t>
                      </a:r>
                      <a:r>
                        <a:rPr sz="2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  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护  </a:t>
                      </a:r>
                      <a:r>
                        <a:rPr sz="20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（有无地下室）、 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电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梯等是否包含在招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范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围</a:t>
                      </a:r>
                      <a:r>
                        <a:rPr sz="20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。</a:t>
                      </a:r>
                      <a:endParaRPr lang="MS Gothic" altLang="MS Gothic" sz="2000"/>
                    </a:p>
                  </a:txBody>
                  <a:tcPr marL="0" marR="0" marT="0" marB="0">
                    <a:lnL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13300" y="4114800"/>
            <a:ext cx="6790690" cy="2718435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3507104" y="3529329"/>
            <a:ext cx="1211579" cy="1042670"/>
            <a:chExt cx="1211579" cy="1042670"/>
          </a:xfrm>
        </p:grpSpPr>
        <p:sp>
          <p:nvSpPr>
            <p:cNvPr id="142" name="path"/>
            <p:cNvSpPr/>
            <p:nvPr/>
          </p:nvSpPr>
          <p:spPr>
            <a:xfrm>
              <a:off x="6350" y="6350"/>
              <a:ext cx="1198879" cy="1029970"/>
            </a:xfrm>
            <a:custGeom>
              <a:rect l="0" t="0" r="0" b="0"/>
              <a:pathLst>
                <a:path w="1887" h="1622">
                  <a:moveTo>
                    <a:pt x="943" y="435"/>
                  </a:moveTo>
                  <a:lnTo>
                    <a:pt x="1269" y="0"/>
                  </a:lnTo>
                  <a:lnTo>
                    <a:pt x="1237" y="399"/>
                  </a:lnTo>
                  <a:lnTo>
                    <a:pt x="1606" y="334"/>
                  </a:lnTo>
                  <a:lnTo>
                    <a:pt x="1459" y="549"/>
                  </a:lnTo>
                  <a:lnTo>
                    <a:pt x="1844" y="611"/>
                  </a:lnTo>
                  <a:lnTo>
                    <a:pt x="1538" y="786"/>
                  </a:lnTo>
                  <a:lnTo>
                    <a:pt x="1887" y="997"/>
                  </a:lnTo>
                  <a:lnTo>
                    <a:pt x="1471" y="971"/>
                  </a:lnTo>
                  <a:lnTo>
                    <a:pt x="1585" y="1358"/>
                  </a:lnTo>
                  <a:lnTo>
                    <a:pt x="1225" y="1085"/>
                  </a:lnTo>
                  <a:lnTo>
                    <a:pt x="1157" y="1482"/>
                  </a:lnTo>
                  <a:lnTo>
                    <a:pt x="920" y="1121"/>
                  </a:lnTo>
                  <a:lnTo>
                    <a:pt x="741" y="1622"/>
                  </a:lnTo>
                  <a:lnTo>
                    <a:pt x="674" y="1173"/>
                  </a:lnTo>
                  <a:lnTo>
                    <a:pt x="416" y="1322"/>
                  </a:lnTo>
                  <a:lnTo>
                    <a:pt x="495" y="1046"/>
                  </a:lnTo>
                  <a:lnTo>
                    <a:pt x="11" y="1095"/>
                  </a:lnTo>
                  <a:lnTo>
                    <a:pt x="325" y="884"/>
                  </a:lnTo>
                  <a:lnTo>
                    <a:pt x="0" y="646"/>
                  </a:lnTo>
                  <a:lnTo>
                    <a:pt x="404" y="571"/>
                  </a:lnTo>
                  <a:lnTo>
                    <a:pt x="32" y="172"/>
                  </a:lnTo>
                  <a:lnTo>
                    <a:pt x="639" y="474"/>
                  </a:lnTo>
                  <a:lnTo>
                    <a:pt x="730" y="172"/>
                  </a:lnTo>
                  <a:lnTo>
                    <a:pt x="943" y="435"/>
                  </a:lnTo>
                  <a:close/>
                </a:path>
              </a:pathLst>
            </a:custGeom>
            <a:solidFill>
              <a:srgbClr val="5B9B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0"/>
              <a:ext cx="1211579" cy="1042670"/>
            </a:xfrm>
            <a:custGeom>
              <a:rect l="0" t="0" r="0" b="0"/>
              <a:pathLst>
                <a:path w="1907" h="1642">
                  <a:moveTo>
                    <a:pt x="953" y="445"/>
                  </a:moveTo>
                  <a:lnTo>
                    <a:pt x="1279" y="10"/>
                  </a:lnTo>
                  <a:lnTo>
                    <a:pt x="1247" y="409"/>
                  </a:lnTo>
                  <a:lnTo>
                    <a:pt x="1616" y="344"/>
                  </a:lnTo>
                  <a:lnTo>
                    <a:pt x="1469" y="559"/>
                  </a:lnTo>
                  <a:lnTo>
                    <a:pt x="1854" y="621"/>
                  </a:lnTo>
                  <a:lnTo>
                    <a:pt x="1548" y="796"/>
                  </a:lnTo>
                  <a:lnTo>
                    <a:pt x="1897" y="1007"/>
                  </a:lnTo>
                  <a:lnTo>
                    <a:pt x="1481" y="981"/>
                  </a:lnTo>
                  <a:lnTo>
                    <a:pt x="1595" y="1368"/>
                  </a:lnTo>
                  <a:lnTo>
                    <a:pt x="1235" y="1095"/>
                  </a:lnTo>
                  <a:lnTo>
                    <a:pt x="1167" y="1492"/>
                  </a:lnTo>
                  <a:lnTo>
                    <a:pt x="930" y="1131"/>
                  </a:lnTo>
                  <a:lnTo>
                    <a:pt x="751" y="1632"/>
                  </a:lnTo>
                  <a:lnTo>
                    <a:pt x="684" y="1183"/>
                  </a:lnTo>
                  <a:lnTo>
                    <a:pt x="426" y="1332"/>
                  </a:lnTo>
                  <a:lnTo>
                    <a:pt x="505" y="1056"/>
                  </a:lnTo>
                  <a:lnTo>
                    <a:pt x="21" y="1105"/>
                  </a:lnTo>
                  <a:lnTo>
                    <a:pt x="335" y="894"/>
                  </a:lnTo>
                  <a:lnTo>
                    <a:pt x="10" y="656"/>
                  </a:lnTo>
                  <a:lnTo>
                    <a:pt x="414" y="581"/>
                  </a:lnTo>
                  <a:lnTo>
                    <a:pt x="42" y="182"/>
                  </a:lnTo>
                  <a:lnTo>
                    <a:pt x="649" y="484"/>
                  </a:lnTo>
                  <a:lnTo>
                    <a:pt x="740" y="182"/>
                  </a:lnTo>
                  <a:lnTo>
                    <a:pt x="953" y="445"/>
                  </a:lnTo>
                  <a:close/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46" name="table 146"/>
          <p:cNvGraphicFramePr>
            <a:graphicFrameLocks noGrp="1"/>
          </p:cNvGraphicFramePr>
          <p:nvPr/>
        </p:nvGraphicFramePr>
        <p:xfrm>
          <a:off x="1048702" y="1066482"/>
          <a:ext cx="3750945" cy="4531995"/>
        </p:xfrm>
        <a:graphic>
          <a:graphicData uri="http://schemas.openxmlformats.org/drawingml/2006/table">
            <a:tbl>
              <a:tblPr/>
              <a:tblGrid>
                <a:gridCol w="2868295"/>
                <a:gridCol w="882650"/>
              </a:tblGrid>
              <a:tr h="228727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ct val="85000"/>
                        </a:lnSpc>
                        <a:spcBef>
                          <a:spcPts val="1531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第二章</a:t>
                      </a:r>
                      <a:r>
                        <a:rPr sz="2400" kern="0" spc="9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须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ts val="432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第三章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评标办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法</a:t>
                      </a:r>
                      <a:endParaRPr lang="MS Gothic" altLang="MS Gothic" sz="24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500"/>
                    </a:p>
                    <a:p>
                      <a:pPr algn="l" rtl="0" eaLnBrk="0">
                        <a:lnSpc>
                          <a:spcPct val="13916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89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096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104775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2400" b="1" kern="0" spc="-4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b="1" kern="0" spc="7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b="1" kern="0" spc="-4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400"/>
                    </a:p>
                    <a:p>
                      <a:pPr algn="l" rtl="0" eaLnBrk="0">
                        <a:lnSpc>
                          <a:spcPct val="12246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89000"/>
                        </a:lnSpc>
                      </a:pPr>
                      <a:r>
                        <a:rPr sz="2400" b="1" kern="0" spc="-7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b="1" kern="0" spc="8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b="1" kern="0" spc="-7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4808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562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83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8" name="textbox 148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3979646" y="3729685"/>
            <a:ext cx="265429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34"/>
              </a:lnSpc>
            </a:pPr>
            <a:endParaRPr lang="Arial" altLang="Arial" sz="100"/>
          </a:p>
          <a:p>
            <a:pPr marL="12700" indent="3175" algn="l" rtl="0" eaLnBrk="0">
              <a:lnSpc>
                <a:spcPct val="98000"/>
              </a:lnSpc>
            </a:pP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重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要</a:t>
            </a:r>
            <a:endParaRPr lang="MS Gothic" altLang="MS Gothic" sz="2000"/>
          </a:p>
        </p:txBody>
      </p:sp>
      <p:sp>
        <p:nvSpPr>
          <p:cNvPr id="154" name="textbox 15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5286057" y="398462"/>
          <a:ext cx="6238874" cy="4029075"/>
        </p:xfrm>
        <a:graphic>
          <a:graphicData uri="http://schemas.openxmlformats.org/drawingml/2006/table">
            <a:tbl>
              <a:tblPr/>
              <a:tblGrid>
                <a:gridCol w="6238874"/>
              </a:tblGrid>
              <a:tr h="4019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95900" y="406400"/>
            <a:ext cx="6229350" cy="4019550"/>
          </a:xfrm>
          <a:prstGeom prst="rect">
            <a:avLst/>
          </a:prstGeom>
        </p:spPr>
      </p:pic>
      <p:graphicFrame>
        <p:nvGraphicFramePr>
          <p:cNvPr id="160" name="table 160"/>
          <p:cNvGraphicFramePr>
            <a:graphicFrameLocks noGrp="1"/>
          </p:cNvGraphicFramePr>
          <p:nvPr/>
        </p:nvGraphicFramePr>
        <p:xfrm>
          <a:off x="1048702" y="1066482"/>
          <a:ext cx="3750945" cy="4531995"/>
        </p:xfrm>
        <a:graphic>
          <a:graphicData uri="http://schemas.openxmlformats.org/drawingml/2006/table">
            <a:tbl>
              <a:tblPr/>
              <a:tblGrid>
                <a:gridCol w="3750945"/>
              </a:tblGrid>
              <a:tr h="4522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ct val="85000"/>
                        </a:lnSpc>
                        <a:spcBef>
                          <a:spcPts val="1531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第二章</a:t>
                      </a:r>
                      <a:r>
                        <a:rPr sz="2400" kern="0" spc="9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须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ts val="432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第三章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评标办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法</a:t>
                      </a:r>
                      <a:endParaRPr lang="MS Gothic" altLang="MS Gothic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852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730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marL="104775" algn="l" rtl="0" eaLnBrk="0">
                        <a:lnSpc>
                          <a:spcPct val="89000"/>
                        </a:lnSpc>
                        <a:spcBef>
                          <a:spcPts val="1758"/>
                        </a:spcBef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400"/>
                    </a:p>
                    <a:p>
                      <a:pPr algn="l" rtl="0" eaLnBrk="0">
                        <a:lnSpc>
                          <a:spcPct val="7549"/>
                        </a:lnSpc>
                      </a:pPr>
                      <a:endParaRPr lang="Arial" altLang="Arial" sz="100"/>
                    </a:p>
                    <a:p>
                      <a:pPr marL="110489" algn="l" rtl="0" eaLnBrk="0">
                        <a:lnSpc>
                          <a:spcPct val="89000"/>
                        </a:lnSpc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62" name="table 162"/>
          <p:cNvGraphicFramePr>
            <a:graphicFrameLocks noGrp="1"/>
          </p:cNvGraphicFramePr>
          <p:nvPr/>
        </p:nvGraphicFramePr>
        <p:xfrm>
          <a:off x="7338224" y="4873625"/>
          <a:ext cx="2134234" cy="72707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134234"/>
              </a:tblGrid>
              <a:tr h="711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14"/>
                        </a:lnSpc>
                      </a:pPr>
                      <a:endParaRPr lang="Arial" altLang="Arial" sz="100"/>
                    </a:p>
                    <a:p>
                      <a:pPr marL="633094" algn="l" rtl="0" eaLnBrk="0">
                        <a:lnSpc>
                          <a:spcPct val="96000"/>
                        </a:lnSpc>
                      </a:pPr>
                      <a:r>
                        <a:rPr sz="24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无影响</a:t>
                      </a:r>
                      <a:endParaRPr lang="FangSong" altLang="FangSong" sz="2400"/>
                    </a:p>
                  </a:txBody>
                  <a:tcPr marL="0" marR="0" marT="0" marB="0">
                    <a:lnL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sp>
        <p:nvSpPr>
          <p:cNvPr id="164" name="textbox 164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  <p:sp>
        <p:nvSpPr>
          <p:cNvPr id="170" name="path"/>
          <p:cNvSpPr/>
          <p:nvPr/>
        </p:nvSpPr>
        <p:spPr>
          <a:xfrm>
            <a:off x="9426054" y="5517802"/>
            <a:ext cx="35966" cy="45144"/>
          </a:xfrm>
          <a:custGeom>
            <a:rect l="0" t="0" r="0" b="0"/>
            <a:pathLst>
              <a:path w="56" h="71">
                <a:moveTo>
                  <a:pt x="48" y="5"/>
                </a:moveTo>
                <a:lnTo>
                  <a:pt x="8" y="65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9450692" y="4951055"/>
            <a:ext cx="19239" cy="26114"/>
          </a:xfrm>
          <a:custGeom>
            <a:rect l="0" t="0" r="0" b="0"/>
            <a:pathLst>
              <a:path w="30" h="41">
                <a:moveTo>
                  <a:pt x="9" y="3"/>
                </a:moveTo>
                <a:lnTo>
                  <a:pt x="20" y="38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path"/>
          <p:cNvSpPr/>
          <p:nvPr/>
        </p:nvSpPr>
        <p:spPr>
          <a:xfrm>
            <a:off x="9450692" y="5497155"/>
            <a:ext cx="19239" cy="26114"/>
          </a:xfrm>
          <a:custGeom>
            <a:rect l="0" t="0" r="0" b="0"/>
            <a:pathLst>
              <a:path w="30" h="41">
                <a:moveTo>
                  <a:pt x="20" y="3"/>
                </a:moveTo>
                <a:lnTo>
                  <a:pt x="9" y="38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20"/>
          <p:cNvGrpSpPr/>
          <p:nvPr/>
        </p:nvGrpSpPr>
        <p:grpSpPr>
          <a:xfrm rot="21600000">
            <a:off x="7664450" y="915987"/>
            <a:ext cx="4054475" cy="5155412"/>
            <a:chExt cx="4054475" cy="5155412"/>
          </a:xfrm>
        </p:grpSpPr>
        <p:sp>
          <p:nvSpPr>
            <p:cNvPr id="176" name="rect"/>
            <p:cNvSpPr/>
            <p:nvPr/>
          </p:nvSpPr>
          <p:spPr>
            <a:xfrm>
              <a:off x="6350" y="6032"/>
              <a:ext cx="4041140" cy="5142864"/>
            </a:xfrm>
            <a:prstGeom prst="rect">
              <a:avLst/>
            </a:prstGeom>
            <a:solidFill>
              <a:srgbClr val="5B9BD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textbox 178"/>
            <p:cNvSpPr/>
            <p:nvPr/>
          </p:nvSpPr>
          <p:spPr>
            <a:xfrm>
              <a:off x="296075" y="859954"/>
              <a:ext cx="3453765" cy="3531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500"/>
                </a:lnSpc>
              </a:pPr>
              <a:endParaRPr lang="Arial" altLang="Arial" sz="100"/>
            </a:p>
            <a:p>
              <a:pPr marL="17779" algn="l" rtl="0" eaLnBrk="0">
                <a:lnSpc>
                  <a:spcPct val="83000"/>
                </a:lnSpc>
              </a:pP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1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、投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函：当技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术标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中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质</a:t>
              </a:r>
              <a:r>
                <a:rPr sz="2000" kern="0" spc="-6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量、</a:t>
              </a:r>
              <a:endParaRPr lang="MS Gothic" altLang="MS Gothic" sz="2000"/>
            </a:p>
            <a:p>
              <a:pPr marL="13334" indent="2540" algn="l" rtl="0" eaLnBrk="0">
                <a:lnSpc>
                  <a:spcPct val="158000"/>
                </a:lnSpc>
                <a:spcBef>
                  <a:spcPts val="35"/>
                </a:spcBef>
              </a:pP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工期出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现变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化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时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，及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时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告知</a:t>
              </a:r>
              <a:r>
                <a:rPr sz="2000" kern="0" spc="-3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综   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合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组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，保持一致；</a:t>
              </a:r>
              <a:endParaRPr lang="MS Gothic" altLang="MS Gothic" sz="2000"/>
            </a:p>
            <a:p>
              <a:pPr marL="12700" algn="l" rtl="0" eaLnBrk="0">
                <a:lnSpc>
                  <a:spcPct val="83000"/>
                </a:lnSpc>
                <a:spcBef>
                  <a:spcPts val="1189"/>
                </a:spcBef>
              </a:pP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2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、施工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组织设计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：主要包括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说</a:t>
              </a:r>
              <a:endParaRPr lang="Microsoft JhengHei" altLang="Microsoft JhengHei" sz="2000"/>
            </a:p>
            <a:p>
              <a:pPr marL="14604" indent="9525" algn="l" rtl="0" eaLnBrk="0">
                <a:lnSpc>
                  <a:spcPct val="154000"/>
                </a:lnSpc>
                <a:spcBef>
                  <a:spcPts val="28"/>
                </a:spcBef>
              </a:pP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明及（</a:t>
              </a: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5-6</a:t>
              </a: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个）附表。</a:t>
              </a:r>
              <a:r>
                <a:rPr sz="2000" kern="0" spc="4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</a:t>
              </a: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编</a:t>
              </a: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制技</a:t>
              </a:r>
              <a:r>
                <a:rPr sz="2000" kern="0" spc="-1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术</a:t>
              </a:r>
              <a:r>
                <a:rPr sz="2000" kern="0" spc="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 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标时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，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说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明和附表要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严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格与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招</a:t>
              </a:r>
              <a:r>
                <a:rPr sz="2000" kern="0" spc="-1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 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文件保持高度一致。包括</a:t>
              </a:r>
              <a:r>
                <a:rPr sz="2000" kern="0" spc="-2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 </a:t>
              </a:r>
              <a:r>
                <a:rPr sz="2000" kern="0" spc="-3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  </a:t>
              </a:r>
              <a:r>
                <a:rPr sz="2000" kern="0" spc="-40">
                  <a:solidFill>
                    <a:srgbClr val="FFFFFF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题</a:t>
              </a:r>
              <a:r>
                <a:rPr sz="2000" kern="0" spc="-40">
                  <a:solidFill>
                    <a:srgbClr val="FFFFFF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位置、名称、要求等。</a:t>
              </a:r>
              <a:endParaRPr lang="MS Gothic" altLang="MS Gothic" sz="2000"/>
            </a:p>
          </p:txBody>
        </p:sp>
        <p:sp>
          <p:nvSpPr>
            <p:cNvPr id="180" name="path"/>
            <p:cNvSpPr/>
            <p:nvPr/>
          </p:nvSpPr>
          <p:spPr>
            <a:xfrm>
              <a:off x="30560" y="0"/>
              <a:ext cx="3993353" cy="481638"/>
            </a:xfrm>
            <a:custGeom>
              <a:rect l="0" t="0" r="0" b="0"/>
              <a:pathLst>
                <a:path w="6288" h="758">
                  <a:moveTo>
                    <a:pt x="9" y="755"/>
                  </a:moveTo>
                  <a:lnTo>
                    <a:pt x="45" y="657"/>
                  </a:lnTo>
                  <a:lnTo>
                    <a:pt x="89" y="565"/>
                  </a:lnTo>
                  <a:lnTo>
                    <a:pt x="143" y="477"/>
                  </a:lnTo>
                  <a:lnTo>
                    <a:pt x="204" y="396"/>
                  </a:lnTo>
                  <a:lnTo>
                    <a:pt x="273" y="321"/>
                  </a:lnTo>
                  <a:lnTo>
                    <a:pt x="348" y="252"/>
                  </a:lnTo>
                  <a:lnTo>
                    <a:pt x="429" y="191"/>
                  </a:lnTo>
                  <a:lnTo>
                    <a:pt x="516" y="137"/>
                  </a:lnTo>
                  <a:lnTo>
                    <a:pt x="609" y="93"/>
                  </a:lnTo>
                  <a:lnTo>
                    <a:pt x="706" y="57"/>
                  </a:lnTo>
                  <a:lnTo>
                    <a:pt x="809" y="31"/>
                  </a:lnTo>
                  <a:lnTo>
                    <a:pt x="914" y="15"/>
                  </a:lnTo>
                  <a:lnTo>
                    <a:pt x="1023" y="10"/>
                  </a:lnTo>
                  <a:lnTo>
                    <a:pt x="5265" y="10"/>
                  </a:lnTo>
                  <a:lnTo>
                    <a:pt x="5265" y="10"/>
                  </a:lnTo>
                  <a:lnTo>
                    <a:pt x="5374" y="15"/>
                  </a:lnTo>
                  <a:lnTo>
                    <a:pt x="5479" y="31"/>
                  </a:lnTo>
                  <a:lnTo>
                    <a:pt x="5581" y="57"/>
                  </a:lnTo>
                  <a:lnTo>
                    <a:pt x="5679" y="93"/>
                  </a:lnTo>
                  <a:lnTo>
                    <a:pt x="5771" y="137"/>
                  </a:lnTo>
                  <a:lnTo>
                    <a:pt x="5859" y="191"/>
                  </a:lnTo>
                  <a:lnTo>
                    <a:pt x="5940" y="252"/>
                  </a:lnTo>
                  <a:lnTo>
                    <a:pt x="6015" y="321"/>
                  </a:lnTo>
                  <a:lnTo>
                    <a:pt x="6084" y="396"/>
                  </a:lnTo>
                  <a:lnTo>
                    <a:pt x="6145" y="477"/>
                  </a:lnTo>
                  <a:lnTo>
                    <a:pt x="6199" y="565"/>
                  </a:lnTo>
                  <a:lnTo>
                    <a:pt x="6243" y="657"/>
                  </a:lnTo>
                  <a:lnTo>
                    <a:pt x="6279" y="755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0560" y="4673774"/>
              <a:ext cx="3993353" cy="481638"/>
            </a:xfrm>
            <a:custGeom>
              <a:rect l="0" t="0" r="0" b="0"/>
              <a:pathLst>
                <a:path w="6288" h="758">
                  <a:moveTo>
                    <a:pt x="6279" y="3"/>
                  </a:moveTo>
                  <a:lnTo>
                    <a:pt x="6243" y="100"/>
                  </a:lnTo>
                  <a:lnTo>
                    <a:pt x="6199" y="193"/>
                  </a:lnTo>
                  <a:lnTo>
                    <a:pt x="6145" y="280"/>
                  </a:lnTo>
                  <a:lnTo>
                    <a:pt x="6084" y="362"/>
                  </a:lnTo>
                  <a:lnTo>
                    <a:pt x="6015" y="438"/>
                  </a:lnTo>
                  <a:lnTo>
                    <a:pt x="5940" y="505"/>
                  </a:lnTo>
                  <a:lnTo>
                    <a:pt x="5859" y="567"/>
                  </a:lnTo>
                  <a:lnTo>
                    <a:pt x="5771" y="620"/>
                  </a:lnTo>
                  <a:lnTo>
                    <a:pt x="5679" y="664"/>
                  </a:lnTo>
                  <a:lnTo>
                    <a:pt x="5581" y="700"/>
                  </a:lnTo>
                  <a:lnTo>
                    <a:pt x="5479" y="727"/>
                  </a:lnTo>
                  <a:lnTo>
                    <a:pt x="5374" y="743"/>
                  </a:lnTo>
                  <a:lnTo>
                    <a:pt x="5265" y="748"/>
                  </a:lnTo>
                  <a:lnTo>
                    <a:pt x="1023" y="748"/>
                  </a:lnTo>
                  <a:lnTo>
                    <a:pt x="914" y="743"/>
                  </a:lnTo>
                  <a:lnTo>
                    <a:pt x="809" y="727"/>
                  </a:lnTo>
                  <a:lnTo>
                    <a:pt x="706" y="700"/>
                  </a:lnTo>
                  <a:lnTo>
                    <a:pt x="609" y="664"/>
                  </a:lnTo>
                  <a:lnTo>
                    <a:pt x="516" y="620"/>
                  </a:lnTo>
                  <a:lnTo>
                    <a:pt x="429" y="567"/>
                  </a:lnTo>
                  <a:lnTo>
                    <a:pt x="348" y="505"/>
                  </a:lnTo>
                  <a:lnTo>
                    <a:pt x="273" y="438"/>
                  </a:lnTo>
                  <a:lnTo>
                    <a:pt x="204" y="362"/>
                  </a:lnTo>
                  <a:lnTo>
                    <a:pt x="143" y="280"/>
                  </a:lnTo>
                  <a:lnTo>
                    <a:pt x="89" y="193"/>
                  </a:lnTo>
                  <a:lnTo>
                    <a:pt x="45" y="100"/>
                  </a:lnTo>
                  <a:lnTo>
                    <a:pt x="9" y="3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011810" y="477849"/>
              <a:ext cx="42664" cy="4199732"/>
            </a:xfrm>
            <a:custGeom>
              <a:rect l="0" t="0" r="0" b="0"/>
              <a:pathLst>
                <a:path w="67" h="6613">
                  <a:moveTo>
                    <a:pt x="9" y="2"/>
                  </a:moveTo>
                  <a:lnTo>
                    <a:pt x="35" y="104"/>
                  </a:lnTo>
                  <a:lnTo>
                    <a:pt x="52" y="209"/>
                  </a:lnTo>
                  <a:lnTo>
                    <a:pt x="57" y="318"/>
                  </a:lnTo>
                  <a:lnTo>
                    <a:pt x="57" y="318"/>
                  </a:lnTo>
                  <a:lnTo>
                    <a:pt x="57" y="6296"/>
                  </a:lnTo>
                  <a:lnTo>
                    <a:pt x="57" y="6296"/>
                  </a:lnTo>
                  <a:lnTo>
                    <a:pt x="52" y="6404"/>
                  </a:lnTo>
                  <a:lnTo>
                    <a:pt x="35" y="6509"/>
                  </a:lnTo>
                  <a:lnTo>
                    <a:pt x="9" y="6611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477850"/>
              <a:ext cx="42664" cy="4199730"/>
            </a:xfrm>
            <a:custGeom>
              <a:rect l="0" t="0" r="0" b="0"/>
              <a:pathLst>
                <a:path w="67" h="6613">
                  <a:moveTo>
                    <a:pt x="10" y="318"/>
                  </a:moveTo>
                  <a:lnTo>
                    <a:pt x="15" y="209"/>
                  </a:lnTo>
                  <a:lnTo>
                    <a:pt x="31" y="104"/>
                  </a:lnTo>
                  <a:lnTo>
                    <a:pt x="57" y="2"/>
                  </a:lnTo>
                  <a:moveTo>
                    <a:pt x="57" y="6611"/>
                  </a:moveTo>
                  <a:lnTo>
                    <a:pt x="31" y="6509"/>
                  </a:lnTo>
                  <a:lnTo>
                    <a:pt x="15" y="6404"/>
                  </a:lnTo>
                  <a:lnTo>
                    <a:pt x="10" y="6296"/>
                  </a:lnTo>
                  <a:lnTo>
                    <a:pt x="10" y="318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188" name="table 188"/>
          <p:cNvGraphicFramePr>
            <a:graphicFrameLocks noGrp="1"/>
          </p:cNvGraphicFramePr>
          <p:nvPr/>
        </p:nvGraphicFramePr>
        <p:xfrm>
          <a:off x="1048702" y="1066482"/>
          <a:ext cx="3750945" cy="4531995"/>
        </p:xfrm>
        <a:graphic>
          <a:graphicData uri="http://schemas.openxmlformats.org/drawingml/2006/table">
            <a:tbl>
              <a:tblPr/>
              <a:tblGrid>
                <a:gridCol w="3750945"/>
              </a:tblGrid>
              <a:tr h="4522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1112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第一章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招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公告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ct val="85000"/>
                        </a:lnSpc>
                        <a:spcBef>
                          <a:spcPts val="1531"/>
                        </a:spcBef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第二章</a:t>
                      </a:r>
                      <a:r>
                        <a:rPr sz="2400" kern="0" spc="9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标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人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须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知</a:t>
                      </a:r>
                      <a:endParaRPr lang="MS Gothic" altLang="MS Gothic" sz="2400"/>
                    </a:p>
                    <a:p>
                      <a:pPr marL="111125" algn="l" rtl="0" eaLnBrk="0">
                        <a:lnSpc>
                          <a:spcPts val="432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第三章</a:t>
                      </a:r>
                      <a:r>
                        <a:rPr sz="2400" kern="0" spc="9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评标办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法</a:t>
                      </a:r>
                      <a:endParaRPr lang="MS Gothic" altLang="MS Gothic" sz="2400"/>
                    </a:p>
                    <a:p>
                      <a:pPr marL="110489" algn="l" rtl="0" eaLnBrk="0">
                        <a:lnSpc>
                          <a:spcPct val="83000"/>
                        </a:lnSpc>
                        <a:spcBef>
                          <a:spcPts val="1852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第四章  合同条款及格</a:t>
                      </a:r>
                      <a:r>
                        <a:rPr sz="2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式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ts val="4319"/>
                        </a:lnSpc>
                      </a:pP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第五章</a:t>
                      </a:r>
                      <a:r>
                        <a:rPr sz="24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工程量清单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730"/>
                        </a:spcBef>
                      </a:pP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第六章</a:t>
                      </a:r>
                      <a:r>
                        <a:rPr sz="24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 </a:t>
                      </a:r>
                      <a:r>
                        <a:rPr sz="24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图纸</a:t>
                      </a:r>
                      <a:endParaRPr lang="DengXian" altLang="DengXian" sz="2400"/>
                    </a:p>
                    <a:p>
                      <a:pPr marL="110489" algn="l" rtl="0" eaLnBrk="0">
                        <a:lnSpc>
                          <a:spcPct val="89000"/>
                        </a:lnSpc>
                        <a:spcBef>
                          <a:spcPts val="1757"/>
                        </a:spcBef>
                      </a:pPr>
                      <a:r>
                        <a:rPr sz="2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第七章   技术标准和要求</a:t>
                      </a:r>
                      <a:endParaRPr lang="DengXian" altLang="DengXian" sz="24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400"/>
                    </a:p>
                    <a:p>
                      <a:pPr algn="l" rtl="0" eaLnBrk="0">
                        <a:lnSpc>
                          <a:spcPct val="9128"/>
                        </a:lnSpc>
                      </a:pPr>
                      <a:endParaRPr lang="Arial" altLang="Arial" sz="100"/>
                    </a:p>
                    <a:p>
                      <a:pPr marL="104775" algn="l" rtl="0" eaLnBrk="0">
                        <a:lnSpc>
                          <a:spcPct val="89000"/>
                        </a:lnSpc>
                      </a:pPr>
                      <a:r>
                        <a:rPr sz="2400" b="1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第八章   投标文件格式</a:t>
                      </a:r>
                      <a:endParaRPr lang="DengXian" altLang="DengXian" sz="24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0" name="table 190"/>
          <p:cNvGraphicFramePr>
            <a:graphicFrameLocks noGrp="1"/>
          </p:cNvGraphicFramePr>
          <p:nvPr/>
        </p:nvGraphicFramePr>
        <p:xfrm>
          <a:off x="4957762" y="1697672"/>
          <a:ext cx="2550159" cy="2978150"/>
        </p:xfrm>
        <a:graphic>
          <a:graphicData uri="http://schemas.openxmlformats.org/drawingml/2006/table">
            <a:tbl>
              <a:tblPr/>
              <a:tblGrid>
                <a:gridCol w="2550159"/>
              </a:tblGrid>
              <a:tr h="2968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65700" y="1701800"/>
            <a:ext cx="2541269" cy="2968625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2283460" y="5572125"/>
            <a:ext cx="1211580" cy="1207769"/>
            <a:chExt cx="1211580" cy="1207769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1211580" cy="1207769"/>
              <a:chExt cx="1211580" cy="1207769"/>
            </a:xfrm>
          </p:grpSpPr>
          <p:sp>
            <p:nvSpPr>
              <p:cNvPr id="194" name="path"/>
              <p:cNvSpPr/>
              <p:nvPr/>
            </p:nvSpPr>
            <p:spPr>
              <a:xfrm>
                <a:off x="6350" y="6350"/>
                <a:ext cx="1198880" cy="1195069"/>
              </a:xfrm>
              <a:custGeom>
                <a:rect l="0" t="0" r="0" b="0"/>
                <a:pathLst>
                  <a:path w="1888" h="1881">
                    <a:moveTo>
                      <a:pt x="943" y="505"/>
                    </a:moveTo>
                    <a:lnTo>
                      <a:pt x="1269" y="0"/>
                    </a:lnTo>
                    <a:lnTo>
                      <a:pt x="1237" y="463"/>
                    </a:lnTo>
                    <a:lnTo>
                      <a:pt x="1606" y="388"/>
                    </a:lnTo>
                    <a:lnTo>
                      <a:pt x="1459" y="637"/>
                    </a:lnTo>
                    <a:lnTo>
                      <a:pt x="1844" y="708"/>
                    </a:lnTo>
                    <a:lnTo>
                      <a:pt x="1538" y="912"/>
                    </a:lnTo>
                    <a:lnTo>
                      <a:pt x="1888" y="1157"/>
                    </a:lnTo>
                    <a:lnTo>
                      <a:pt x="1471" y="1127"/>
                    </a:lnTo>
                    <a:lnTo>
                      <a:pt x="1586" y="1576"/>
                    </a:lnTo>
                    <a:lnTo>
                      <a:pt x="1225" y="1259"/>
                    </a:lnTo>
                    <a:lnTo>
                      <a:pt x="1157" y="1719"/>
                    </a:lnTo>
                    <a:lnTo>
                      <a:pt x="920" y="1301"/>
                    </a:lnTo>
                    <a:lnTo>
                      <a:pt x="741" y="1881"/>
                    </a:lnTo>
                    <a:lnTo>
                      <a:pt x="674" y="1361"/>
                    </a:lnTo>
                    <a:lnTo>
                      <a:pt x="416" y="1534"/>
                    </a:lnTo>
                    <a:lnTo>
                      <a:pt x="495" y="1214"/>
                    </a:lnTo>
                    <a:lnTo>
                      <a:pt x="11" y="1270"/>
                    </a:lnTo>
                    <a:lnTo>
                      <a:pt x="325" y="1025"/>
                    </a:lnTo>
                    <a:lnTo>
                      <a:pt x="0" y="750"/>
                    </a:lnTo>
                    <a:lnTo>
                      <a:pt x="404" y="663"/>
                    </a:lnTo>
                    <a:lnTo>
                      <a:pt x="32" y="199"/>
                    </a:lnTo>
                    <a:lnTo>
                      <a:pt x="639" y="550"/>
                    </a:lnTo>
                    <a:lnTo>
                      <a:pt x="730" y="199"/>
                    </a:lnTo>
                    <a:lnTo>
                      <a:pt x="943" y="505"/>
                    </a:lnTo>
                    <a:close/>
                  </a:path>
                </a:pathLst>
              </a:custGeom>
              <a:solidFill>
                <a:srgbClr val="5B9BD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6" name="path"/>
              <p:cNvSpPr/>
              <p:nvPr/>
            </p:nvSpPr>
            <p:spPr>
              <a:xfrm>
                <a:off x="0" y="0"/>
                <a:ext cx="1211580" cy="1207769"/>
              </a:xfrm>
              <a:custGeom>
                <a:rect l="0" t="0" r="0" b="0"/>
                <a:pathLst>
                  <a:path w="1908" h="1901">
                    <a:moveTo>
                      <a:pt x="953" y="515"/>
                    </a:moveTo>
                    <a:lnTo>
                      <a:pt x="1279" y="10"/>
                    </a:lnTo>
                    <a:lnTo>
                      <a:pt x="1247" y="473"/>
                    </a:lnTo>
                    <a:lnTo>
                      <a:pt x="1616" y="398"/>
                    </a:lnTo>
                    <a:lnTo>
                      <a:pt x="1469" y="647"/>
                    </a:lnTo>
                    <a:lnTo>
                      <a:pt x="1854" y="718"/>
                    </a:lnTo>
                    <a:lnTo>
                      <a:pt x="1548" y="922"/>
                    </a:lnTo>
                    <a:lnTo>
                      <a:pt x="1898" y="1167"/>
                    </a:lnTo>
                    <a:lnTo>
                      <a:pt x="1481" y="1137"/>
                    </a:lnTo>
                    <a:lnTo>
                      <a:pt x="1596" y="1586"/>
                    </a:lnTo>
                    <a:lnTo>
                      <a:pt x="1235" y="1269"/>
                    </a:lnTo>
                    <a:lnTo>
                      <a:pt x="1167" y="1729"/>
                    </a:lnTo>
                    <a:lnTo>
                      <a:pt x="930" y="1311"/>
                    </a:lnTo>
                    <a:lnTo>
                      <a:pt x="751" y="1891"/>
                    </a:lnTo>
                    <a:lnTo>
                      <a:pt x="684" y="1371"/>
                    </a:lnTo>
                    <a:lnTo>
                      <a:pt x="426" y="1544"/>
                    </a:lnTo>
                    <a:lnTo>
                      <a:pt x="505" y="1224"/>
                    </a:lnTo>
                    <a:lnTo>
                      <a:pt x="21" y="1280"/>
                    </a:lnTo>
                    <a:lnTo>
                      <a:pt x="335" y="1035"/>
                    </a:lnTo>
                    <a:lnTo>
                      <a:pt x="10" y="760"/>
                    </a:lnTo>
                    <a:lnTo>
                      <a:pt x="414" y="673"/>
                    </a:lnTo>
                    <a:lnTo>
                      <a:pt x="42" y="209"/>
                    </a:lnTo>
                    <a:lnTo>
                      <a:pt x="649" y="560"/>
                    </a:lnTo>
                    <a:lnTo>
                      <a:pt x="740" y="209"/>
                    </a:lnTo>
                    <a:lnTo>
                      <a:pt x="953" y="515"/>
                    </a:lnTo>
                    <a:close/>
                  </a:path>
                </a:pathLst>
              </a:custGeom>
              <a:noFill/>
              <a:ln w="12700" cap="flat">
                <a:solidFill>
                  <a:srgbClr val="41719C">
                    <a:alpha val="100000"/>
                  </a:srgbClr>
                </a:solidFill>
                <a:prstDash val="solid"/>
                <a:miter lim="10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8" name="textbox 198"/>
            <p:cNvSpPr/>
            <p:nvPr/>
          </p:nvSpPr>
          <p:spPr>
            <a:xfrm>
              <a:off x="-12700" y="-12700"/>
              <a:ext cx="1237614" cy="12719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8000"/>
                </a:lnSpc>
              </a:pPr>
              <a:endParaRPr lang="Arial" altLang="Arial" sz="1000"/>
            </a:p>
            <a:p>
              <a:pPr algn="l" rtl="0" eaLnBrk="0">
                <a:lnSpc>
                  <a:spcPct val="9688"/>
                </a:lnSpc>
              </a:pPr>
              <a:endParaRPr lang="Arial" altLang="Arial" sz="100"/>
            </a:p>
            <a:p>
              <a:pPr marL="501650" algn="l" rtl="0" eaLnBrk="0">
                <a:lnSpc>
                  <a:spcPct val="83000"/>
                </a:lnSpc>
              </a:pPr>
              <a:r>
                <a:rPr sz="2000" kern="0" spc="-10">
                  <a:ln w="847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重</a:t>
              </a:r>
              <a:endParaRPr lang="MS Gothic" altLang="MS Gothic" sz="2000"/>
            </a:p>
            <a:p>
              <a:pPr marL="497840" algn="l" rtl="0" eaLnBrk="0">
                <a:lnSpc>
                  <a:spcPts val="2700"/>
                </a:lnSpc>
              </a:pPr>
              <a:r>
                <a:rPr sz="2000" kern="0" spc="-10">
                  <a:ln w="8470" cap="flat" cmpd="sng">
                    <a:solidFill>
                      <a:srgbClr val="000000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要</a:t>
              </a:r>
              <a:endParaRPr lang="MS Gothic" altLang="MS Gothic" sz="2000"/>
            </a:p>
          </p:txBody>
        </p:sp>
      </p:grpSp>
      <p:sp>
        <p:nvSpPr>
          <p:cNvPr id="200" name="textbox 200"/>
          <p:cNvSpPr/>
          <p:nvPr/>
        </p:nvSpPr>
        <p:spPr>
          <a:xfrm>
            <a:off x="1013096" y="528370"/>
            <a:ext cx="2383789" cy="358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4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招标文件的组成</a:t>
            </a:r>
            <a:endParaRPr lang="Microsoft YaHei" altLang="Microsoft YaHei" sz="24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4428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607149" y="2618464"/>
            <a:ext cx="3988434" cy="1007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356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0" b="1" kern="0" spc="1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r>
              <a:rPr sz="8000" b="1" kern="0" spc="21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100" kern="0" spc="150" baseline="683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投标流程</a:t>
            </a:r>
            <a:endParaRPr lang="Microsoft YaHei" altLang="Microsoft YaHei" sz="6100" baseline="683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009900" y="323215"/>
            <a:ext cx="5165090" cy="6430644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367624" y="405985"/>
            <a:ext cx="2000885" cy="598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6124"/>
              </a:lnSpc>
            </a:pPr>
            <a:endParaRPr lang="Arial" altLang="Arial" sz="100"/>
          </a:p>
          <a:p>
            <a:pPr marL="476250" algn="l" rtl="0" eaLnBrk="0">
              <a:lnSpc>
                <a:spcPct val="90000"/>
              </a:lnSpc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1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投标流程</a:t>
            </a:r>
            <a:endParaRPr lang="Microsoft YaHei" altLang="Microsoft YaHei" sz="2400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textbox 218"/>
          <p:cNvSpPr/>
          <p:nvPr/>
        </p:nvSpPr>
        <p:spPr>
          <a:xfrm>
            <a:off x="8209432" y="730327"/>
            <a:ext cx="3446145" cy="3763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48"/>
              </a:lnSpc>
            </a:pPr>
            <a:endParaRPr lang="Arial" altLang="Arial" sz="100"/>
          </a:p>
          <a:p>
            <a:pPr marL="699769" algn="l" rtl="0" eaLnBrk="0">
              <a:lnSpc>
                <a:spcPct val="87000"/>
              </a:lnSpc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2、分析招标文件</a:t>
            </a:r>
            <a:endParaRPr lang="DengXian" altLang="DengXian" sz="1800"/>
          </a:p>
          <a:p>
            <a:pPr algn="r" rtl="0" eaLnBrk="0">
              <a:lnSpc>
                <a:spcPct val="80000"/>
              </a:lnSpc>
              <a:spcBef>
                <a:spcPts val="1355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人员组织后，各组拟定技术</a:t>
            </a:r>
            <a:endParaRPr lang="DengXian" altLang="DengXian" sz="1800"/>
          </a:p>
          <a:p>
            <a:pPr marL="701675" indent="-3810" algn="l" rtl="0" eaLnBrk="0">
              <a:lnSpc>
                <a:spcPct val="152000"/>
              </a:lnSpc>
              <a:spcBef>
                <a:spcPts val="28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标大纲分工，梳理招标文件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条款，提出答疑问题，汇总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至综合组。</a:t>
            </a:r>
            <a:endParaRPr lang="DengXian" altLang="DengXian" sz="18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ct val="86000"/>
              </a:lnSpc>
              <a:spcBef>
                <a:spcPts val="545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3、编制技术标</a:t>
            </a:r>
            <a:endParaRPr lang="DengXian" altLang="DengXian" sz="1800"/>
          </a:p>
          <a:p>
            <a:pPr marL="16509" algn="l" rtl="0" eaLnBrk="0">
              <a:lnSpc>
                <a:spcPts val="2172"/>
              </a:lnSpc>
              <a:spcBef>
                <a:spcPts val="1092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进行现场踏勘，然后按照</a:t>
            </a:r>
            <a:endParaRPr lang="DengXian" altLang="DengXian" sz="1800"/>
          </a:p>
          <a:p>
            <a:pPr marL="15240" algn="l" rtl="0" eaLnBrk="0">
              <a:lnSpc>
                <a:spcPts val="3056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招标文件编制技术标，重</a:t>
            </a:r>
            <a:endParaRPr lang="DengXian" altLang="DengXian" sz="1800"/>
          </a:p>
          <a:p>
            <a:pPr marL="15875" algn="l" rtl="0" eaLnBrk="0">
              <a:lnSpc>
                <a:spcPts val="3254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点为评分要求相关的内容</a:t>
            </a:r>
            <a:endParaRPr lang="DengXian" altLang="DengXian" sz="1800"/>
          </a:p>
        </p:txBody>
      </p:sp>
      <p:sp>
        <p:nvSpPr>
          <p:cNvPr id="220" name="textbox 220"/>
          <p:cNvSpPr/>
          <p:nvPr/>
        </p:nvSpPr>
        <p:spPr>
          <a:xfrm>
            <a:off x="367624" y="405985"/>
            <a:ext cx="3181985" cy="4077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技术标编制流程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669925" algn="l" rtl="0" eaLnBrk="0">
              <a:lnSpc>
                <a:spcPct val="87000"/>
              </a:lnSpc>
              <a:spcBef>
                <a:spcPts val="543"/>
              </a:spcBef>
            </a:pP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1、制定投标计划</a:t>
            </a:r>
            <a:endParaRPr lang="DengXian" altLang="DengXian" sz="1800"/>
          </a:p>
          <a:p>
            <a:pPr algn="r" rtl="0" eaLnBrk="0">
              <a:lnSpc>
                <a:spcPts val="2172"/>
              </a:lnSpc>
              <a:spcBef>
                <a:spcPts val="1092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拿到招标文件后，熟悉招</a:t>
            </a:r>
            <a:endParaRPr lang="DengXian" altLang="DengXian" sz="1800"/>
          </a:p>
          <a:p>
            <a:pPr marL="661034" indent="635" algn="l" rtl="0" eaLnBrk="0">
              <a:lnSpc>
                <a:spcPct val="149000"/>
              </a:lnSpc>
              <a:spcBef>
                <a:spcPts val="18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标文件，选取投标人员及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确定时间表。</a:t>
            </a:r>
            <a:endParaRPr lang="DengXian" altLang="DengXian" sz="18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299720" algn="l" rtl="0" eaLnBrk="0">
              <a:lnSpc>
                <a:spcPct val="86000"/>
              </a:lnSpc>
              <a:spcBef>
                <a:spcPts val="549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4、谈论技术标</a:t>
            </a:r>
            <a:endParaRPr lang="DengXian" altLang="DengXian" sz="1800"/>
          </a:p>
          <a:p>
            <a:pPr marL="307340" algn="l" rtl="0" eaLnBrk="0">
              <a:lnSpc>
                <a:spcPct val="80000"/>
              </a:lnSpc>
              <a:spcBef>
                <a:spcPts val="1369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结合现场实际，对施工部</a:t>
            </a:r>
            <a:endParaRPr lang="DengXian" altLang="DengXian" sz="1800"/>
          </a:p>
          <a:p>
            <a:pPr marL="311150" indent="-5080" algn="l" rtl="0" eaLnBrk="0">
              <a:lnSpc>
                <a:spcPct val="157000"/>
              </a:lnSpc>
              <a:spcBef>
                <a:spcPts val="4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署、工期、总平图、重要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 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方案等影进行深入谈论。</a:t>
            </a:r>
            <a:endParaRPr lang="DengXian" altLang="DengXian" sz="1800"/>
          </a:p>
        </p:txBody>
      </p:sp>
      <p:pic>
        <p:nvPicPr>
          <p:cNvPr id="222" name="picture 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488467" y="5112589"/>
            <a:ext cx="2532379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2"/>
              </a:lnSpc>
            </a:pPr>
            <a:endParaRPr lang="Arial" altLang="Arial" sz="100"/>
          </a:p>
          <a:p>
            <a:pPr marL="13970" algn="l" rtl="0" eaLnBrk="0">
              <a:lnSpc>
                <a:spcPct val="87000"/>
              </a:lnSpc>
            </a:pP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5、部门联动</a:t>
            </a:r>
            <a:endParaRPr lang="DengXian" altLang="DengXian" sz="1800"/>
          </a:p>
          <a:p>
            <a:pPr marL="26034" algn="l" rtl="0" eaLnBrk="0">
              <a:lnSpc>
                <a:spcPct val="81000"/>
              </a:lnSpc>
              <a:spcBef>
                <a:spcPts val="1369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为商务组提供措施清单内</a:t>
            </a:r>
            <a:endParaRPr lang="DengXian" altLang="DengXian" sz="1800"/>
          </a:p>
          <a:p>
            <a:pPr marL="12700" indent="-635" algn="l" rtl="0" eaLnBrk="0">
              <a:lnSpc>
                <a:spcPct val="152000"/>
              </a:lnSpc>
              <a:spcBef>
                <a:spcPts val="35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容，综合组提供人员配置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情况。</a:t>
            </a:r>
            <a:endParaRPr lang="DengXian" altLang="DengXian" sz="1800"/>
          </a:p>
        </p:txBody>
      </p:sp>
      <p:sp>
        <p:nvSpPr>
          <p:cNvPr id="226" name="textbox 226"/>
          <p:cNvSpPr/>
          <p:nvPr/>
        </p:nvSpPr>
        <p:spPr>
          <a:xfrm>
            <a:off x="6447409" y="5080839"/>
            <a:ext cx="2531110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4"/>
              </a:lnSpc>
            </a:pPr>
            <a:endParaRPr lang="Arial" altLang="Arial" sz="100"/>
          </a:p>
          <a:p>
            <a:pPr marL="13970" algn="l" rtl="0" eaLnBrk="0">
              <a:lnSpc>
                <a:spcPct val="87000"/>
              </a:lnSpc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6、审核技术标</a:t>
            </a:r>
            <a:endParaRPr lang="DengXian" altLang="DengXian" sz="1800"/>
          </a:p>
          <a:p>
            <a:pPr marL="12700" algn="l" rtl="0" eaLnBrk="0">
              <a:lnSpc>
                <a:spcPts val="2172"/>
              </a:lnSpc>
              <a:spcBef>
                <a:spcPts val="1092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对成稿的标书进行集中评</a:t>
            </a:r>
            <a:endParaRPr lang="DengXian" altLang="DengXian" sz="1800"/>
          </a:p>
          <a:p>
            <a:pPr marL="21590" indent="3175" algn="l" rtl="0" eaLnBrk="0">
              <a:lnSpc>
                <a:spcPct val="149000"/>
              </a:lnSpc>
              <a:spcBef>
                <a:spcPts val="19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审和交叉检查，并反复修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改，直至到达最终要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求。</a:t>
            </a:r>
            <a:endParaRPr lang="DengXian" altLang="DengXian" sz="18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3735108" y="5144553"/>
            <a:ext cx="271308" cy="1415516"/>
            <a:chExt cx="271308" cy="1415516"/>
          </a:xfrm>
        </p:grpSpPr>
        <p:sp>
          <p:nvSpPr>
            <p:cNvPr id="228" name="path"/>
            <p:cNvSpPr/>
            <p:nvPr/>
          </p:nvSpPr>
          <p:spPr>
            <a:xfrm>
              <a:off x="43231" y="0"/>
              <a:ext cx="228077" cy="1412189"/>
            </a:xfrm>
            <a:custGeom>
              <a:rect l="0" t="0" r="0" b="0"/>
              <a:pathLst>
                <a:path w="359" h="2223">
                  <a:moveTo>
                    <a:pt x="354" y="1"/>
                  </a:moveTo>
                  <a:lnTo>
                    <a:pt x="234" y="432"/>
                  </a:lnTo>
                  <a:lnTo>
                    <a:pt x="136" y="877"/>
                  </a:lnTo>
                  <a:moveTo>
                    <a:pt x="64" y="1333"/>
                  </a:moveTo>
                  <a:lnTo>
                    <a:pt x="19" y="1796"/>
                  </a:lnTo>
                  <a:lnTo>
                    <a:pt x="8" y="2030"/>
                  </a:lnTo>
                  <a:lnTo>
                    <a:pt x="4" y="2223"/>
                  </a:lnTo>
                </a:path>
              </a:pathLst>
            </a:custGeom>
            <a:noFill/>
            <a:ln w="6350" cap="flat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1332255"/>
              <a:ext cx="95250" cy="83260"/>
            </a:xfrm>
            <a:custGeom>
              <a:rect l="0" t="0" r="0" b="0"/>
              <a:pathLst>
                <a:path w="150" h="131">
                  <a:moveTo>
                    <a:pt x="5" y="5"/>
                  </a:moveTo>
                  <a:lnTo>
                    <a:pt x="73" y="126"/>
                  </a:lnTo>
                  <a:lnTo>
                    <a:pt x="145" y="7"/>
                  </a:lnTo>
                </a:path>
              </a:pathLst>
            </a:custGeom>
            <a:noFill/>
            <a:ln w="6350" cap="rnd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2" name="path"/>
          <p:cNvSpPr/>
          <p:nvPr/>
        </p:nvSpPr>
        <p:spPr>
          <a:xfrm>
            <a:off x="5633046" y="1368119"/>
            <a:ext cx="609675" cy="513689"/>
          </a:xfrm>
          <a:custGeom>
            <a:rect l="0" t="0" r="0" b="0"/>
            <a:pathLst>
              <a:path w="960" h="806">
                <a:moveTo>
                  <a:pt x="848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8" y="335"/>
                </a:lnTo>
                <a:lnTo>
                  <a:pt x="848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8" y="673"/>
                </a:cubicBezTo>
                <a:moveTo>
                  <a:pt x="848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8" y="644"/>
                </a:lnTo>
                <a:lnTo>
                  <a:pt x="848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5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7" y="539"/>
                </a:lnTo>
                <a:lnTo>
                  <a:pt x="597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5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5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1"/>
                </a:lnTo>
                <a:lnTo>
                  <a:pt x="374" y="31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8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8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4852631" y="5305120"/>
            <a:ext cx="609676" cy="513689"/>
          </a:xfrm>
          <a:custGeom>
            <a:rect l="0" t="0" r="0" b="0"/>
            <a:pathLst>
              <a:path w="960" h="806">
                <a:moveTo>
                  <a:pt x="849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9" y="335"/>
                </a:lnTo>
                <a:lnTo>
                  <a:pt x="849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9" y="673"/>
                </a:cubicBezTo>
                <a:moveTo>
                  <a:pt x="849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9" y="644"/>
                </a:lnTo>
                <a:lnTo>
                  <a:pt x="849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5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7" y="539"/>
                </a:lnTo>
                <a:lnTo>
                  <a:pt x="597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5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5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1"/>
                </a:lnTo>
                <a:lnTo>
                  <a:pt x="374" y="31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9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9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3314026" y="4597730"/>
            <a:ext cx="609675" cy="513689"/>
          </a:xfrm>
          <a:custGeom>
            <a:rect l="0" t="0" r="0" b="0"/>
            <a:pathLst>
              <a:path w="960" h="806">
                <a:moveTo>
                  <a:pt x="848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8" y="335"/>
                </a:lnTo>
                <a:lnTo>
                  <a:pt x="848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8" y="673"/>
                </a:cubicBezTo>
                <a:moveTo>
                  <a:pt x="848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8" y="644"/>
                </a:lnTo>
                <a:lnTo>
                  <a:pt x="848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5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7" y="539"/>
                </a:lnTo>
                <a:lnTo>
                  <a:pt x="597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5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5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1"/>
                </a:lnTo>
                <a:lnTo>
                  <a:pt x="374" y="31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8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8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4243031" y="2853385"/>
            <a:ext cx="609676" cy="513689"/>
          </a:xfrm>
          <a:custGeom>
            <a:rect l="0" t="0" r="0" b="0"/>
            <a:pathLst>
              <a:path w="960" h="806">
                <a:moveTo>
                  <a:pt x="849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9" y="335"/>
                </a:lnTo>
                <a:lnTo>
                  <a:pt x="849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9" y="673"/>
                </a:cubicBezTo>
                <a:moveTo>
                  <a:pt x="849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9" y="644"/>
                </a:lnTo>
                <a:lnTo>
                  <a:pt x="849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5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7" y="539"/>
                </a:lnTo>
                <a:lnTo>
                  <a:pt x="597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5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5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0"/>
                </a:lnTo>
                <a:lnTo>
                  <a:pt x="374" y="30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9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9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5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path"/>
          <p:cNvSpPr/>
          <p:nvPr/>
        </p:nvSpPr>
        <p:spPr>
          <a:xfrm>
            <a:off x="7132282" y="2674950"/>
            <a:ext cx="609675" cy="513689"/>
          </a:xfrm>
          <a:custGeom>
            <a:rect l="0" t="0" r="0" b="0"/>
            <a:pathLst>
              <a:path w="960" h="806">
                <a:moveTo>
                  <a:pt x="848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8" y="335"/>
                </a:lnTo>
                <a:lnTo>
                  <a:pt x="848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8" y="673"/>
                </a:cubicBezTo>
                <a:moveTo>
                  <a:pt x="848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8" y="644"/>
                </a:lnTo>
                <a:lnTo>
                  <a:pt x="848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4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8" y="539"/>
                </a:lnTo>
                <a:lnTo>
                  <a:pt x="598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4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4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1"/>
                </a:lnTo>
                <a:lnTo>
                  <a:pt x="374" y="31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8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8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4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4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path"/>
          <p:cNvSpPr/>
          <p:nvPr/>
        </p:nvSpPr>
        <p:spPr>
          <a:xfrm>
            <a:off x="7741882" y="999821"/>
            <a:ext cx="609675" cy="513688"/>
          </a:xfrm>
          <a:custGeom>
            <a:rect l="0" t="0" r="0" b="0"/>
            <a:pathLst>
              <a:path w="960" h="806">
                <a:moveTo>
                  <a:pt x="848" y="673"/>
                </a:moveTo>
                <a:lnTo>
                  <a:pt x="108" y="673"/>
                </a:lnTo>
                <a:lnTo>
                  <a:pt x="108" y="673"/>
                </a:lnTo>
                <a:cubicBezTo>
                  <a:pt x="92" y="673"/>
                  <a:pt x="78" y="660"/>
                  <a:pt x="78" y="643"/>
                </a:cubicBezTo>
                <a:lnTo>
                  <a:pt x="78" y="643"/>
                </a:lnTo>
                <a:lnTo>
                  <a:pt x="78" y="365"/>
                </a:lnTo>
                <a:lnTo>
                  <a:pt x="78" y="365"/>
                </a:lnTo>
                <a:cubicBezTo>
                  <a:pt x="78" y="349"/>
                  <a:pt x="92" y="335"/>
                  <a:pt x="108" y="335"/>
                </a:cubicBezTo>
                <a:lnTo>
                  <a:pt x="108" y="335"/>
                </a:lnTo>
                <a:lnTo>
                  <a:pt x="848" y="335"/>
                </a:lnTo>
                <a:lnTo>
                  <a:pt x="848" y="335"/>
                </a:lnTo>
                <a:cubicBezTo>
                  <a:pt x="865" y="335"/>
                  <a:pt x="879" y="349"/>
                  <a:pt x="879" y="365"/>
                </a:cubicBezTo>
                <a:lnTo>
                  <a:pt x="879" y="365"/>
                </a:lnTo>
                <a:lnTo>
                  <a:pt x="879" y="644"/>
                </a:lnTo>
                <a:lnTo>
                  <a:pt x="879" y="644"/>
                </a:lnTo>
                <a:cubicBezTo>
                  <a:pt x="879" y="660"/>
                  <a:pt x="865" y="673"/>
                  <a:pt x="848" y="673"/>
                </a:cubicBezTo>
                <a:moveTo>
                  <a:pt x="848" y="365"/>
                </a:moveTo>
                <a:lnTo>
                  <a:pt x="108" y="365"/>
                </a:lnTo>
                <a:lnTo>
                  <a:pt x="108" y="644"/>
                </a:lnTo>
                <a:lnTo>
                  <a:pt x="848" y="644"/>
                </a:lnTo>
                <a:lnTo>
                  <a:pt x="848" y="365"/>
                </a:lnTo>
                <a:close/>
                <a:moveTo>
                  <a:pt x="806" y="365"/>
                </a:moveTo>
                <a:lnTo>
                  <a:pt x="151" y="365"/>
                </a:lnTo>
                <a:lnTo>
                  <a:pt x="151" y="365"/>
                </a:lnTo>
                <a:cubicBezTo>
                  <a:pt x="147" y="365"/>
                  <a:pt x="142" y="363"/>
                  <a:pt x="139" y="359"/>
                </a:cubicBezTo>
                <a:lnTo>
                  <a:pt x="139" y="359"/>
                </a:lnTo>
                <a:cubicBezTo>
                  <a:pt x="136" y="356"/>
                  <a:pt x="136" y="350"/>
                  <a:pt x="137" y="346"/>
                </a:cubicBezTo>
                <a:lnTo>
                  <a:pt x="137" y="346"/>
                </a:lnTo>
                <a:lnTo>
                  <a:pt x="209" y="110"/>
                </a:lnTo>
                <a:lnTo>
                  <a:pt x="209" y="110"/>
                </a:lnTo>
                <a:cubicBezTo>
                  <a:pt x="211" y="104"/>
                  <a:pt x="216" y="99"/>
                  <a:pt x="223" y="99"/>
                </a:cubicBezTo>
                <a:lnTo>
                  <a:pt x="223" y="99"/>
                </a:lnTo>
                <a:lnTo>
                  <a:pt x="735" y="99"/>
                </a:lnTo>
                <a:lnTo>
                  <a:pt x="735" y="99"/>
                </a:lnTo>
                <a:cubicBezTo>
                  <a:pt x="742" y="99"/>
                  <a:pt x="748" y="104"/>
                  <a:pt x="749" y="110"/>
                </a:cubicBezTo>
                <a:lnTo>
                  <a:pt x="749" y="110"/>
                </a:lnTo>
                <a:lnTo>
                  <a:pt x="821" y="346"/>
                </a:lnTo>
                <a:lnTo>
                  <a:pt x="821" y="346"/>
                </a:lnTo>
                <a:cubicBezTo>
                  <a:pt x="823" y="350"/>
                  <a:pt x="822" y="356"/>
                  <a:pt x="819" y="359"/>
                </a:cubicBezTo>
                <a:lnTo>
                  <a:pt x="819" y="359"/>
                </a:lnTo>
                <a:cubicBezTo>
                  <a:pt x="815" y="363"/>
                  <a:pt x="811" y="365"/>
                  <a:pt x="806" y="365"/>
                </a:cubicBezTo>
                <a:moveTo>
                  <a:pt x="172" y="335"/>
                </a:moveTo>
                <a:lnTo>
                  <a:pt x="786" y="335"/>
                </a:lnTo>
                <a:lnTo>
                  <a:pt x="723" y="130"/>
                </a:lnTo>
                <a:lnTo>
                  <a:pt x="234" y="130"/>
                </a:lnTo>
                <a:lnTo>
                  <a:pt x="172" y="335"/>
                </a:lnTo>
                <a:close/>
                <a:moveTo>
                  <a:pt x="712" y="358"/>
                </a:moveTo>
                <a:lnTo>
                  <a:pt x="245" y="358"/>
                </a:lnTo>
                <a:lnTo>
                  <a:pt x="245" y="358"/>
                </a:lnTo>
                <a:cubicBezTo>
                  <a:pt x="243" y="358"/>
                  <a:pt x="241" y="357"/>
                  <a:pt x="239" y="355"/>
                </a:cubicBezTo>
                <a:lnTo>
                  <a:pt x="239" y="355"/>
                </a:lnTo>
                <a:cubicBezTo>
                  <a:pt x="238" y="353"/>
                  <a:pt x="238" y="351"/>
                  <a:pt x="238" y="349"/>
                </a:cubicBezTo>
                <a:lnTo>
                  <a:pt x="238" y="349"/>
                </a:lnTo>
                <a:lnTo>
                  <a:pt x="270" y="176"/>
                </a:lnTo>
                <a:lnTo>
                  <a:pt x="270" y="176"/>
                </a:lnTo>
                <a:cubicBezTo>
                  <a:pt x="271" y="173"/>
                  <a:pt x="274" y="170"/>
                  <a:pt x="278" y="170"/>
                </a:cubicBezTo>
                <a:lnTo>
                  <a:pt x="278" y="170"/>
                </a:lnTo>
                <a:lnTo>
                  <a:pt x="679" y="170"/>
                </a:lnTo>
                <a:lnTo>
                  <a:pt x="679" y="170"/>
                </a:lnTo>
                <a:cubicBezTo>
                  <a:pt x="683" y="170"/>
                  <a:pt x="686" y="173"/>
                  <a:pt x="687" y="176"/>
                </a:cubicBezTo>
                <a:lnTo>
                  <a:pt x="687" y="176"/>
                </a:lnTo>
                <a:lnTo>
                  <a:pt x="719" y="349"/>
                </a:lnTo>
                <a:lnTo>
                  <a:pt x="719" y="349"/>
                </a:lnTo>
                <a:cubicBezTo>
                  <a:pt x="720" y="351"/>
                  <a:pt x="719" y="353"/>
                  <a:pt x="718" y="355"/>
                </a:cubicBezTo>
                <a:lnTo>
                  <a:pt x="718" y="355"/>
                </a:lnTo>
                <a:cubicBezTo>
                  <a:pt x="716" y="356"/>
                  <a:pt x="714" y="358"/>
                  <a:pt x="712" y="358"/>
                </a:cubicBezTo>
                <a:moveTo>
                  <a:pt x="254" y="343"/>
                </a:moveTo>
                <a:lnTo>
                  <a:pt x="703" y="343"/>
                </a:lnTo>
                <a:lnTo>
                  <a:pt x="672" y="185"/>
                </a:lnTo>
                <a:lnTo>
                  <a:pt x="284" y="185"/>
                </a:lnTo>
                <a:lnTo>
                  <a:pt x="254" y="343"/>
                </a:lnTo>
                <a:close/>
                <a:moveTo>
                  <a:pt x="722" y="578"/>
                </a:moveTo>
                <a:cubicBezTo>
                  <a:pt x="682" y="578"/>
                  <a:pt x="650" y="545"/>
                  <a:pt x="650" y="506"/>
                </a:cubicBezTo>
                <a:lnTo>
                  <a:pt x="650" y="506"/>
                </a:lnTo>
                <a:cubicBezTo>
                  <a:pt x="650" y="467"/>
                  <a:pt x="683" y="434"/>
                  <a:pt x="722" y="434"/>
                </a:cubicBezTo>
                <a:lnTo>
                  <a:pt x="722" y="434"/>
                </a:lnTo>
                <a:cubicBezTo>
                  <a:pt x="762" y="434"/>
                  <a:pt x="794" y="467"/>
                  <a:pt x="794" y="506"/>
                </a:cubicBezTo>
                <a:lnTo>
                  <a:pt x="794" y="506"/>
                </a:lnTo>
                <a:cubicBezTo>
                  <a:pt x="794" y="545"/>
                  <a:pt x="762" y="578"/>
                  <a:pt x="722" y="578"/>
                </a:cubicBezTo>
                <a:moveTo>
                  <a:pt x="722" y="449"/>
                </a:moveTo>
                <a:cubicBezTo>
                  <a:pt x="691" y="449"/>
                  <a:pt x="666" y="475"/>
                  <a:pt x="666" y="506"/>
                </a:cubicBezTo>
                <a:lnTo>
                  <a:pt x="666" y="506"/>
                </a:lnTo>
                <a:cubicBezTo>
                  <a:pt x="666" y="537"/>
                  <a:pt x="691" y="563"/>
                  <a:pt x="722" y="563"/>
                </a:cubicBezTo>
                <a:lnTo>
                  <a:pt x="722" y="563"/>
                </a:lnTo>
                <a:cubicBezTo>
                  <a:pt x="753" y="563"/>
                  <a:pt x="779" y="537"/>
                  <a:pt x="779" y="506"/>
                </a:cubicBezTo>
                <a:lnTo>
                  <a:pt x="779" y="506"/>
                </a:lnTo>
                <a:cubicBezTo>
                  <a:pt x="779" y="474"/>
                  <a:pt x="754" y="449"/>
                  <a:pt x="722" y="449"/>
                </a:cubicBezTo>
                <a:moveTo>
                  <a:pt x="235" y="578"/>
                </a:moveTo>
                <a:cubicBezTo>
                  <a:pt x="195" y="578"/>
                  <a:pt x="163" y="545"/>
                  <a:pt x="163" y="506"/>
                </a:cubicBezTo>
                <a:lnTo>
                  <a:pt x="163" y="506"/>
                </a:lnTo>
                <a:cubicBezTo>
                  <a:pt x="163" y="467"/>
                  <a:pt x="195" y="434"/>
                  <a:pt x="235" y="434"/>
                </a:cubicBezTo>
                <a:lnTo>
                  <a:pt x="235" y="434"/>
                </a:lnTo>
                <a:cubicBezTo>
                  <a:pt x="274" y="434"/>
                  <a:pt x="306" y="467"/>
                  <a:pt x="306" y="506"/>
                </a:cubicBezTo>
                <a:lnTo>
                  <a:pt x="306" y="506"/>
                </a:lnTo>
                <a:cubicBezTo>
                  <a:pt x="306" y="545"/>
                  <a:pt x="275" y="578"/>
                  <a:pt x="235" y="578"/>
                </a:cubicBezTo>
                <a:moveTo>
                  <a:pt x="235" y="449"/>
                </a:moveTo>
                <a:cubicBezTo>
                  <a:pt x="204" y="449"/>
                  <a:pt x="178" y="475"/>
                  <a:pt x="178" y="506"/>
                </a:cubicBezTo>
                <a:lnTo>
                  <a:pt x="178" y="506"/>
                </a:lnTo>
                <a:cubicBezTo>
                  <a:pt x="178" y="537"/>
                  <a:pt x="204" y="563"/>
                  <a:pt x="235" y="563"/>
                </a:cubicBezTo>
                <a:lnTo>
                  <a:pt x="235" y="563"/>
                </a:lnTo>
                <a:cubicBezTo>
                  <a:pt x="266" y="563"/>
                  <a:pt x="291" y="537"/>
                  <a:pt x="291" y="506"/>
                </a:cubicBezTo>
                <a:lnTo>
                  <a:pt x="291" y="506"/>
                </a:lnTo>
                <a:cubicBezTo>
                  <a:pt x="292" y="474"/>
                  <a:pt x="266" y="449"/>
                  <a:pt x="235" y="449"/>
                </a:cubicBezTo>
                <a:moveTo>
                  <a:pt x="601" y="554"/>
                </a:moveTo>
                <a:lnTo>
                  <a:pt x="356" y="554"/>
                </a:lnTo>
                <a:lnTo>
                  <a:pt x="356" y="554"/>
                </a:lnTo>
                <a:cubicBezTo>
                  <a:pt x="350" y="554"/>
                  <a:pt x="344" y="549"/>
                  <a:pt x="344" y="542"/>
                </a:cubicBezTo>
                <a:lnTo>
                  <a:pt x="344" y="542"/>
                </a:lnTo>
                <a:lnTo>
                  <a:pt x="344" y="465"/>
                </a:lnTo>
                <a:lnTo>
                  <a:pt x="344" y="465"/>
                </a:lnTo>
                <a:cubicBezTo>
                  <a:pt x="344" y="458"/>
                  <a:pt x="350" y="453"/>
                  <a:pt x="356" y="453"/>
                </a:cubicBezTo>
                <a:lnTo>
                  <a:pt x="356" y="453"/>
                </a:lnTo>
                <a:lnTo>
                  <a:pt x="601" y="453"/>
                </a:lnTo>
                <a:lnTo>
                  <a:pt x="601" y="453"/>
                </a:lnTo>
                <a:cubicBezTo>
                  <a:pt x="607" y="453"/>
                  <a:pt x="613" y="458"/>
                  <a:pt x="613" y="465"/>
                </a:cubicBezTo>
                <a:lnTo>
                  <a:pt x="613" y="465"/>
                </a:lnTo>
                <a:lnTo>
                  <a:pt x="613" y="543"/>
                </a:lnTo>
                <a:lnTo>
                  <a:pt x="613" y="543"/>
                </a:lnTo>
                <a:cubicBezTo>
                  <a:pt x="613" y="549"/>
                  <a:pt x="607" y="554"/>
                  <a:pt x="601" y="554"/>
                </a:cubicBezTo>
                <a:moveTo>
                  <a:pt x="360" y="539"/>
                </a:moveTo>
                <a:lnTo>
                  <a:pt x="598" y="539"/>
                </a:lnTo>
                <a:lnTo>
                  <a:pt x="598" y="468"/>
                </a:lnTo>
                <a:lnTo>
                  <a:pt x="360" y="468"/>
                </a:lnTo>
                <a:lnTo>
                  <a:pt x="360" y="539"/>
                </a:lnTo>
                <a:close/>
                <a:moveTo>
                  <a:pt x="284" y="808"/>
                </a:moveTo>
                <a:lnTo>
                  <a:pt x="185" y="808"/>
                </a:lnTo>
                <a:lnTo>
                  <a:pt x="185" y="808"/>
                </a:lnTo>
                <a:cubicBezTo>
                  <a:pt x="173" y="808"/>
                  <a:pt x="164" y="799"/>
                  <a:pt x="164" y="788"/>
                </a:cubicBezTo>
                <a:lnTo>
                  <a:pt x="164" y="788"/>
                </a:lnTo>
                <a:lnTo>
                  <a:pt x="164" y="658"/>
                </a:lnTo>
                <a:lnTo>
                  <a:pt x="164" y="658"/>
                </a:lnTo>
                <a:cubicBezTo>
                  <a:pt x="164" y="650"/>
                  <a:pt x="171" y="643"/>
                  <a:pt x="179" y="643"/>
                </a:cubicBezTo>
                <a:lnTo>
                  <a:pt x="179" y="643"/>
                </a:lnTo>
                <a:lnTo>
                  <a:pt x="290" y="643"/>
                </a:lnTo>
                <a:lnTo>
                  <a:pt x="290" y="643"/>
                </a:lnTo>
                <a:cubicBezTo>
                  <a:pt x="298" y="643"/>
                  <a:pt x="305" y="650"/>
                  <a:pt x="305" y="658"/>
                </a:cubicBezTo>
                <a:lnTo>
                  <a:pt x="305" y="658"/>
                </a:lnTo>
                <a:lnTo>
                  <a:pt x="305" y="787"/>
                </a:lnTo>
                <a:lnTo>
                  <a:pt x="305" y="787"/>
                </a:lnTo>
                <a:cubicBezTo>
                  <a:pt x="305" y="799"/>
                  <a:pt x="296" y="808"/>
                  <a:pt x="284" y="808"/>
                </a:cubicBezTo>
                <a:moveTo>
                  <a:pt x="195" y="778"/>
                </a:moveTo>
                <a:lnTo>
                  <a:pt x="275" y="778"/>
                </a:lnTo>
                <a:lnTo>
                  <a:pt x="275" y="673"/>
                </a:lnTo>
                <a:lnTo>
                  <a:pt x="195" y="673"/>
                </a:lnTo>
                <a:lnTo>
                  <a:pt x="195" y="778"/>
                </a:lnTo>
                <a:close/>
                <a:moveTo>
                  <a:pt x="772" y="808"/>
                </a:moveTo>
                <a:lnTo>
                  <a:pt x="672" y="808"/>
                </a:lnTo>
                <a:lnTo>
                  <a:pt x="672" y="808"/>
                </a:lnTo>
                <a:cubicBezTo>
                  <a:pt x="661" y="808"/>
                  <a:pt x="652" y="799"/>
                  <a:pt x="652" y="788"/>
                </a:cubicBezTo>
                <a:lnTo>
                  <a:pt x="652" y="788"/>
                </a:lnTo>
                <a:lnTo>
                  <a:pt x="652" y="658"/>
                </a:lnTo>
                <a:lnTo>
                  <a:pt x="652" y="658"/>
                </a:lnTo>
                <a:cubicBezTo>
                  <a:pt x="652" y="650"/>
                  <a:pt x="659" y="643"/>
                  <a:pt x="667" y="643"/>
                </a:cubicBezTo>
                <a:lnTo>
                  <a:pt x="667" y="643"/>
                </a:lnTo>
                <a:lnTo>
                  <a:pt x="777" y="643"/>
                </a:lnTo>
                <a:lnTo>
                  <a:pt x="777" y="643"/>
                </a:lnTo>
                <a:cubicBezTo>
                  <a:pt x="786" y="643"/>
                  <a:pt x="793" y="650"/>
                  <a:pt x="793" y="658"/>
                </a:cubicBezTo>
                <a:lnTo>
                  <a:pt x="793" y="658"/>
                </a:lnTo>
                <a:lnTo>
                  <a:pt x="793" y="787"/>
                </a:lnTo>
                <a:lnTo>
                  <a:pt x="793" y="787"/>
                </a:lnTo>
                <a:cubicBezTo>
                  <a:pt x="793" y="799"/>
                  <a:pt x="783" y="808"/>
                  <a:pt x="772" y="808"/>
                </a:cubicBezTo>
                <a:moveTo>
                  <a:pt x="682" y="778"/>
                </a:moveTo>
                <a:lnTo>
                  <a:pt x="762" y="778"/>
                </a:lnTo>
                <a:lnTo>
                  <a:pt x="762" y="673"/>
                </a:lnTo>
                <a:lnTo>
                  <a:pt x="682" y="673"/>
                </a:lnTo>
                <a:lnTo>
                  <a:pt x="682" y="778"/>
                </a:lnTo>
                <a:close/>
                <a:moveTo>
                  <a:pt x="598" y="130"/>
                </a:moveTo>
                <a:lnTo>
                  <a:pt x="359" y="130"/>
                </a:lnTo>
                <a:lnTo>
                  <a:pt x="359" y="130"/>
                </a:lnTo>
                <a:cubicBezTo>
                  <a:pt x="351" y="130"/>
                  <a:pt x="344" y="123"/>
                  <a:pt x="344" y="114"/>
                </a:cubicBezTo>
                <a:lnTo>
                  <a:pt x="344" y="114"/>
                </a:lnTo>
                <a:lnTo>
                  <a:pt x="344" y="15"/>
                </a:lnTo>
                <a:lnTo>
                  <a:pt x="344" y="15"/>
                </a:lnTo>
                <a:cubicBezTo>
                  <a:pt x="344" y="6"/>
                  <a:pt x="351" y="0"/>
                  <a:pt x="359" y="0"/>
                </a:cubicBezTo>
                <a:lnTo>
                  <a:pt x="359" y="0"/>
                </a:lnTo>
                <a:lnTo>
                  <a:pt x="598" y="0"/>
                </a:lnTo>
                <a:lnTo>
                  <a:pt x="598" y="0"/>
                </a:lnTo>
                <a:cubicBezTo>
                  <a:pt x="607" y="0"/>
                  <a:pt x="613" y="6"/>
                  <a:pt x="613" y="15"/>
                </a:cubicBezTo>
                <a:lnTo>
                  <a:pt x="613" y="15"/>
                </a:lnTo>
                <a:lnTo>
                  <a:pt x="613" y="114"/>
                </a:lnTo>
                <a:lnTo>
                  <a:pt x="613" y="114"/>
                </a:lnTo>
                <a:cubicBezTo>
                  <a:pt x="613" y="123"/>
                  <a:pt x="607" y="130"/>
                  <a:pt x="598" y="130"/>
                </a:cubicBezTo>
                <a:moveTo>
                  <a:pt x="374" y="99"/>
                </a:moveTo>
                <a:lnTo>
                  <a:pt x="583" y="99"/>
                </a:lnTo>
                <a:lnTo>
                  <a:pt x="583" y="30"/>
                </a:lnTo>
                <a:lnTo>
                  <a:pt x="374" y="30"/>
                </a:lnTo>
                <a:lnTo>
                  <a:pt x="374" y="99"/>
                </a:lnTo>
                <a:close/>
                <a:moveTo>
                  <a:pt x="840" y="291"/>
                </a:moveTo>
                <a:lnTo>
                  <a:pt x="787" y="291"/>
                </a:lnTo>
                <a:lnTo>
                  <a:pt x="787" y="291"/>
                </a:lnTo>
                <a:cubicBezTo>
                  <a:pt x="779" y="291"/>
                  <a:pt x="772" y="284"/>
                  <a:pt x="772" y="275"/>
                </a:cubicBezTo>
                <a:lnTo>
                  <a:pt x="772" y="275"/>
                </a:lnTo>
                <a:cubicBezTo>
                  <a:pt x="772" y="267"/>
                  <a:pt x="779" y="260"/>
                  <a:pt x="787" y="260"/>
                </a:cubicBezTo>
                <a:lnTo>
                  <a:pt x="787" y="260"/>
                </a:lnTo>
                <a:lnTo>
                  <a:pt x="840" y="260"/>
                </a:lnTo>
                <a:lnTo>
                  <a:pt x="840" y="260"/>
                </a:lnTo>
                <a:cubicBezTo>
                  <a:pt x="848" y="260"/>
                  <a:pt x="855" y="267"/>
                  <a:pt x="855" y="275"/>
                </a:cubicBezTo>
                <a:lnTo>
                  <a:pt x="855" y="275"/>
                </a:lnTo>
                <a:cubicBezTo>
                  <a:pt x="855" y="284"/>
                  <a:pt x="848" y="291"/>
                  <a:pt x="840" y="291"/>
                </a:cubicBezTo>
                <a:moveTo>
                  <a:pt x="941" y="331"/>
                </a:moveTo>
                <a:lnTo>
                  <a:pt x="840" y="331"/>
                </a:lnTo>
                <a:lnTo>
                  <a:pt x="840" y="331"/>
                </a:lnTo>
                <a:cubicBezTo>
                  <a:pt x="832" y="331"/>
                  <a:pt x="825" y="324"/>
                  <a:pt x="825" y="316"/>
                </a:cubicBezTo>
                <a:lnTo>
                  <a:pt x="825" y="316"/>
                </a:lnTo>
                <a:lnTo>
                  <a:pt x="825" y="235"/>
                </a:lnTo>
                <a:lnTo>
                  <a:pt x="825" y="235"/>
                </a:lnTo>
                <a:cubicBezTo>
                  <a:pt x="825" y="226"/>
                  <a:pt x="832" y="220"/>
                  <a:pt x="840" y="220"/>
                </a:cubicBezTo>
                <a:lnTo>
                  <a:pt x="840" y="220"/>
                </a:lnTo>
                <a:lnTo>
                  <a:pt x="941" y="220"/>
                </a:lnTo>
                <a:lnTo>
                  <a:pt x="941" y="220"/>
                </a:lnTo>
                <a:cubicBezTo>
                  <a:pt x="951" y="220"/>
                  <a:pt x="960" y="228"/>
                  <a:pt x="960" y="238"/>
                </a:cubicBezTo>
                <a:lnTo>
                  <a:pt x="960" y="238"/>
                </a:lnTo>
                <a:lnTo>
                  <a:pt x="960" y="311"/>
                </a:lnTo>
                <a:lnTo>
                  <a:pt x="960" y="311"/>
                </a:lnTo>
                <a:cubicBezTo>
                  <a:pt x="960" y="322"/>
                  <a:pt x="951" y="331"/>
                  <a:pt x="941" y="331"/>
                </a:cubicBezTo>
                <a:moveTo>
                  <a:pt x="855" y="300"/>
                </a:moveTo>
                <a:lnTo>
                  <a:pt x="929" y="300"/>
                </a:lnTo>
                <a:lnTo>
                  <a:pt x="929" y="250"/>
                </a:lnTo>
                <a:lnTo>
                  <a:pt x="855" y="250"/>
                </a:lnTo>
                <a:lnTo>
                  <a:pt x="855" y="300"/>
                </a:lnTo>
                <a:close/>
                <a:moveTo>
                  <a:pt x="173" y="291"/>
                </a:moveTo>
                <a:lnTo>
                  <a:pt x="120" y="291"/>
                </a:lnTo>
                <a:lnTo>
                  <a:pt x="120" y="291"/>
                </a:lnTo>
                <a:cubicBezTo>
                  <a:pt x="111" y="291"/>
                  <a:pt x="105" y="284"/>
                  <a:pt x="105" y="275"/>
                </a:cubicBezTo>
                <a:lnTo>
                  <a:pt x="105" y="275"/>
                </a:lnTo>
                <a:cubicBezTo>
                  <a:pt x="105" y="267"/>
                  <a:pt x="111" y="260"/>
                  <a:pt x="120" y="260"/>
                </a:cubicBezTo>
                <a:lnTo>
                  <a:pt x="120" y="260"/>
                </a:lnTo>
                <a:lnTo>
                  <a:pt x="173" y="260"/>
                </a:lnTo>
                <a:lnTo>
                  <a:pt x="173" y="260"/>
                </a:lnTo>
                <a:cubicBezTo>
                  <a:pt x="181" y="260"/>
                  <a:pt x="188" y="267"/>
                  <a:pt x="188" y="275"/>
                </a:cubicBezTo>
                <a:lnTo>
                  <a:pt x="188" y="275"/>
                </a:lnTo>
                <a:cubicBezTo>
                  <a:pt x="188" y="284"/>
                  <a:pt x="181" y="291"/>
                  <a:pt x="173" y="291"/>
                </a:cubicBezTo>
                <a:moveTo>
                  <a:pt x="119" y="331"/>
                </a:moveTo>
                <a:lnTo>
                  <a:pt x="18" y="331"/>
                </a:lnTo>
                <a:lnTo>
                  <a:pt x="18" y="331"/>
                </a:lnTo>
                <a:cubicBezTo>
                  <a:pt x="8" y="331"/>
                  <a:pt x="0" y="322"/>
                  <a:pt x="0" y="312"/>
                </a:cubicBezTo>
                <a:lnTo>
                  <a:pt x="0" y="312"/>
                </a:lnTo>
                <a:lnTo>
                  <a:pt x="0" y="239"/>
                </a:lnTo>
                <a:lnTo>
                  <a:pt x="0" y="239"/>
                </a:lnTo>
                <a:cubicBezTo>
                  <a:pt x="0" y="229"/>
                  <a:pt x="8" y="220"/>
                  <a:pt x="18" y="220"/>
                </a:cubicBezTo>
                <a:lnTo>
                  <a:pt x="18" y="220"/>
                </a:lnTo>
                <a:lnTo>
                  <a:pt x="119" y="220"/>
                </a:lnTo>
                <a:lnTo>
                  <a:pt x="119" y="220"/>
                </a:lnTo>
                <a:cubicBezTo>
                  <a:pt x="127" y="220"/>
                  <a:pt x="134" y="227"/>
                  <a:pt x="134" y="235"/>
                </a:cubicBezTo>
                <a:lnTo>
                  <a:pt x="134" y="235"/>
                </a:lnTo>
                <a:lnTo>
                  <a:pt x="134" y="316"/>
                </a:lnTo>
                <a:lnTo>
                  <a:pt x="134" y="316"/>
                </a:lnTo>
                <a:cubicBezTo>
                  <a:pt x="134" y="324"/>
                  <a:pt x="127" y="331"/>
                  <a:pt x="119" y="331"/>
                </a:cubicBezTo>
                <a:moveTo>
                  <a:pt x="30" y="300"/>
                </a:moveTo>
                <a:lnTo>
                  <a:pt x="104" y="300"/>
                </a:lnTo>
                <a:lnTo>
                  <a:pt x="104" y="250"/>
                </a:lnTo>
                <a:lnTo>
                  <a:pt x="30" y="250"/>
                </a:lnTo>
                <a:lnTo>
                  <a:pt x="30" y="300"/>
                </a:lnTo>
                <a:close/>
                <a:moveTo>
                  <a:pt x="440" y="40"/>
                </a:moveTo>
                <a:lnTo>
                  <a:pt x="401" y="40"/>
                </a:lnTo>
                <a:lnTo>
                  <a:pt x="401" y="49"/>
                </a:lnTo>
                <a:lnTo>
                  <a:pt x="415" y="49"/>
                </a:lnTo>
                <a:lnTo>
                  <a:pt x="415" y="89"/>
                </a:lnTo>
                <a:lnTo>
                  <a:pt x="426" y="89"/>
                </a:lnTo>
                <a:lnTo>
                  <a:pt x="426" y="49"/>
                </a:lnTo>
                <a:lnTo>
                  <a:pt x="440" y="49"/>
                </a:lnTo>
                <a:lnTo>
                  <a:pt x="440" y="40"/>
                </a:lnTo>
                <a:close/>
                <a:moveTo>
                  <a:pt x="470" y="40"/>
                </a:moveTo>
                <a:lnTo>
                  <a:pt x="459" y="40"/>
                </a:lnTo>
                <a:lnTo>
                  <a:pt x="438" y="89"/>
                </a:lnTo>
                <a:lnTo>
                  <a:pt x="449" y="89"/>
                </a:lnTo>
                <a:lnTo>
                  <a:pt x="454" y="79"/>
                </a:lnTo>
                <a:lnTo>
                  <a:pt x="474" y="79"/>
                </a:lnTo>
                <a:lnTo>
                  <a:pt x="479" y="89"/>
                </a:lnTo>
                <a:lnTo>
                  <a:pt x="490" y="89"/>
                </a:lnTo>
                <a:lnTo>
                  <a:pt x="470" y="40"/>
                </a:lnTo>
                <a:close/>
                <a:moveTo>
                  <a:pt x="458" y="69"/>
                </a:moveTo>
                <a:lnTo>
                  <a:pt x="464" y="55"/>
                </a:lnTo>
                <a:lnTo>
                  <a:pt x="470" y="69"/>
                </a:lnTo>
                <a:lnTo>
                  <a:pt x="458" y="69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4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  <a:moveTo>
                  <a:pt x="556" y="40"/>
                </a:moveTo>
                <a:lnTo>
                  <a:pt x="545" y="40"/>
                </a:lnTo>
                <a:lnTo>
                  <a:pt x="545" y="89"/>
                </a:lnTo>
                <a:lnTo>
                  <a:pt x="556" y="89"/>
                </a:lnTo>
                <a:lnTo>
                  <a:pt x="556" y="40"/>
                </a:lnTo>
                <a:close/>
                <a:moveTo>
                  <a:pt x="537" y="40"/>
                </a:moveTo>
                <a:lnTo>
                  <a:pt x="524" y="40"/>
                </a:lnTo>
                <a:lnTo>
                  <a:pt x="514" y="55"/>
                </a:lnTo>
                <a:lnTo>
                  <a:pt x="505" y="40"/>
                </a:lnTo>
                <a:lnTo>
                  <a:pt x="492" y="40"/>
                </a:lnTo>
                <a:lnTo>
                  <a:pt x="508" y="64"/>
                </a:lnTo>
                <a:lnTo>
                  <a:pt x="491" y="89"/>
                </a:lnTo>
                <a:lnTo>
                  <a:pt x="504" y="89"/>
                </a:lnTo>
                <a:lnTo>
                  <a:pt x="514" y="73"/>
                </a:lnTo>
                <a:lnTo>
                  <a:pt x="525" y="89"/>
                </a:lnTo>
                <a:lnTo>
                  <a:pt x="539" y="89"/>
                </a:lnTo>
                <a:lnTo>
                  <a:pt x="522" y="64"/>
                </a:lnTo>
                <a:lnTo>
                  <a:pt x="537" y="40"/>
                </a:lnTo>
                <a:close/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4" name="path"/>
          <p:cNvSpPr/>
          <p:nvPr/>
        </p:nvSpPr>
        <p:spPr>
          <a:xfrm>
            <a:off x="5555492" y="3064958"/>
            <a:ext cx="692270" cy="349253"/>
          </a:xfrm>
          <a:custGeom>
            <a:rect l="0" t="0" r="0" b="0"/>
            <a:pathLst>
              <a:path w="1090" h="550">
                <a:moveTo>
                  <a:pt x="1086" y="3"/>
                </a:moveTo>
                <a:lnTo>
                  <a:pt x="971" y="102"/>
                </a:lnTo>
                <a:lnTo>
                  <a:pt x="855" y="192"/>
                </a:lnTo>
                <a:lnTo>
                  <a:pt x="738" y="273"/>
                </a:lnTo>
                <a:lnTo>
                  <a:pt x="618" y="345"/>
                </a:lnTo>
                <a:lnTo>
                  <a:pt x="496" y="406"/>
                </a:lnTo>
                <a:lnTo>
                  <a:pt x="373" y="457"/>
                </a:lnTo>
                <a:lnTo>
                  <a:pt x="249" y="497"/>
                </a:lnTo>
                <a:lnTo>
                  <a:pt x="125" y="527"/>
                </a:lnTo>
                <a:lnTo>
                  <a:pt x="0" y="545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path"/>
          <p:cNvSpPr/>
          <p:nvPr/>
        </p:nvSpPr>
        <p:spPr>
          <a:xfrm>
            <a:off x="4778277" y="3416661"/>
            <a:ext cx="619438" cy="341223"/>
          </a:xfrm>
          <a:custGeom>
            <a:rect l="0" t="0" r="0" b="0"/>
            <a:pathLst>
              <a:path w="975" h="537">
                <a:moveTo>
                  <a:pt x="974" y="4"/>
                </a:moveTo>
                <a:lnTo>
                  <a:pt x="849" y="26"/>
                </a:lnTo>
                <a:lnTo>
                  <a:pt x="725" y="61"/>
                </a:lnTo>
                <a:lnTo>
                  <a:pt x="602" y="109"/>
                </a:lnTo>
                <a:lnTo>
                  <a:pt x="478" y="171"/>
                </a:lnTo>
                <a:lnTo>
                  <a:pt x="357" y="243"/>
                </a:lnTo>
                <a:lnTo>
                  <a:pt x="237" y="329"/>
                </a:lnTo>
                <a:lnTo>
                  <a:pt x="119" y="426"/>
                </a:lnTo>
                <a:lnTo>
                  <a:pt x="3" y="533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path"/>
          <p:cNvSpPr/>
          <p:nvPr/>
        </p:nvSpPr>
        <p:spPr>
          <a:xfrm>
            <a:off x="4307765" y="3909947"/>
            <a:ext cx="331495" cy="496450"/>
          </a:xfrm>
          <a:custGeom>
            <a:rect l="0" t="0" r="0" b="0"/>
            <a:pathLst>
              <a:path w="522" h="781">
                <a:moveTo>
                  <a:pt x="518" y="3"/>
                </a:moveTo>
                <a:lnTo>
                  <a:pt x="409" y="140"/>
                </a:lnTo>
                <a:lnTo>
                  <a:pt x="303" y="288"/>
                </a:lnTo>
                <a:lnTo>
                  <a:pt x="200" y="443"/>
                </a:lnTo>
                <a:lnTo>
                  <a:pt x="100" y="608"/>
                </a:lnTo>
                <a:lnTo>
                  <a:pt x="4" y="779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0" name="path"/>
          <p:cNvSpPr/>
          <p:nvPr/>
        </p:nvSpPr>
        <p:spPr>
          <a:xfrm>
            <a:off x="7022886" y="765430"/>
            <a:ext cx="152296" cy="974002"/>
          </a:xfrm>
          <a:custGeom>
            <a:rect l="0" t="0" r="0" b="0"/>
            <a:pathLst>
              <a:path w="239" h="1533">
                <a:moveTo>
                  <a:pt x="234" y="0"/>
                </a:moveTo>
                <a:lnTo>
                  <a:pt x="231" y="195"/>
                </a:lnTo>
                <a:lnTo>
                  <a:pt x="219" y="391"/>
                </a:lnTo>
                <a:moveTo>
                  <a:pt x="174" y="778"/>
                </a:moveTo>
                <a:lnTo>
                  <a:pt x="102" y="1160"/>
                </a:lnTo>
                <a:lnTo>
                  <a:pt x="4" y="1532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2" name="path"/>
          <p:cNvSpPr/>
          <p:nvPr/>
        </p:nvSpPr>
        <p:spPr>
          <a:xfrm>
            <a:off x="4194181" y="4403445"/>
            <a:ext cx="119202" cy="234567"/>
          </a:xfrm>
          <a:custGeom>
            <a:rect l="0" t="0" r="0" b="0"/>
            <a:pathLst>
              <a:path w="187" h="369">
                <a:moveTo>
                  <a:pt x="183" y="2"/>
                </a:moveTo>
                <a:lnTo>
                  <a:pt x="4" y="367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4" name="path"/>
          <p:cNvSpPr/>
          <p:nvPr/>
        </p:nvSpPr>
        <p:spPr>
          <a:xfrm>
            <a:off x="4090914" y="4635395"/>
            <a:ext cx="109049" cy="250092"/>
          </a:xfrm>
          <a:custGeom>
            <a:rect l="0" t="0" r="0" b="0"/>
            <a:pathLst>
              <a:path w="171" h="393">
                <a:moveTo>
                  <a:pt x="167" y="1"/>
                </a:moveTo>
                <a:lnTo>
                  <a:pt x="4" y="391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path"/>
          <p:cNvSpPr/>
          <p:nvPr/>
        </p:nvSpPr>
        <p:spPr>
          <a:xfrm>
            <a:off x="4000358" y="4883227"/>
            <a:ext cx="96487" cy="263216"/>
          </a:xfrm>
          <a:custGeom>
            <a:rect l="0" t="0" r="0" b="0"/>
            <a:pathLst>
              <a:path w="151" h="412">
                <a:moveTo>
                  <a:pt x="147" y="1"/>
                </a:moveTo>
                <a:lnTo>
                  <a:pt x="4" y="412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8" name="path"/>
          <p:cNvSpPr/>
          <p:nvPr/>
        </p:nvSpPr>
        <p:spPr>
          <a:xfrm>
            <a:off x="4634377" y="3753345"/>
            <a:ext cx="148335" cy="160658"/>
          </a:xfrm>
          <a:custGeom>
            <a:rect l="0" t="0" r="0" b="0"/>
            <a:pathLst>
              <a:path w="233" h="253">
                <a:moveTo>
                  <a:pt x="230" y="3"/>
                </a:moveTo>
                <a:lnTo>
                  <a:pt x="115" y="122"/>
                </a:lnTo>
                <a:lnTo>
                  <a:pt x="3" y="249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0" name="path"/>
          <p:cNvSpPr/>
          <p:nvPr/>
        </p:nvSpPr>
        <p:spPr>
          <a:xfrm>
            <a:off x="6639049" y="2391865"/>
            <a:ext cx="119767" cy="196902"/>
          </a:xfrm>
          <a:custGeom>
            <a:rect l="0" t="0" r="0" b="0"/>
            <a:pathLst>
              <a:path w="188" h="310">
                <a:moveTo>
                  <a:pt x="184" y="2"/>
                </a:moveTo>
                <a:lnTo>
                  <a:pt x="4" y="307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2" name="path"/>
          <p:cNvSpPr/>
          <p:nvPr/>
        </p:nvSpPr>
        <p:spPr>
          <a:xfrm>
            <a:off x="6515352" y="2585339"/>
            <a:ext cx="129035" cy="181429"/>
          </a:xfrm>
          <a:custGeom>
            <a:rect l="0" t="0" r="0" b="0"/>
            <a:pathLst>
              <a:path w="203" h="285">
                <a:moveTo>
                  <a:pt x="199" y="2"/>
                </a:moveTo>
                <a:lnTo>
                  <a:pt x="4" y="282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4" name="path"/>
          <p:cNvSpPr/>
          <p:nvPr/>
        </p:nvSpPr>
        <p:spPr>
          <a:xfrm>
            <a:off x="6753240" y="2184889"/>
            <a:ext cx="108871" cy="210005"/>
          </a:xfrm>
          <a:custGeom>
            <a:rect l="0" t="0" r="0" b="0"/>
            <a:pathLst>
              <a:path w="171" h="330">
                <a:moveTo>
                  <a:pt x="166" y="2"/>
                </a:moveTo>
                <a:lnTo>
                  <a:pt x="4" y="328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6" name="path"/>
          <p:cNvSpPr/>
          <p:nvPr/>
        </p:nvSpPr>
        <p:spPr>
          <a:xfrm>
            <a:off x="6382986" y="2762988"/>
            <a:ext cx="137465" cy="165159"/>
          </a:xfrm>
          <a:custGeom>
            <a:rect l="0" t="0" r="0" b="0"/>
            <a:pathLst>
              <a:path w="216" h="260">
                <a:moveTo>
                  <a:pt x="212" y="3"/>
                </a:moveTo>
                <a:lnTo>
                  <a:pt x="110" y="133"/>
                </a:lnTo>
                <a:lnTo>
                  <a:pt x="3" y="256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path"/>
          <p:cNvSpPr/>
          <p:nvPr/>
        </p:nvSpPr>
        <p:spPr>
          <a:xfrm>
            <a:off x="6856335" y="1966017"/>
            <a:ext cx="96356" cy="221498"/>
          </a:xfrm>
          <a:custGeom>
            <a:rect l="0" t="0" r="0" b="0"/>
            <a:pathLst>
              <a:path w="151" h="348">
                <a:moveTo>
                  <a:pt x="147" y="1"/>
                </a:moveTo>
                <a:lnTo>
                  <a:pt x="4" y="346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0" name="path"/>
          <p:cNvSpPr/>
          <p:nvPr/>
        </p:nvSpPr>
        <p:spPr>
          <a:xfrm>
            <a:off x="6243489" y="2923898"/>
            <a:ext cx="144212" cy="145751"/>
          </a:xfrm>
          <a:custGeom>
            <a:rect l="0" t="0" r="0" b="0"/>
            <a:pathLst>
              <a:path w="226" h="229">
                <a:moveTo>
                  <a:pt x="223" y="3"/>
                </a:moveTo>
                <a:lnTo>
                  <a:pt x="114" y="118"/>
                </a:lnTo>
                <a:lnTo>
                  <a:pt x="3" y="225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6946745" y="1737625"/>
            <a:ext cx="82224" cy="230608"/>
          </a:xfrm>
          <a:custGeom>
            <a:rect l="0" t="0" r="0" b="0"/>
            <a:pathLst>
              <a:path w="129" h="363">
                <a:moveTo>
                  <a:pt x="124" y="1"/>
                </a:moveTo>
                <a:lnTo>
                  <a:pt x="4" y="361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textbox 27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  <p:sp>
        <p:nvSpPr>
          <p:cNvPr id="276" name="path"/>
          <p:cNvSpPr/>
          <p:nvPr/>
        </p:nvSpPr>
        <p:spPr>
          <a:xfrm>
            <a:off x="3816072" y="5701331"/>
            <a:ext cx="52308" cy="290708"/>
          </a:xfrm>
          <a:custGeom>
            <a:rect l="0" t="0" r="0" b="0"/>
            <a:pathLst>
              <a:path w="82" h="457">
                <a:moveTo>
                  <a:pt x="77" y="0"/>
                </a:moveTo>
                <a:lnTo>
                  <a:pt x="4" y="457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8" name="path"/>
          <p:cNvSpPr/>
          <p:nvPr/>
        </p:nvSpPr>
        <p:spPr>
          <a:xfrm>
            <a:off x="7130753" y="1013576"/>
            <a:ext cx="34883" cy="246795"/>
          </a:xfrm>
          <a:custGeom>
            <a:rect l="0" t="0" r="0" b="0"/>
            <a:pathLst>
              <a:path w="54" h="388">
                <a:moveTo>
                  <a:pt x="49" y="0"/>
                </a:moveTo>
                <a:lnTo>
                  <a:pt x="4" y="388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0" name="path"/>
          <p:cNvSpPr/>
          <p:nvPr/>
        </p:nvSpPr>
        <p:spPr>
          <a:xfrm>
            <a:off x="5396992" y="3407895"/>
            <a:ext cx="159098" cy="15065"/>
          </a:xfrm>
          <a:custGeom>
            <a:rect l="0" t="0" r="0" b="0"/>
            <a:pathLst>
              <a:path w="250" h="23">
                <a:moveTo>
                  <a:pt x="250" y="4"/>
                </a:moveTo>
                <a:lnTo>
                  <a:pt x="125" y="11"/>
                </a:lnTo>
                <a:lnTo>
                  <a:pt x="0" y="18"/>
                </a:lnTo>
              </a:path>
            </a:pathLst>
          </a:custGeom>
          <a:noFill/>
          <a:ln w="6350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textbox 282"/>
          <p:cNvSpPr/>
          <p:nvPr/>
        </p:nvSpPr>
        <p:spPr>
          <a:xfrm>
            <a:off x="6619240" y="1917700"/>
            <a:ext cx="4461509" cy="2584450"/>
          </a:xfrm>
          <a:prstGeom prst="rect">
            <a:avLst/>
          </a:prstGeom>
          <a:solidFill>
            <a:srgbClr val="FBE5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marL="108585" algn="l" rtl="0" eaLnBrk="0">
              <a:lnSpc>
                <a:spcPts val="2172"/>
              </a:lnSpc>
              <a:spcBef>
                <a:spcPts val="6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1800" kern="0" spc="-1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、对重大项目公司总部全过程参与、牵头</a:t>
            </a:r>
            <a:endParaRPr lang="DengXian" altLang="DengXian" sz="1800"/>
          </a:p>
          <a:p>
            <a:pPr marL="99060" algn="l" rtl="0" eaLnBrk="0">
              <a:lnSpc>
                <a:spcPts val="3056"/>
              </a:lnSpc>
            </a:pPr>
            <a:r>
              <a:rPr sz="1800" kern="0" spc="-1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标书的编制工作；</a:t>
            </a:r>
            <a:endParaRPr lang="DengXian" altLang="DengXian" sz="1800"/>
          </a:p>
          <a:p>
            <a:pPr marL="103504" algn="l" rtl="0" eaLnBrk="0">
              <a:lnSpc>
                <a:spcPts val="2172"/>
              </a:lnSpc>
              <a:spcBef>
                <a:spcPts val="1251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2、对一般项目，分公司组织，公司总部根</a:t>
            </a:r>
            <a:endParaRPr lang="DengXian" altLang="DengXian" sz="1800"/>
          </a:p>
          <a:p>
            <a:pPr marL="100964" algn="l" rtl="0" eaLnBrk="0">
              <a:lnSpc>
                <a:spcPts val="3063"/>
              </a:lnSpc>
            </a:pP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据项目特点，做协助工作；</a:t>
            </a:r>
            <a:endParaRPr lang="DengXian" altLang="DengXian" sz="1800"/>
          </a:p>
          <a:p>
            <a:pPr marL="100964" algn="l" rtl="0" eaLnBrk="0">
              <a:lnSpc>
                <a:spcPts val="2172"/>
              </a:lnSpc>
              <a:spcBef>
                <a:spcPts val="1244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</a:t>
            </a:r>
            <a:r>
              <a:rPr sz="1800" kern="0" spc="-1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、分公司总工程师对标书的质量及进度负</a:t>
            </a:r>
            <a:endParaRPr lang="DengXian" altLang="DengXian" sz="1800"/>
          </a:p>
          <a:p>
            <a:pPr marL="107950" algn="l" rtl="0" eaLnBrk="0">
              <a:lnSpc>
                <a:spcPts val="3074"/>
              </a:lnSpc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总责，分管标书经理负直接责任。</a:t>
            </a:r>
            <a:endParaRPr lang="DengXian" altLang="DengXian" sz="1800"/>
          </a:p>
        </p:txBody>
      </p:sp>
      <p:sp>
        <p:nvSpPr>
          <p:cNvPr id="284" name="rect"/>
          <p:cNvSpPr/>
          <p:nvPr/>
        </p:nvSpPr>
        <p:spPr>
          <a:xfrm>
            <a:off x="1442719" y="3662044"/>
            <a:ext cx="2163444" cy="504825"/>
          </a:xfrm>
          <a:prstGeom prst="rect">
            <a:avLst/>
          </a:pr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rect"/>
          <p:cNvSpPr/>
          <p:nvPr/>
        </p:nvSpPr>
        <p:spPr>
          <a:xfrm>
            <a:off x="1436687" y="3656012"/>
            <a:ext cx="2176462" cy="517525"/>
          </a:xfrm>
          <a:prstGeom prst="rect">
            <a:avLst/>
          </a:pr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rect"/>
          <p:cNvSpPr/>
          <p:nvPr/>
        </p:nvSpPr>
        <p:spPr>
          <a:xfrm>
            <a:off x="5427662" y="3048000"/>
            <a:ext cx="47625" cy="866775"/>
          </a:xfrm>
          <a:prstGeom prst="rect">
            <a:avLst/>
          </a:pr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2417597" y="3023819"/>
            <a:ext cx="3141040" cy="638225"/>
            <a:chExt cx="3141040" cy="638225"/>
          </a:xfrm>
        </p:grpSpPr>
        <p:sp>
          <p:nvSpPr>
            <p:cNvPr id="290" name="path"/>
            <p:cNvSpPr/>
            <p:nvPr/>
          </p:nvSpPr>
          <p:spPr>
            <a:xfrm>
              <a:off x="83350" y="24180"/>
              <a:ext cx="47625" cy="614045"/>
            </a:xfrm>
            <a:custGeom>
              <a:rect l="0" t="0" r="0" b="0"/>
              <a:pathLst>
                <a:path w="75" h="965">
                  <a:moveTo>
                    <a:pt x="37" y="967"/>
                  </a:moveTo>
                  <a:lnTo>
                    <a:pt x="37" y="0"/>
                  </a:lnTo>
                </a:path>
              </a:pathLst>
            </a:custGeom>
            <a:noFill/>
            <a:ln w="47625" cap="flat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0"/>
              <a:ext cx="3141040" cy="190500"/>
            </a:xfrm>
            <a:custGeom>
              <a:rect l="0" t="0" r="0" b="0"/>
              <a:pathLst>
                <a:path w="4946" h="300">
                  <a:moveTo>
                    <a:pt x="300" y="262"/>
                  </a:moveTo>
                  <a:lnTo>
                    <a:pt x="168" y="37"/>
                  </a:lnTo>
                  <a:lnTo>
                    <a:pt x="37" y="262"/>
                  </a:lnTo>
                  <a:moveTo>
                    <a:pt x="4646" y="262"/>
                  </a:moveTo>
                  <a:lnTo>
                    <a:pt x="4777" y="37"/>
                  </a:lnTo>
                  <a:lnTo>
                    <a:pt x="4909" y="262"/>
                  </a:lnTo>
                </a:path>
              </a:pathLst>
            </a:custGeom>
            <a:noFill/>
            <a:ln w="47625" cap="rnd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4" name="textbox 294"/>
          <p:cNvSpPr/>
          <p:nvPr/>
        </p:nvSpPr>
        <p:spPr>
          <a:xfrm>
            <a:off x="367624" y="405985"/>
            <a:ext cx="3029585" cy="598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6170"/>
              </a:lnSpc>
            </a:pPr>
            <a:endParaRPr lang="Arial" altLang="Arial" sz="100"/>
          </a:p>
          <a:p>
            <a:pPr marL="476250" algn="l" rtl="0" eaLnBrk="0">
              <a:lnSpc>
                <a:spcPct val="90000"/>
              </a:lnSpc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技术标审核体系</a:t>
            </a:r>
            <a:endParaRPr lang="Microsoft YaHei" altLang="Microsoft YaHei" sz="2400"/>
          </a:p>
        </p:txBody>
      </p:sp>
      <p:pic>
        <p:nvPicPr>
          <p:cNvPr id="296" name="picture 2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graphicFrame>
        <p:nvGraphicFramePr>
          <p:cNvPr id="298" name="table 298"/>
          <p:cNvGraphicFramePr>
            <a:graphicFrameLocks noGrp="1"/>
          </p:cNvGraphicFramePr>
          <p:nvPr/>
        </p:nvGraphicFramePr>
        <p:xfrm>
          <a:off x="1436687" y="1207293"/>
          <a:ext cx="2176145" cy="51752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176145"/>
              </a:tblGrid>
              <a:tr h="498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299720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公司投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管理部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0" name="table 300"/>
          <p:cNvGraphicFramePr>
            <a:graphicFrameLocks noGrp="1"/>
          </p:cNvGraphicFramePr>
          <p:nvPr/>
        </p:nvGraphicFramePr>
        <p:xfrm>
          <a:off x="4363249" y="2489200"/>
          <a:ext cx="2176144" cy="51752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176144"/>
              </a:tblGrid>
              <a:tr h="498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30289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投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文件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评审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会</a:t>
                      </a:r>
                      <a:endParaRPr lang="MS Gothic" altLang="MS Gothic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2" name="table 302"/>
          <p:cNvGraphicFramePr>
            <a:graphicFrameLocks noGrp="1"/>
          </p:cNvGraphicFramePr>
          <p:nvPr/>
        </p:nvGraphicFramePr>
        <p:xfrm>
          <a:off x="1436687" y="2489200"/>
          <a:ext cx="2176145" cy="51752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176145"/>
              </a:tblGrid>
              <a:tr h="498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29908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分公司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总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工程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师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4" name="table 304"/>
          <p:cNvGraphicFramePr>
            <a:graphicFrameLocks noGrp="1"/>
          </p:cNvGraphicFramePr>
          <p:nvPr/>
        </p:nvGraphicFramePr>
        <p:xfrm>
          <a:off x="1437487" y="4937924"/>
          <a:ext cx="2175510" cy="51752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175510"/>
              </a:tblGrid>
              <a:tr h="498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13"/>
                        </a:lnSpc>
                      </a:pPr>
                      <a:endParaRPr lang="Arial" altLang="Arial" sz="100"/>
                    </a:p>
                    <a:p>
                      <a:pPr marL="328929" algn="l" rtl="0" eaLnBrk="0">
                        <a:lnSpc>
                          <a:spcPct val="95000"/>
                        </a:lnSpc>
                      </a:pP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自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查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、交叉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检查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sp>
        <p:nvSpPr>
          <p:cNvPr id="306" name="textbox 306"/>
          <p:cNvSpPr/>
          <p:nvPr/>
        </p:nvSpPr>
        <p:spPr>
          <a:xfrm>
            <a:off x="1423987" y="3790289"/>
            <a:ext cx="4040504" cy="253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8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tabLst>
                <a:tab pos="197485"/>
              </a:tabLst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	</a:t>
            </a: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分公司技</a:t>
            </a: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术质</a:t>
            </a:r>
            <a:r>
              <a:rPr sz="1800" kern="0" spc="-20">
                <a:solidFill>
                  <a:srgbClr val="FFFFFF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量部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 </a:t>
            </a:r>
            <a:endParaRPr lang="MS Gothic" altLang="MS Gothic" sz="1800"/>
          </a:p>
        </p:txBody>
      </p:sp>
      <p:sp>
        <p:nvSpPr>
          <p:cNvPr id="308" name="path"/>
          <p:cNvSpPr/>
          <p:nvPr/>
        </p:nvSpPr>
        <p:spPr>
          <a:xfrm>
            <a:off x="3597275" y="3890962"/>
            <a:ext cx="1845310" cy="47625"/>
          </a:xfrm>
          <a:custGeom>
            <a:rect l="0" t="0" r="0" b="0"/>
            <a:pathLst>
              <a:path w="2906" h="75">
                <a:moveTo>
                  <a:pt x="0" y="37"/>
                </a:moveTo>
                <a:lnTo>
                  <a:pt x="2906" y="37"/>
                </a:lnTo>
              </a:path>
            </a:pathLst>
          </a:custGeom>
          <a:noFill/>
          <a:ln w="47625" cap="flat">
            <a:solidFill>
              <a:srgbClr val="5B9BD5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2418080" y="4166850"/>
            <a:ext cx="214312" cy="753815"/>
            <a:chExt cx="214312" cy="753815"/>
          </a:xfrm>
        </p:grpSpPr>
        <p:sp>
          <p:nvSpPr>
            <p:cNvPr id="310" name="path"/>
            <p:cNvSpPr/>
            <p:nvPr/>
          </p:nvSpPr>
          <p:spPr>
            <a:xfrm>
              <a:off x="82867" y="0"/>
              <a:ext cx="48221" cy="729653"/>
            </a:xfrm>
            <a:custGeom>
              <a:rect l="0" t="0" r="0" b="0"/>
              <a:pathLst>
                <a:path w="75" h="1149">
                  <a:moveTo>
                    <a:pt x="37" y="0"/>
                  </a:moveTo>
                  <a:lnTo>
                    <a:pt x="38" y="1149"/>
                  </a:lnTo>
                </a:path>
              </a:pathLst>
            </a:custGeom>
            <a:noFill/>
            <a:ln w="47625" cap="flat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0" y="563238"/>
              <a:ext cx="214312" cy="190576"/>
            </a:xfrm>
            <a:custGeom>
              <a:rect l="0" t="0" r="0" b="0"/>
              <a:pathLst>
                <a:path w="337" h="300">
                  <a:moveTo>
                    <a:pt x="37" y="37"/>
                  </a:moveTo>
                  <a:lnTo>
                    <a:pt x="168" y="262"/>
                  </a:lnTo>
                  <a:lnTo>
                    <a:pt x="299" y="37"/>
                  </a:lnTo>
                </a:path>
              </a:pathLst>
            </a:custGeom>
            <a:noFill/>
            <a:ln w="47625" cap="rnd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2417609" y="1718309"/>
            <a:ext cx="214312" cy="753795"/>
            <a:chExt cx="214312" cy="753795"/>
          </a:xfrm>
        </p:grpSpPr>
        <p:sp>
          <p:nvSpPr>
            <p:cNvPr id="314" name="path"/>
            <p:cNvSpPr/>
            <p:nvPr/>
          </p:nvSpPr>
          <p:spPr>
            <a:xfrm>
              <a:off x="83337" y="0"/>
              <a:ext cx="47625" cy="729615"/>
            </a:xfrm>
            <a:custGeom>
              <a:rect l="0" t="0" r="0" b="0"/>
              <a:pathLst>
                <a:path w="75" h="1149">
                  <a:moveTo>
                    <a:pt x="37" y="0"/>
                  </a:moveTo>
                  <a:lnTo>
                    <a:pt x="37" y="1149"/>
                  </a:lnTo>
                </a:path>
              </a:pathLst>
            </a:custGeom>
            <a:noFill/>
            <a:ln w="47625" cap="flat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563295"/>
              <a:ext cx="214312" cy="190500"/>
            </a:xfrm>
            <a:custGeom>
              <a:rect l="0" t="0" r="0" b="0"/>
              <a:pathLst>
                <a:path w="337" h="300">
                  <a:moveTo>
                    <a:pt x="37" y="37"/>
                  </a:moveTo>
                  <a:lnTo>
                    <a:pt x="168" y="262"/>
                  </a:lnTo>
                  <a:lnTo>
                    <a:pt x="300" y="37"/>
                  </a:lnTo>
                </a:path>
              </a:pathLst>
            </a:custGeom>
            <a:noFill/>
            <a:ln w="47625" cap="rnd">
              <a:solidFill>
                <a:srgbClr val="5B9BD5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8" name="textbox 318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0" name="picture 3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4428"/>
          </a:xfrm>
          <a:prstGeom prst="rect">
            <a:avLst/>
          </a:prstGeom>
        </p:spPr>
      </p:pic>
      <p:sp>
        <p:nvSpPr>
          <p:cNvPr id="322" name="textbox 322"/>
          <p:cNvSpPr/>
          <p:nvPr/>
        </p:nvSpPr>
        <p:spPr>
          <a:xfrm>
            <a:off x="607149" y="2618464"/>
            <a:ext cx="6172834" cy="1000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42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2300" b="1" kern="0" spc="220" baseline="-381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r>
              <a:rPr sz="7900" b="1" kern="0" spc="22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100" kern="0" spc="220" baseline="5123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文件上传端口介绍</a:t>
            </a:r>
            <a:endParaRPr lang="Microsoft YaHei" altLang="Microsoft YaHei" sz="6100" baseline="5123"/>
          </a:p>
        </p:txBody>
      </p:sp>
      <p:sp>
        <p:nvSpPr>
          <p:cNvPr id="324" name="textbox 32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6" name="picture 3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5300" y="1727200"/>
            <a:ext cx="5158105" cy="3404234"/>
          </a:xfrm>
          <a:prstGeom prst="rect">
            <a:avLst/>
          </a:prstGeom>
        </p:spPr>
      </p:pic>
      <p:sp>
        <p:nvSpPr>
          <p:cNvPr id="328" name="path"/>
          <p:cNvSpPr/>
          <p:nvPr/>
        </p:nvSpPr>
        <p:spPr>
          <a:xfrm>
            <a:off x="6844030" y="1721802"/>
            <a:ext cx="5162867" cy="3413759"/>
          </a:xfrm>
          <a:custGeom>
            <a:rect l="0" t="0" r="0" b="0"/>
            <a:pathLst>
              <a:path w="8130" h="5375">
                <a:moveTo>
                  <a:pt x="0" y="7"/>
                </a:moveTo>
                <a:lnTo>
                  <a:pt x="8123" y="7"/>
                </a:lnTo>
                <a:lnTo>
                  <a:pt x="8123" y="5368"/>
                </a:lnTo>
                <a:lnTo>
                  <a:pt x="0" y="5368"/>
                </a:lnTo>
              </a:path>
            </a:pathLst>
          </a:custGeom>
          <a:noFill/>
          <a:ln w="9525" cap="flat">
            <a:solidFill>
              <a:srgbClr val="5B9BD5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330" name="table 330"/>
          <p:cNvGraphicFramePr>
            <a:graphicFrameLocks noGrp="1"/>
          </p:cNvGraphicFramePr>
          <p:nvPr/>
        </p:nvGraphicFramePr>
        <p:xfrm>
          <a:off x="4419917" y="1089342"/>
          <a:ext cx="2428875" cy="4560570"/>
        </p:xfrm>
        <a:graphic>
          <a:graphicData uri="http://schemas.openxmlformats.org/drawingml/2006/table">
            <a:tbl>
              <a:tblPr/>
              <a:tblGrid>
                <a:gridCol w="2428875"/>
              </a:tblGrid>
              <a:tr h="45510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32" name="picture 3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24679" y="1829473"/>
            <a:ext cx="2318016" cy="3816311"/>
          </a:xfrm>
          <a:prstGeom prst="rect">
            <a:avLst/>
          </a:prstGeom>
        </p:spPr>
      </p:pic>
      <p:sp>
        <p:nvSpPr>
          <p:cNvPr id="334" name="textbox 334"/>
          <p:cNvSpPr/>
          <p:nvPr/>
        </p:nvSpPr>
        <p:spPr>
          <a:xfrm>
            <a:off x="720090" y="3644264"/>
            <a:ext cx="3067685" cy="2168525"/>
          </a:xfrm>
          <a:prstGeom prst="rect">
            <a:avLst/>
          </a:prstGeom>
          <a:solidFill>
            <a:srgbClr val="FBE5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6751"/>
              </a:lnSpc>
            </a:pPr>
            <a:endParaRPr lang="Arial" altLang="Arial" sz="100"/>
          </a:p>
          <a:p>
            <a:pPr marL="476250" algn="l" rtl="0" eaLnBrk="0">
              <a:lnSpc>
                <a:spcPct val="79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要求：技术组向综合组提</a:t>
            </a:r>
            <a:endParaRPr lang="DengXian" altLang="DengXian" sz="1800"/>
          </a:p>
          <a:p>
            <a:pPr marL="99060" indent="-1905" algn="l" rtl="0" eaLnBrk="0">
              <a:lnSpc>
                <a:spcPct val="153000"/>
              </a:lnSpc>
              <a:spcBef>
                <a:spcPts val="69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供每一部分的PDF版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本，</a:t>
            </a:r>
            <a:r>
              <a:rPr sz="1800" kern="0" spc="-2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同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时提供Word版。综合组负责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综合标、技术标和商务标的   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合并。</a:t>
            </a:r>
            <a:endParaRPr lang="DengXian" altLang="DengXian" sz="1800"/>
          </a:p>
        </p:txBody>
      </p:sp>
      <p:sp>
        <p:nvSpPr>
          <p:cNvPr id="336" name="textbox 336"/>
          <p:cNvSpPr/>
          <p:nvPr/>
        </p:nvSpPr>
        <p:spPr>
          <a:xfrm>
            <a:off x="614044" y="1253490"/>
            <a:ext cx="3086735" cy="175323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468630" algn="l" rtl="0" eaLnBrk="0">
              <a:lnSpc>
                <a:spcPct val="79000"/>
              </a:lnSpc>
              <a:spcBef>
                <a:spcPts val="5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投标文件由封面、投标函</a:t>
            </a:r>
            <a:endParaRPr lang="DengXian" altLang="DengXian" sz="1800"/>
          </a:p>
          <a:p>
            <a:pPr marL="99060" algn="l" rtl="0" eaLnBrk="0">
              <a:lnSpc>
                <a:spcPct val="152000"/>
              </a:lnSpc>
              <a:spcBef>
                <a:spcPts val="17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及投标正文组成。其中技术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标需与综合标、商务标合并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后组成投标正文进行上传。</a:t>
            </a:r>
            <a:endParaRPr lang="DengXian" altLang="DengXian" sz="1800"/>
          </a:p>
        </p:txBody>
      </p:sp>
      <p:graphicFrame>
        <p:nvGraphicFramePr>
          <p:cNvPr id="338" name="table 338"/>
          <p:cNvGraphicFramePr>
            <a:graphicFrameLocks noGrp="1"/>
          </p:cNvGraphicFramePr>
          <p:nvPr/>
        </p:nvGraphicFramePr>
        <p:xfrm>
          <a:off x="7110412" y="5367337"/>
          <a:ext cx="4625975" cy="1025525"/>
        </p:xfrm>
        <a:graphic>
          <a:graphicData uri="http://schemas.openxmlformats.org/drawingml/2006/table">
            <a:tbl>
              <a:tblPr>
                <a:solidFill>
                  <a:srgbClr val="FF0000"/>
                </a:solidFill>
              </a:tblPr>
              <a:tblGrid>
                <a:gridCol w="4625975"/>
              </a:tblGrid>
              <a:tr h="1009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1000"/>
                    </a:p>
                    <a:p>
                      <a:pPr marL="159385" algn="l" rtl="0" eaLnBrk="0">
                        <a:lnSpc>
                          <a:spcPct val="95000"/>
                        </a:lnSpc>
                        <a:spcBef>
                          <a:spcPts val="6"/>
                        </a:spcBef>
                      </a:pP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注意：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页码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的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编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写是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连续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性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还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是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单</a:t>
                      </a:r>
                      <a:r>
                        <a:rPr sz="1800" kern="0" spc="-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独另起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。</a:t>
                      </a:r>
                      <a:endParaRPr lang="MS Gothic" altLang="MS Gothic" sz="1800"/>
                    </a:p>
                  </a:txBody>
                  <a:tcPr marL="0" marR="0" marT="0" marB="0">
                    <a:lnL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340" name="textbox 340"/>
          <p:cNvSpPr/>
          <p:nvPr/>
        </p:nvSpPr>
        <p:spPr>
          <a:xfrm>
            <a:off x="367624" y="405985"/>
            <a:ext cx="4744084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7859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1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提交投标文件的第</a:t>
            </a:r>
            <a:r>
              <a:rPr sz="2400" b="1" kern="0" spc="-32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b="1" kern="0" spc="21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2400" b="1" kern="0" spc="-38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400" b="1" kern="0" spc="21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种模式</a:t>
            </a:r>
            <a:endParaRPr lang="Microsoft YaHei" altLang="Microsoft YaHei" sz="2400"/>
          </a:p>
        </p:txBody>
      </p:sp>
      <p:pic>
        <p:nvPicPr>
          <p:cNvPr id="342" name="picture 3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344" name="textbox 34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6" name="picture 3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65600" y="838200"/>
            <a:ext cx="7620000" cy="4430394"/>
          </a:xfrm>
          <a:prstGeom prst="rect">
            <a:avLst/>
          </a:prstGeom>
        </p:spPr>
      </p:pic>
      <p:sp>
        <p:nvSpPr>
          <p:cNvPr id="348" name="textbox 348"/>
          <p:cNvSpPr/>
          <p:nvPr/>
        </p:nvSpPr>
        <p:spPr>
          <a:xfrm>
            <a:off x="614044" y="1253490"/>
            <a:ext cx="3086735" cy="216852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7747"/>
              </a:lnSpc>
            </a:pPr>
            <a:endParaRPr lang="Arial" altLang="Arial" sz="100"/>
          </a:p>
          <a:p>
            <a:pPr marL="469265" algn="l" rtl="0" eaLnBrk="0">
              <a:lnSpc>
                <a:spcPct val="80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施组共分四部分：编制说</a:t>
            </a:r>
            <a:endParaRPr lang="DengXian" altLang="DengXian" sz="1800"/>
          </a:p>
          <a:p>
            <a:pPr marL="124460" algn="l" rtl="0" eaLnBrk="0">
              <a:lnSpc>
                <a:spcPts val="3239"/>
              </a:lnSpc>
            </a:pPr>
            <a:r>
              <a:rPr sz="1800" kern="0" spc="-1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明；正文内容；其他内容；</a:t>
            </a:r>
            <a:endParaRPr lang="DengXian" altLang="DengXian" sz="1800"/>
          </a:p>
          <a:p>
            <a:pPr marL="115570" algn="l" rtl="0" eaLnBrk="0">
              <a:lnSpc>
                <a:spcPct val="91000"/>
              </a:lnSpc>
              <a:spcBef>
                <a:spcPts val="1519"/>
              </a:spcBef>
            </a:pPr>
            <a:r>
              <a:rPr sz="1700" kern="0" spc="-1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附件部分。</a:t>
            </a:r>
            <a:endParaRPr lang="DengXian" altLang="DengXian" sz="1700"/>
          </a:p>
          <a:p>
            <a:pPr marL="463550" algn="l" rtl="0" eaLnBrk="0">
              <a:lnSpc>
                <a:spcPct val="81000"/>
              </a:lnSpc>
              <a:spcBef>
                <a:spcPts val="1373"/>
              </a:spcBef>
            </a:pPr>
            <a:r>
              <a:rPr sz="1800" kern="0" spc="-1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特点：四部分都是单独的</a:t>
            </a:r>
            <a:r>
              <a:rPr sz="1800" kern="0" spc="-1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，</a:t>
            </a:r>
            <a:endParaRPr lang="DengXian" altLang="DengXian" sz="1800"/>
          </a:p>
          <a:p>
            <a:pPr marL="98425" algn="l" rtl="0" eaLnBrk="0">
              <a:lnSpc>
                <a:spcPts val="3207"/>
              </a:lnSpc>
            </a:pPr>
            <a:r>
              <a:rPr sz="1800" kern="0" spc="-1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各自成为一体的。</a:t>
            </a:r>
            <a:endParaRPr lang="DengXian" altLang="DengXian" sz="1800"/>
          </a:p>
        </p:txBody>
      </p:sp>
      <p:sp>
        <p:nvSpPr>
          <p:cNvPr id="350" name="textbox 350"/>
          <p:cNvSpPr/>
          <p:nvPr/>
        </p:nvSpPr>
        <p:spPr>
          <a:xfrm>
            <a:off x="633730" y="3874770"/>
            <a:ext cx="3067050" cy="1338580"/>
          </a:xfrm>
          <a:prstGeom prst="rect">
            <a:avLst/>
          </a:prstGeom>
          <a:solidFill>
            <a:srgbClr val="FBE5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6748"/>
              </a:lnSpc>
            </a:pPr>
            <a:endParaRPr lang="Arial" altLang="Arial" sz="100"/>
          </a:p>
          <a:p>
            <a:pPr marL="476250" algn="l" rtl="0" eaLnBrk="0">
              <a:lnSpc>
                <a:spcPct val="79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要求：技术组向综合组提</a:t>
            </a:r>
            <a:endParaRPr lang="DengXian" altLang="DengXian" sz="1800"/>
          </a:p>
          <a:p>
            <a:pPr marL="114935" indent="-17779" algn="l" rtl="0" eaLnBrk="0">
              <a:lnSpc>
                <a:spcPct val="153000"/>
              </a:lnSpc>
              <a:spcBef>
                <a:spcPts val="26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供每一部分的PDF版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本，</a:t>
            </a:r>
            <a:r>
              <a:rPr sz="1800" kern="0" spc="-2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同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 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时提供Word版。</a:t>
            </a:r>
            <a:endParaRPr lang="DengXian" altLang="DengXian" sz="1800"/>
          </a:p>
        </p:txBody>
      </p:sp>
      <p:sp>
        <p:nvSpPr>
          <p:cNvPr id="352" name="textbox 352"/>
          <p:cNvSpPr/>
          <p:nvPr/>
        </p:nvSpPr>
        <p:spPr>
          <a:xfrm>
            <a:off x="1098821" y="457225"/>
            <a:ext cx="4098290" cy="35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2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b="1" kern="0" spc="27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提交投标文件的第二种模式</a:t>
            </a:r>
            <a:endParaRPr lang="Microsoft YaHei" altLang="Microsoft YaHei" sz="2400"/>
          </a:p>
        </p:txBody>
      </p:sp>
      <p:pic>
        <p:nvPicPr>
          <p:cNvPr id="354" name="picture 3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356" name="textbox 35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58" name="table 358"/>
          <p:cNvGraphicFramePr>
            <a:graphicFrameLocks noGrp="1"/>
          </p:cNvGraphicFramePr>
          <p:nvPr/>
        </p:nvGraphicFramePr>
        <p:xfrm>
          <a:off x="5611812" y="558482"/>
          <a:ext cx="4857750" cy="5396865"/>
        </p:xfrm>
        <a:graphic>
          <a:graphicData uri="http://schemas.openxmlformats.org/drawingml/2006/table">
            <a:tbl>
              <a:tblPr/>
              <a:tblGrid>
                <a:gridCol w="4857750"/>
              </a:tblGrid>
              <a:tr h="53873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60" name="picture 3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613400" y="558800"/>
            <a:ext cx="4848225" cy="5387340"/>
          </a:xfrm>
          <a:prstGeom prst="rect">
            <a:avLst/>
          </a:prstGeom>
        </p:spPr>
      </p:pic>
      <p:sp>
        <p:nvSpPr>
          <p:cNvPr id="362" name="textbox 362"/>
          <p:cNvSpPr/>
          <p:nvPr/>
        </p:nvSpPr>
        <p:spPr>
          <a:xfrm>
            <a:off x="689609" y="1122679"/>
            <a:ext cx="3885565" cy="235394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462280" algn="l" rtl="0" eaLnBrk="0">
              <a:lnSpc>
                <a:spcPct val="80000"/>
              </a:lnSpc>
              <a:spcBef>
                <a:spcPts val="1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施组共分四部分：编制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说明；正文内</a:t>
            </a:r>
            <a:endParaRPr lang="DengXian" altLang="DengXian" sz="1600"/>
          </a:p>
          <a:p>
            <a:pPr marL="97789" algn="l" rtl="0" eaLnBrk="0">
              <a:lnSpc>
                <a:spcPts val="2960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容；其他内容；附件部</a:t>
            </a: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分。</a:t>
            </a:r>
            <a:endParaRPr lang="DengXian" altLang="DengXian" sz="1600"/>
          </a:p>
          <a:p>
            <a:pPr marL="430530" algn="l" rtl="0" eaLnBrk="0">
              <a:lnSpc>
                <a:spcPct val="97000"/>
              </a:lnSpc>
              <a:spcBef>
                <a:spcPts val="1361"/>
              </a:spcBef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特点：</a:t>
            </a:r>
            <a:endParaRPr lang="DengXian" altLang="DengXian" sz="1400"/>
          </a:p>
          <a:p>
            <a:pPr marL="494665" algn="l" rtl="0" eaLnBrk="0">
              <a:lnSpc>
                <a:spcPct val="87000"/>
              </a:lnSpc>
              <a:spcBef>
                <a:spcPts val="1228"/>
              </a:spcBef>
            </a:pPr>
            <a:r>
              <a:rPr sz="1600" kern="0" spc="-1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1、四部分都是单独的；</a:t>
            </a:r>
            <a:endParaRPr lang="DengXian" altLang="DengXian" sz="1600"/>
          </a:p>
          <a:p>
            <a:pPr marL="431165" algn="l" rtl="0" eaLnBrk="0">
              <a:lnSpc>
                <a:spcPts val="1931"/>
              </a:lnSpc>
              <a:spcBef>
                <a:spcPts val="971"/>
              </a:spcBef>
            </a:pPr>
            <a:r>
              <a:rPr sz="1600" kern="0" spc="-1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</a:t>
            </a:r>
            <a:r>
              <a:rPr sz="1600" kern="0" spc="-2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600" kern="0" spc="-1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、第二部分正文内容需要按章节拆分，</a:t>
            </a:r>
            <a:endParaRPr lang="DengXian" altLang="DengXian" sz="1600"/>
          </a:p>
          <a:p>
            <a:pPr marL="96519" algn="l" rtl="0" eaLnBrk="0">
              <a:lnSpc>
                <a:spcPts val="2721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分别上传PDF版。</a:t>
            </a:r>
            <a:endParaRPr lang="DengXian" altLang="DengXian" sz="1600"/>
          </a:p>
        </p:txBody>
      </p:sp>
      <p:sp>
        <p:nvSpPr>
          <p:cNvPr id="364" name="textbox 364"/>
          <p:cNvSpPr/>
          <p:nvPr/>
        </p:nvSpPr>
        <p:spPr>
          <a:xfrm>
            <a:off x="689609" y="3903344"/>
            <a:ext cx="3886200" cy="1753235"/>
          </a:xfrm>
          <a:prstGeom prst="rect">
            <a:avLst/>
          </a:prstGeom>
          <a:solidFill>
            <a:srgbClr val="FBE5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476250" algn="l" rtl="0" eaLnBrk="0">
              <a:lnSpc>
                <a:spcPct val="80000"/>
              </a:lnSpc>
              <a:spcBef>
                <a:spcPts val="4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要求：技术组向综合组提供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每一</a:t>
            </a:r>
            <a:endParaRPr lang="DengXian" altLang="DengXian" sz="1800"/>
          </a:p>
          <a:p>
            <a:pPr marL="104139" indent="-3175" algn="l" rtl="0" eaLnBrk="0">
              <a:lnSpc>
                <a:spcPct val="152000"/>
              </a:lnSpc>
              <a:spcBef>
                <a:spcPts val="21"/>
              </a:spcBef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部分的PDF版本，</a:t>
            </a:r>
            <a:r>
              <a:rPr sz="1800" kern="0" spc="-2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同时提供Word版。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其中正文内容生成目录后，转换成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     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PDF版，再进行拆分。</a:t>
            </a:r>
            <a:endParaRPr lang="DengXian" altLang="DengXian" sz="1800"/>
          </a:p>
        </p:txBody>
      </p:sp>
      <p:sp>
        <p:nvSpPr>
          <p:cNvPr id="366" name="textbox 366"/>
          <p:cNvSpPr/>
          <p:nvPr/>
        </p:nvSpPr>
        <p:spPr>
          <a:xfrm>
            <a:off x="367624" y="405985"/>
            <a:ext cx="4744084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7859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7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提交投标文件的第三种模式</a:t>
            </a:r>
            <a:endParaRPr lang="Microsoft YaHei" altLang="Microsoft YaHei" sz="2400"/>
          </a:p>
        </p:txBody>
      </p:sp>
      <p:pic>
        <p:nvPicPr>
          <p:cNvPr id="368" name="picture 3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graphicFrame>
        <p:nvGraphicFramePr>
          <p:cNvPr id="370" name="table 370"/>
          <p:cNvGraphicFramePr>
            <a:graphicFrameLocks noGrp="1"/>
          </p:cNvGraphicFramePr>
          <p:nvPr/>
        </p:nvGraphicFramePr>
        <p:xfrm>
          <a:off x="6911187" y="6030912"/>
          <a:ext cx="2202180" cy="338455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2202180"/>
              </a:tblGrid>
              <a:tr h="3225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31305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河南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护</a:t>
                      </a:r>
                      <a:r>
                        <a:rPr sz="18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理学院等</a:t>
                      </a:r>
                      <a:endParaRPr lang="MS Gothic" altLang="MS Gothic" sz="1800"/>
                    </a:p>
                  </a:txBody>
                  <a:tcPr marL="0" marR="0" marT="0" marB="0">
                    <a:lnL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sp>
        <p:nvSpPr>
          <p:cNvPr id="372" name="textbox 372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4" name="table 374"/>
          <p:cNvGraphicFramePr>
            <a:graphicFrameLocks noGrp="1"/>
          </p:cNvGraphicFramePr>
          <p:nvPr/>
        </p:nvGraphicFramePr>
        <p:xfrm>
          <a:off x="4471987" y="1097597"/>
          <a:ext cx="7040880" cy="3990340"/>
        </p:xfrm>
        <a:graphic>
          <a:graphicData uri="http://schemas.openxmlformats.org/drawingml/2006/table">
            <a:tbl>
              <a:tblPr/>
              <a:tblGrid>
                <a:gridCol w="7040880"/>
              </a:tblGrid>
              <a:tr h="39808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76" name="picture 3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83100" y="1104900"/>
            <a:ext cx="7030084" cy="3980815"/>
          </a:xfrm>
          <a:prstGeom prst="rect">
            <a:avLst/>
          </a:prstGeom>
        </p:spPr>
      </p:pic>
      <p:sp>
        <p:nvSpPr>
          <p:cNvPr id="378" name="textbox 378"/>
          <p:cNvSpPr/>
          <p:nvPr/>
        </p:nvSpPr>
        <p:spPr>
          <a:xfrm>
            <a:off x="410133" y="1390878"/>
            <a:ext cx="3660140" cy="2059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2"/>
              </a:lnSpc>
            </a:pPr>
            <a:endParaRPr lang="Arial" altLang="Arial" sz="100"/>
          </a:p>
          <a:p>
            <a:pPr marL="376554" algn="l" rtl="0" eaLnBrk="0">
              <a:lnSpc>
                <a:spcPct val="80000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施组共分四部分：编制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说明；正文内</a:t>
            </a:r>
            <a:endParaRPr lang="DengXian" altLang="DengXian" sz="1600"/>
          </a:p>
          <a:p>
            <a:pPr marL="12700" algn="l" rtl="0" eaLnBrk="0">
              <a:lnSpc>
                <a:spcPts val="2960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容；其他内容；附件部</a:t>
            </a:r>
            <a:r>
              <a:rPr sz="16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分。</a:t>
            </a:r>
            <a:endParaRPr lang="DengXian" altLang="DengXian" sz="1600"/>
          </a:p>
          <a:p>
            <a:pPr marL="345440" algn="l" rtl="0" eaLnBrk="0">
              <a:lnSpc>
                <a:spcPct val="97000"/>
              </a:lnSpc>
              <a:spcBef>
                <a:spcPts val="1361"/>
              </a:spcBef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特点：</a:t>
            </a:r>
            <a:endParaRPr lang="DengXian" altLang="DengXian" sz="1400"/>
          </a:p>
          <a:p>
            <a:pPr marL="353695" algn="l" rtl="0" eaLnBrk="0">
              <a:lnSpc>
                <a:spcPts val="1931"/>
              </a:lnSpc>
              <a:spcBef>
                <a:spcPts val="989"/>
              </a:spcBef>
            </a:pP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1600" kern="0" spc="-1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16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、编制说明与内容完整性合成一体；</a:t>
            </a:r>
            <a:endParaRPr lang="DengXian" altLang="DengXian" sz="1600"/>
          </a:p>
          <a:p>
            <a:pPr algn="r" rtl="0" eaLnBrk="0">
              <a:lnSpc>
                <a:spcPct val="80000"/>
              </a:lnSpc>
              <a:spcBef>
                <a:spcPts val="1194"/>
              </a:spcBef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2、其他内容和附件部分与正文最后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一</a:t>
            </a:r>
            <a:endParaRPr lang="DengXian" altLang="DengXian" sz="1600"/>
          </a:p>
          <a:p>
            <a:pPr marL="15875" algn="l" rtl="0" eaLnBrk="0">
              <a:lnSpc>
                <a:spcPts val="2892"/>
              </a:lnSpc>
            </a:pPr>
            <a:r>
              <a:rPr sz="1600" kern="0" spc="-1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章合为一体。</a:t>
            </a:r>
            <a:endParaRPr lang="DengXian" altLang="DengXian" sz="1600"/>
          </a:p>
        </p:txBody>
      </p:sp>
      <p:sp>
        <p:nvSpPr>
          <p:cNvPr id="380" name="textbox 380"/>
          <p:cNvSpPr/>
          <p:nvPr/>
        </p:nvSpPr>
        <p:spPr>
          <a:xfrm>
            <a:off x="367624" y="405985"/>
            <a:ext cx="4744084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7859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7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提交投标文件的第四种模式</a:t>
            </a:r>
            <a:endParaRPr lang="Microsoft YaHei" altLang="Microsoft YaHei" sz="2400"/>
          </a:p>
        </p:txBody>
      </p:sp>
      <p:pic>
        <p:nvPicPr>
          <p:cNvPr id="382" name="picture 3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384" name="textbox 384"/>
          <p:cNvSpPr/>
          <p:nvPr/>
        </p:nvSpPr>
        <p:spPr>
          <a:xfrm>
            <a:off x="6717665" y="5234304"/>
            <a:ext cx="2268854" cy="368300"/>
          </a:xfrm>
          <a:prstGeom prst="rect">
            <a:avLst/>
          </a:prstGeom>
          <a:solidFill>
            <a:srgbClr val="92D05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500"/>
          </a:p>
          <a:p>
            <a:pPr marL="102870" algn="l" rtl="0" eaLnBrk="0">
              <a:lnSpc>
                <a:spcPct val="86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建信人寿技术标端口</a:t>
            </a:r>
            <a:endParaRPr lang="DengXian" altLang="DengXian" sz="1800"/>
          </a:p>
        </p:txBody>
      </p:sp>
      <p:sp>
        <p:nvSpPr>
          <p:cNvPr id="386" name="textbox 38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8" name="picture 3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4428"/>
          </a:xfrm>
          <a:prstGeom prst="rect">
            <a:avLst/>
          </a:prstGeom>
        </p:spPr>
      </p:pic>
      <p:sp>
        <p:nvSpPr>
          <p:cNvPr id="390" name="textbox 390"/>
          <p:cNvSpPr/>
          <p:nvPr/>
        </p:nvSpPr>
        <p:spPr>
          <a:xfrm>
            <a:off x="607149" y="2618464"/>
            <a:ext cx="5626734" cy="1005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  <a:spcBef>
                <a:spcPts val="1"/>
              </a:spcBef>
            </a:pPr>
            <a:r>
              <a:rPr sz="8000" b="1" kern="0" spc="2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r>
              <a:rPr sz="8000" b="1" kern="0" spc="21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100" kern="0" spc="210" baseline="5123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技术标格式要求</a:t>
            </a:r>
            <a:endParaRPr lang="Microsoft YaHei" altLang="Microsoft YaHei" sz="6100" baseline="5123"/>
          </a:p>
        </p:txBody>
      </p:sp>
      <p:sp>
        <p:nvSpPr>
          <p:cNvPr id="392" name="textbox 392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textbox 394"/>
          <p:cNvSpPr/>
          <p:nvPr/>
        </p:nvSpPr>
        <p:spPr>
          <a:xfrm>
            <a:off x="491490" y="1391920"/>
            <a:ext cx="10906125" cy="341502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696594" algn="l" rtl="0" eaLnBrk="0">
              <a:lnSpc>
                <a:spcPct val="85000"/>
              </a:lnSpc>
              <a:spcBef>
                <a:spcPts val="3"/>
              </a:spcBef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、技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术标编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制目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细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化至三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级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，含分工明细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），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和招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文件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评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分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办</a:t>
            </a:r>
            <a:endParaRPr lang="SimSun" altLang="SimSun" sz="2400"/>
          </a:p>
          <a:p>
            <a:pPr marL="106679" algn="l" rtl="0" eaLnBrk="0">
              <a:lnSpc>
                <a:spcPts val="4409"/>
              </a:lnSpc>
            </a:pP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法要求内容一致；</a:t>
            </a:r>
            <a:endParaRPr lang="MS Gothic" altLang="MS Gothic" sz="2400"/>
          </a:p>
          <a:p>
            <a:pPr marL="690244" algn="l" rtl="0" eaLnBrk="0">
              <a:lnSpc>
                <a:spcPct val="95000"/>
              </a:lnSpc>
              <a:spcBef>
                <a:spcPts val="1784"/>
              </a:spcBef>
            </a:pP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、技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术标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Word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版、 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PDF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版，含服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务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承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诺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；</a:t>
            </a:r>
            <a:endParaRPr lang="MS Gothic" altLang="MS Gothic" sz="2400"/>
          </a:p>
          <a:p>
            <a:pPr marL="686434" algn="l" rtl="0" eaLnBrk="0">
              <a:lnSpc>
                <a:spcPct val="95000"/>
              </a:lnSpc>
              <a:spcBef>
                <a:spcPts val="1584"/>
              </a:spcBef>
            </a:pP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、施工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总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平面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CAD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版、</a:t>
            </a:r>
            <a:r>
              <a:rPr sz="2400" kern="0" spc="-3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进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度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划网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络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图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梦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龙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版；</a:t>
            </a:r>
            <a:endParaRPr lang="MS Gothic" altLang="MS Gothic" sz="2400"/>
          </a:p>
          <a:p>
            <a:pPr marL="708659" algn="l" rtl="0" eaLnBrk="0">
              <a:lnSpc>
                <a:spcPct val="85000"/>
              </a:lnSpc>
              <a:spcBef>
                <a:spcPts val="1581"/>
              </a:spcBef>
            </a:pP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以上均需提交最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终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版， 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时间为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开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后两天内。</a:t>
            </a:r>
            <a:r>
              <a:rPr sz="2400" kern="0" spc="4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压缩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包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统一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命名：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数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+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投</a:t>
            </a:r>
            <a:r>
              <a:rPr sz="24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标</a:t>
            </a:r>
            <a:endParaRPr lang="SimSun" altLang="SimSun" sz="2400"/>
          </a:p>
          <a:p>
            <a:pPr marL="107950" algn="l" rtl="0" eaLnBrk="0">
              <a:lnSpc>
                <a:spcPts val="4279"/>
              </a:lnSpc>
            </a:pP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项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+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单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位名称，如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C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+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商丘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职业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技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学院技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术标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+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上海宝冶</a:t>
            </a:r>
            <a:endParaRPr lang="MS Gothic" altLang="MS Gothic" sz="2400"/>
          </a:p>
        </p:txBody>
      </p:sp>
      <p:sp>
        <p:nvSpPr>
          <p:cNvPr id="396" name="textbox 396"/>
          <p:cNvSpPr/>
          <p:nvPr/>
        </p:nvSpPr>
        <p:spPr>
          <a:xfrm>
            <a:off x="367624" y="405985"/>
            <a:ext cx="2686685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4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最后归档资料</a:t>
            </a:r>
            <a:endParaRPr lang="Microsoft YaHei" altLang="Microsoft YaHei" sz="2400"/>
          </a:p>
        </p:txBody>
      </p:sp>
      <p:pic>
        <p:nvPicPr>
          <p:cNvPr id="398" name="picture 3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00" name="textbox 40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textbox 402"/>
          <p:cNvSpPr/>
          <p:nvPr/>
        </p:nvSpPr>
        <p:spPr>
          <a:xfrm>
            <a:off x="889000" y="1276350"/>
            <a:ext cx="10906125" cy="2861310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90500" algn="l" rtl="0" eaLnBrk="0">
              <a:lnSpc>
                <a:spcPct val="87000"/>
              </a:lnSpc>
              <a:spcBef>
                <a:spcPts val="7"/>
              </a:spcBef>
            </a:pPr>
            <a:r>
              <a:rPr sz="2400" b="1" kern="0" spc="-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一、目录</a:t>
            </a:r>
            <a:endParaRPr lang="Microsoft YaHei" altLang="Microsoft YaHei" sz="2400"/>
          </a:p>
          <a:p>
            <a:pPr marL="113664" algn="l" rtl="0" eaLnBrk="0">
              <a:lnSpc>
                <a:spcPct val="95000"/>
              </a:lnSpc>
              <a:spcBef>
                <a:spcPts val="1584"/>
              </a:spcBef>
            </a:pP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共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四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。即章（如第一章）、 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400" kern="0" spc="-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（如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1.1</a:t>
            </a:r>
            <a:r>
              <a:rPr sz="24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）、条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1.1.1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）、款（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1.1.1.1</a:t>
            </a: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）。</a:t>
            </a:r>
            <a:endParaRPr lang="MS Gothic" altLang="MS Gothic" sz="2400"/>
          </a:p>
          <a:p>
            <a:pPr marL="10033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b="1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二、序号</a:t>
            </a:r>
            <a:endParaRPr lang="Microsoft YaHei" altLang="Microsoft YaHei" sz="2400"/>
          </a:p>
          <a:p>
            <a:pPr marL="113664" algn="l" rtl="0" eaLnBrk="0">
              <a:lnSpc>
                <a:spcPts val="2896"/>
              </a:lnSpc>
              <a:spcBef>
                <a:spcPts val="1353"/>
              </a:spcBef>
            </a:pPr>
            <a:r>
              <a:rPr sz="24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正文序号，按下列要求采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用：即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）、（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4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①</a:t>
            </a:r>
            <a:r>
              <a:rPr sz="2400" kern="0" spc="-4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400" kern="0" spc="2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</a:t>
            </a:r>
            <a:endParaRPr lang="MS Gothic" altLang="MS Gothic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algn="l" rtl="0" eaLnBrk="0">
              <a:lnSpc>
                <a:spcPct val="13451"/>
              </a:lnSpc>
            </a:pPr>
            <a:endParaRPr lang="Arial" altLang="Arial" sz="100"/>
          </a:p>
          <a:p>
            <a:pPr marL="107950" algn="l" rtl="0" eaLnBrk="0">
              <a:lnSpc>
                <a:spcPct val="95000"/>
              </a:lnSpc>
            </a:pP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注：当有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、条、款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采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用目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录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号，无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、条、款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直接采用正文序号。</a:t>
            </a:r>
            <a:endParaRPr lang="MS Gothic" altLang="MS Gothic" sz="2400"/>
          </a:p>
        </p:txBody>
      </p:sp>
      <p:sp>
        <p:nvSpPr>
          <p:cNvPr id="404" name="textbox 404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06" name="picture 4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08" name="textbox 408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textbox 410"/>
          <p:cNvSpPr/>
          <p:nvPr/>
        </p:nvSpPr>
        <p:spPr>
          <a:xfrm>
            <a:off x="632459" y="1148079"/>
            <a:ext cx="11214100" cy="5169534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98425" algn="l" rtl="0" eaLnBrk="0">
              <a:lnSpc>
                <a:spcPct val="90000"/>
              </a:lnSpc>
              <a:spcBef>
                <a:spcPts val="4"/>
              </a:spcBef>
            </a:pPr>
            <a:r>
              <a:rPr sz="2000" b="1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三、排版</a:t>
            </a:r>
            <a:endParaRPr lang="Microsoft YaHei" altLang="Microsoft YaHei" sz="2000"/>
          </a:p>
          <a:p>
            <a:pPr marL="523240" algn="l" rtl="0" eaLnBrk="0">
              <a:lnSpc>
                <a:spcPct val="92000"/>
              </a:lnSpc>
              <a:spcBef>
                <a:spcPts val="1305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章号（如第一章）及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目采用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小三号，黑体，居中。</a:t>
            </a:r>
            <a:r>
              <a:rPr sz="2000" kern="0" spc="-1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章号后空两格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写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标题名称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</a:t>
            </a:r>
            <a:endParaRPr lang="MS Gothic" altLang="MS Gothic" sz="2000"/>
          </a:p>
          <a:p>
            <a:pPr marL="520065" algn="l" rtl="0" eaLnBrk="0">
              <a:lnSpc>
                <a:spcPct val="83000"/>
              </a:lnSpc>
              <a:spcBef>
                <a:spcPts val="1410"/>
              </a:spcBef>
            </a:pP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号（如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1.1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）及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目采用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四号，黑体，</a:t>
            </a:r>
            <a:r>
              <a:rPr sz="2000" kern="0" spc="7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顶边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（即不空格</a:t>
            </a:r>
            <a:r>
              <a:rPr sz="2000" kern="0" spc="-22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），</a:t>
            </a:r>
            <a:r>
              <a:rPr sz="2000" kern="0" spc="2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号后空两个字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10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（即</a:t>
            </a:r>
            <a:r>
              <a:rPr sz="2000" kern="0" spc="-11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一个</a:t>
            </a:r>
            <a:r>
              <a:rPr sz="2000" kern="0" spc="-11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汉</a:t>
            </a:r>
            <a:r>
              <a:rPr sz="2000" kern="0" spc="-11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字的</a:t>
            </a:r>
            <a:endParaRPr lang="MS Gothic" altLang="MS Gothic" sz="2000"/>
          </a:p>
          <a:p>
            <a:pPr marL="100964" algn="l" rtl="0" eaLnBrk="0">
              <a:lnSpc>
                <a:spcPts val="3718"/>
              </a:lnSpc>
            </a:pPr>
            <a:r>
              <a:rPr sz="1900" kern="0" spc="-1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位置）</a:t>
            </a: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写</a:t>
            </a: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目。</a:t>
            </a:r>
            <a:endParaRPr lang="MS Gothic" altLang="MS Gothic" sz="1900"/>
          </a:p>
          <a:p>
            <a:pPr marL="523875" algn="l" rtl="0" eaLnBrk="0">
              <a:lnSpc>
                <a:spcPct val="83000"/>
              </a:lnSpc>
              <a:spcBef>
                <a:spcPts val="1490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条号（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1.1.1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）、款号（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  <a:hlinkClick r:id="rId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1.1.1.1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）及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采用</a:t>
            </a:r>
            <a:r>
              <a:rPr sz="2000" kern="0" spc="-7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小四号，黑体，</a:t>
            </a:r>
            <a:r>
              <a:rPr sz="2000" kern="0" spc="70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7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顶边</a:t>
            </a:r>
            <a:r>
              <a:rPr sz="20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7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（即不空格</a:t>
            </a:r>
            <a:r>
              <a:rPr sz="2000" kern="0" spc="-11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），</a:t>
            </a:r>
            <a:r>
              <a:rPr sz="2000" kern="0" spc="-7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条号后空两个字</a:t>
            </a:r>
            <a:endParaRPr lang="MS Gothic" altLang="MS Gothic" sz="2000"/>
          </a:p>
          <a:p>
            <a:pPr marL="100964" algn="l" rtl="0" eaLnBrk="0">
              <a:lnSpc>
                <a:spcPts val="3718"/>
              </a:lnSpc>
            </a:pPr>
            <a:r>
              <a:rPr sz="1900" kern="0" spc="-9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1900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900" kern="0" spc="-9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（即一个</a:t>
            </a:r>
            <a:r>
              <a:rPr sz="1900" kern="0" spc="-9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汉</a:t>
            </a:r>
            <a:r>
              <a:rPr sz="1900" kern="0" spc="-9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字的位置）</a:t>
            </a:r>
            <a:r>
              <a:rPr sz="1900" kern="0" spc="5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19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写</a:t>
            </a:r>
            <a:r>
              <a:rPr sz="19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19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目。</a:t>
            </a:r>
            <a:endParaRPr lang="MS Gothic" altLang="MS Gothic" sz="1900"/>
          </a:p>
          <a:p>
            <a:pPr marL="525144" algn="l" rtl="0" eaLnBrk="0">
              <a:lnSpc>
                <a:spcPts val="2413"/>
              </a:lnSpc>
              <a:spcBef>
                <a:spcPts val="1294"/>
              </a:spcBef>
            </a:pP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序号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）、（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1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①</a:t>
            </a:r>
            <a:r>
              <a:rPr sz="2000" kern="0" spc="-3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，采用</a:t>
            </a:r>
            <a:r>
              <a:rPr sz="2000" kern="0" spc="-7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小四号，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宋体，</a:t>
            </a:r>
            <a:r>
              <a:rPr sz="2000" kern="0" spc="7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前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缩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四个字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（两个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汉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字</a:t>
            </a:r>
            <a:r>
              <a:rPr sz="2000" kern="0" spc="-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</a:t>
            </a:r>
            <a:r>
              <a:rPr sz="2000" kern="0" spc="-1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，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序号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后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空</a:t>
            </a:r>
            <a:endParaRPr lang="MS Gothic" altLang="MS Gothic" sz="2000"/>
          </a:p>
          <a:p>
            <a:pPr marL="108585" algn="l" rtl="0" eaLnBrk="0">
              <a:lnSpc>
                <a:spcPts val="3600"/>
              </a:lnSpc>
            </a:pP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两个字</a:t>
            </a:r>
            <a:r>
              <a:rPr sz="2000" kern="0" spc="-8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写正文；序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号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）、（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）、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①</a:t>
            </a:r>
            <a:r>
              <a:rPr sz="2000" kern="0" spc="-3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a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后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无需空字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，直接正文。</a:t>
            </a:r>
            <a:endParaRPr lang="MS Gothic" altLang="MS Gothic" sz="2000"/>
          </a:p>
          <a:p>
            <a:pPr marL="459105" algn="l" rtl="0" eaLnBrk="0">
              <a:lnSpc>
                <a:spcPct val="95000"/>
              </a:lnSpc>
              <a:spcBef>
                <a:spcPts val="1363"/>
              </a:spcBef>
            </a:pPr>
            <a:r>
              <a:rPr sz="2000" kern="0" spc="-1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正文采用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小四号，宋体，</a:t>
            </a:r>
            <a:r>
              <a:rPr sz="2000" kern="0" spc="7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缩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四个字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（两个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汉</a:t>
            </a:r>
            <a:r>
              <a:rPr sz="2000" kern="0" spc="-15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字）</a:t>
            </a:r>
            <a:r>
              <a:rPr sz="2000" kern="0" spc="-3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1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</a:t>
            </a:r>
            <a:endParaRPr lang="MS Gothic" altLang="MS Gothic" sz="2000"/>
          </a:p>
          <a:p>
            <a:pPr marL="456565" algn="l" rtl="0" eaLnBrk="0">
              <a:lnSpc>
                <a:spcPct val="92000"/>
              </a:lnSpc>
              <a:spcBef>
                <a:spcPts val="1322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页边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距：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上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2.6cm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，下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2.6cm,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左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3.2cm,</a:t>
            </a:r>
            <a:r>
              <a:rPr sz="2000" kern="0" spc="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右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2.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2cm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,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眉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脚均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1.75cm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</a:t>
            </a:r>
            <a:endParaRPr lang="MS Gothic" altLang="MS Gothic" sz="20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marL="453390" algn="l" rtl="0" eaLnBrk="0">
              <a:lnSpc>
                <a:spcPct val="95000"/>
              </a:lnSpc>
              <a:spcBef>
                <a:spcPts val="7"/>
              </a:spcBef>
            </a:pP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章、</a:t>
            </a:r>
            <a:r>
              <a:rPr sz="2000" kern="0" spc="-3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节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、条、款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题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目段前、段后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2000" b="1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5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磅，其余段前、段后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2000" b="1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0</a:t>
            </a:r>
            <a:r>
              <a:rPr sz="2000" kern="0" spc="-3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，上述</a:t>
            </a:r>
            <a:r>
              <a:rPr sz="2000" kern="0" spc="-4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所有内容行距均</a:t>
            </a:r>
            <a:r>
              <a:rPr sz="2000" kern="0" spc="-4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1.5</a:t>
            </a:r>
            <a:r>
              <a:rPr sz="2000" kern="0" spc="-40">
                <a:ln w="847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倍。</a:t>
            </a:r>
            <a:endParaRPr lang="MS Gothic" altLang="MS Gothic" sz="2000"/>
          </a:p>
        </p:txBody>
      </p:sp>
      <p:sp>
        <p:nvSpPr>
          <p:cNvPr id="412" name="textbox 412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14" name="picture 4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16" name="textbox 416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textbox 418"/>
          <p:cNvSpPr/>
          <p:nvPr/>
        </p:nvSpPr>
        <p:spPr>
          <a:xfrm>
            <a:off x="632459" y="1148079"/>
            <a:ext cx="11214100" cy="2400300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06679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四、图表设置</a:t>
            </a:r>
            <a:endParaRPr lang="Microsoft YaHei" altLang="Microsoft YaHei" sz="2000"/>
          </a:p>
          <a:p>
            <a:pPr marL="551815" algn="l" rtl="0" eaLnBrk="0">
              <a:lnSpc>
                <a:spcPct val="85000"/>
              </a:lnSpc>
              <a:spcBef>
                <a:spcPts val="1425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如有图表，应在正文中写见图（表）</a:t>
            </a:r>
            <a:r>
              <a:rPr sz="2000" kern="0" spc="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××</a:t>
            </a:r>
            <a:r>
              <a:rPr sz="2000" kern="0" spc="-2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</a:t>
            </a:r>
            <a:r>
              <a:rPr sz="2000" kern="0" spc="2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××为节号，如在同一节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中有多个图（表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），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则依次</a:t>
            </a:r>
            <a:endParaRPr lang="Microsoft YaHei" altLang="Microsoft YaHei" sz="2000"/>
          </a:p>
          <a:p>
            <a:pPr marL="94614" algn="l" rtl="0" eaLnBrk="0">
              <a:lnSpc>
                <a:spcPct val="151000"/>
              </a:lnSpc>
              <a:spcBef>
                <a:spcPts val="65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增加序号，如：图4.2-1,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图4.2-2。图下设图号及图名，表头设表号及表名。表号表名（图号图名）   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均为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五号，黑体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，表中文字采用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宋体、五号字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。表格行距14磅。图（表）注解文字采用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五号，宋   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。表号与表名（图号与图名）间空两格，居中设置。</a:t>
            </a:r>
            <a:endParaRPr lang="Microsoft YaHei" altLang="Microsoft YaHei" sz="2000"/>
          </a:p>
        </p:txBody>
      </p:sp>
      <p:sp>
        <p:nvSpPr>
          <p:cNvPr id="420" name="textbox 420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22" name="picture 4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24" name="textbox 424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textbox 426"/>
          <p:cNvSpPr/>
          <p:nvPr/>
        </p:nvSpPr>
        <p:spPr>
          <a:xfrm>
            <a:off x="632459" y="1148079"/>
            <a:ext cx="10817225" cy="424624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6519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五、其他要求</a:t>
            </a:r>
            <a:endParaRPr lang="Microsoft YaHei" altLang="Microsoft YaHei" sz="2000"/>
          </a:p>
          <a:p>
            <a:pPr marL="574675" algn="l" rtl="0" eaLnBrk="0">
              <a:lnSpc>
                <a:spcPct val="90000"/>
              </a:lnSpc>
              <a:spcBef>
                <a:spcPts val="1440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1、页眉页脚</a:t>
            </a:r>
            <a:endParaRPr lang="Microsoft YaHei" altLang="Microsoft YaHei" sz="2000"/>
          </a:p>
          <a:p>
            <a:pPr marL="567055" algn="l" rtl="0" eaLnBrk="0">
              <a:lnSpc>
                <a:spcPct val="91000"/>
              </a:lnSpc>
              <a:spcBef>
                <a:spcPts val="1417"/>
              </a:spcBef>
            </a:pP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1）目录页不设页眉页脚（除特殊情况外）。</a:t>
            </a:r>
            <a:endParaRPr lang="Microsoft YaHei" altLang="Microsoft YaHei" sz="2000"/>
          </a:p>
          <a:p>
            <a:pPr marL="555625" algn="l" rtl="0" eaLnBrk="0">
              <a:lnSpc>
                <a:spcPct val="91000"/>
              </a:lnSpc>
              <a:spcBef>
                <a:spcPts val="1416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2）正文页眉</a:t>
            </a:r>
            <a:endParaRPr lang="Microsoft YaHei" altLang="Microsoft YaHei" sz="2000"/>
          </a:p>
          <a:p>
            <a:pPr marL="467994" algn="l" rtl="0" eaLnBrk="0">
              <a:lnSpc>
                <a:spcPct val="83000"/>
              </a:lnSpc>
              <a:spcBef>
                <a:spcPts val="1416"/>
              </a:spcBef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页眉左侧</a:t>
            </a:r>
            <a:r>
              <a:rPr sz="2000" kern="0" spc="2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“XXXXXX项目”</a:t>
            </a:r>
            <a:r>
              <a:rPr sz="20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，与招标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文件一致；页眉右侧“投标文件”或“施工组织设计”</a:t>
            </a:r>
            <a:endParaRPr lang="Microsoft YaHei" altLang="Microsoft YaHei" sz="2000"/>
          </a:p>
          <a:p>
            <a:pPr marL="129539" algn="l" rtl="0" eaLnBrk="0">
              <a:lnSpc>
                <a:spcPts val="3594"/>
              </a:lnSpc>
            </a:pP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,字体为</a:t>
            </a:r>
            <a:r>
              <a:rPr sz="2000" b="1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小五号字</a:t>
            </a:r>
            <a:r>
              <a:rPr sz="2000" b="1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b="1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，下加双蓝线。</a:t>
            </a:r>
            <a:endParaRPr lang="Microsoft YaHei" altLang="Microsoft YaHei" sz="2000"/>
          </a:p>
          <a:p>
            <a:pPr marL="483234" algn="l" rtl="0" eaLnBrk="0">
              <a:lnSpc>
                <a:spcPct val="91000"/>
              </a:lnSpc>
              <a:spcBef>
                <a:spcPts val="1614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3）正文页脚</a:t>
            </a:r>
            <a:endParaRPr lang="Microsoft YaHei" altLang="Microsoft YaHei" sz="2000"/>
          </a:p>
          <a:p>
            <a:pPr marL="467359" algn="l" rtl="0" eaLnBrk="0">
              <a:lnSpc>
                <a:spcPct val="83000"/>
              </a:lnSpc>
              <a:spcBef>
                <a:spcPts val="1418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居中设置页码，格式为</a:t>
            </a:r>
            <a:r>
              <a:rPr sz="20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“1”形式。页码从正文开始编，不算目录页数。  </a:t>
            </a:r>
            <a:r>
              <a:rPr sz="2000" b="1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页脚右侧公司</a:t>
            </a:r>
            <a:endParaRPr lang="Microsoft YaHei" altLang="Microsoft YaHei" sz="2000"/>
          </a:p>
          <a:p>
            <a:pPr marL="113029" algn="l" rtl="0" eaLnBrk="0">
              <a:lnSpc>
                <a:spcPts val="3583"/>
              </a:lnSpc>
            </a:pPr>
            <a:r>
              <a:rPr sz="2000" b="1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LOGO</a:t>
            </a:r>
            <a:r>
              <a:rPr sz="2000" b="1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b="1" kern="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，上加3磅</a:t>
            </a:r>
            <a:r>
              <a:rPr sz="2000" b="1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粗单蓝线。</a:t>
            </a:r>
            <a:endParaRPr lang="Microsoft YaHei" altLang="Microsoft YaHei" sz="2000"/>
          </a:p>
        </p:txBody>
      </p:sp>
      <p:sp>
        <p:nvSpPr>
          <p:cNvPr id="428" name="textbox 428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30" name="picture 4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32" name="textbox 432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textbox 434"/>
          <p:cNvSpPr/>
          <p:nvPr/>
        </p:nvSpPr>
        <p:spPr>
          <a:xfrm>
            <a:off x="632459" y="1148079"/>
            <a:ext cx="10817225" cy="424624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6519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五、其他要求</a:t>
            </a:r>
            <a:endParaRPr lang="Microsoft YaHei" altLang="Microsoft YaHei" sz="2000"/>
          </a:p>
          <a:p>
            <a:pPr marL="639444" algn="l" rtl="0" eaLnBrk="0">
              <a:lnSpc>
                <a:spcPct val="91000"/>
              </a:lnSpc>
              <a:spcBef>
                <a:spcPts val="1416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2、表格</a:t>
            </a:r>
            <a:endParaRPr lang="Microsoft YaHei" altLang="Microsoft YaHei" sz="2000"/>
          </a:p>
          <a:p>
            <a:pPr marL="567055" algn="l" rtl="0" eaLnBrk="0">
              <a:lnSpc>
                <a:spcPct val="91000"/>
              </a:lnSpc>
              <a:spcBef>
                <a:spcPts val="1417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1）表格宽度选择“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指定宽度15.6厘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”；</a:t>
            </a:r>
            <a:endParaRPr lang="Microsoft YaHei" altLang="Microsoft YaHei" sz="2000"/>
          </a:p>
          <a:p>
            <a:pPr marL="555625" algn="l" rtl="0" eaLnBrk="0">
              <a:lnSpc>
                <a:spcPts val="2638"/>
              </a:lnSpc>
              <a:spcBef>
                <a:spcPts val="1006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2）表格跨页时选择“在各页顶端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以标题行形式重复出现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</a:t>
            </a:r>
            <a:r>
              <a:rPr sz="20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；标题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灰色填</a:t>
            </a:r>
            <a:r>
              <a:rPr sz="2000" b="1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充（深色25%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）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</a:t>
            </a:r>
            <a:endParaRPr lang="Microsoft YaHei" altLang="Microsoft YaHei" sz="2000"/>
          </a:p>
          <a:p>
            <a:pPr marL="558165" algn="l" rtl="0" eaLnBrk="0">
              <a:lnSpc>
                <a:spcPct val="91000"/>
              </a:lnSpc>
              <a:spcBef>
                <a:spcPts val="1372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3）表格中标题、序号居中设置，文字正文顶格开始，  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无需空两个字符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</a:t>
            </a:r>
            <a:endParaRPr lang="Microsoft YaHei" altLang="Microsoft YaHei" sz="2000"/>
          </a:p>
          <a:p>
            <a:pPr marL="542925" algn="l" rtl="0" eaLnBrk="0">
              <a:lnSpc>
                <a:spcPct val="91000"/>
              </a:lnSpc>
              <a:spcBef>
                <a:spcPts val="1416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4）边框选择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“网格 0.5磅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浅蓝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2000"/>
          </a:p>
          <a:p>
            <a:pPr marL="561975" algn="l" rtl="0" eaLnBrk="0">
              <a:lnSpc>
                <a:spcPct val="91000"/>
              </a:lnSpc>
              <a:spcBef>
                <a:spcPts val="1416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5）严禁截取标准规范中关于“质量允许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偏差”等表格直接作为表格使用。</a:t>
            </a:r>
            <a:endParaRPr lang="Microsoft YaHei" altLang="Microsoft YaHei" sz="2000"/>
          </a:p>
          <a:p>
            <a:pPr marL="555625" algn="l" rtl="0" eaLnBrk="0">
              <a:lnSpc>
                <a:spcPct val="86000"/>
              </a:lnSpc>
              <a:spcBef>
                <a:spcPts val="1400"/>
              </a:spcBef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6）表格序号从1开始，中间无间断。后面内容较多时，内容靠左设置，  </a:t>
            </a:r>
            <a:r>
              <a:rPr sz="2000" b="1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行间距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20磅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，序号</a:t>
            </a:r>
            <a:endParaRPr lang="Microsoft YaHei" altLang="Microsoft YaHei" sz="2000"/>
          </a:p>
          <a:p>
            <a:pPr marL="94614" algn="l" rtl="0" eaLnBrk="0">
              <a:lnSpc>
                <a:spcPts val="3768"/>
              </a:lnSpc>
            </a:pPr>
            <a:r>
              <a:rPr sz="20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采用1）。</a:t>
            </a:r>
            <a:endParaRPr lang="Microsoft YaHei" altLang="Microsoft YaHei" sz="2000"/>
          </a:p>
        </p:txBody>
      </p:sp>
      <p:sp>
        <p:nvSpPr>
          <p:cNvPr id="436" name="textbox 436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38" name="picture 4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40" name="textbox 44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2" name="picture 4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41400" y="2336800"/>
            <a:ext cx="8198484" cy="3242310"/>
          </a:xfrm>
          <a:prstGeom prst="rect">
            <a:avLst/>
          </a:prstGeom>
        </p:spPr>
      </p:pic>
      <p:sp>
        <p:nvSpPr>
          <p:cNvPr id="444" name="textbox 444"/>
          <p:cNvSpPr/>
          <p:nvPr/>
        </p:nvSpPr>
        <p:spPr>
          <a:xfrm>
            <a:off x="632459" y="1148079"/>
            <a:ext cx="5189854" cy="1014730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6519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五、其他要求</a:t>
            </a:r>
            <a:endParaRPr lang="Microsoft YaHei" altLang="Microsoft YaHei" sz="20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555625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7）表格样例</a:t>
            </a:r>
            <a:endParaRPr lang="Microsoft YaHei" altLang="Microsoft YaHei" sz="2000"/>
          </a:p>
        </p:txBody>
      </p:sp>
      <p:sp>
        <p:nvSpPr>
          <p:cNvPr id="446" name="textbox 446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48" name="picture 4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50" name="textbox 45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textbox 452"/>
          <p:cNvSpPr/>
          <p:nvPr/>
        </p:nvSpPr>
        <p:spPr>
          <a:xfrm>
            <a:off x="555625" y="969009"/>
            <a:ext cx="10817225" cy="5631815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558800" algn="l" rtl="0" eaLnBrk="0">
              <a:lnSpc>
                <a:spcPct val="90000"/>
              </a:lnSpc>
              <a:spcBef>
                <a:spcPts val="4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3、图片</a:t>
            </a:r>
            <a:endParaRPr lang="Microsoft YaHei" altLang="Microsoft YaHei" sz="2000"/>
          </a:p>
          <a:p>
            <a:pPr marL="567055" algn="l" rtl="0" eaLnBrk="0">
              <a:lnSpc>
                <a:spcPct val="91000"/>
              </a:lnSpc>
              <a:spcBef>
                <a:spcPts val="1417"/>
              </a:spcBef>
            </a:pP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1）图片居中设置，版式选择嵌入式；</a:t>
            </a:r>
            <a:endParaRPr lang="Microsoft YaHei" altLang="Microsoft YaHei" sz="2000"/>
          </a:p>
          <a:p>
            <a:pPr marL="555625" algn="l" rtl="0" eaLnBrk="0">
              <a:lnSpc>
                <a:spcPct val="86000"/>
              </a:lnSpc>
              <a:spcBef>
                <a:spcPts val="1400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2）流程图选择</a:t>
            </a:r>
            <a:r>
              <a:rPr sz="20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VISIO软件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，必须为一个整体图片。机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电方案需注意，严禁使用</a:t>
            </a: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文本框编制</a:t>
            </a:r>
            <a:endParaRPr lang="Microsoft YaHei" altLang="Microsoft YaHei" sz="2000"/>
          </a:p>
          <a:p>
            <a:pPr marL="94614" algn="l" rtl="0" eaLnBrk="0">
              <a:lnSpc>
                <a:spcPts val="3525"/>
              </a:lnSpc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2000"/>
          </a:p>
          <a:p>
            <a:pPr marL="487680" algn="l" rtl="0" eaLnBrk="0">
              <a:lnSpc>
                <a:spcPct val="91000"/>
              </a:lnSpc>
              <a:spcBef>
                <a:spcPts val="1626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5、附表要求</a:t>
            </a:r>
            <a:endParaRPr lang="Microsoft YaHei" altLang="Microsoft YaHei" sz="2000"/>
          </a:p>
          <a:p>
            <a:pPr marL="417194" algn="l" rtl="0" eaLnBrk="0">
              <a:lnSpc>
                <a:spcPct val="91000"/>
              </a:lnSpc>
              <a:spcBef>
                <a:spcPts val="1417"/>
              </a:spcBef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1）不得私自增加、删除及更改表格形式，和招标文件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保持一致。</a:t>
            </a:r>
            <a:endParaRPr lang="Microsoft YaHei" altLang="Microsoft YaHei" sz="2000"/>
          </a:p>
          <a:p>
            <a:pPr marL="405765" algn="l" rtl="0" eaLnBrk="0">
              <a:lnSpc>
                <a:spcPct val="86000"/>
              </a:lnSpc>
              <a:spcBef>
                <a:spcPts val="1400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2）标题及标头中文字必须和招标文件一致；如“拟投入本工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程”不能写成“本项目”；“型</a:t>
            </a:r>
            <a:endParaRPr lang="Microsoft YaHei" altLang="Microsoft YaHei" sz="2000"/>
          </a:p>
          <a:p>
            <a:pPr marL="95250" algn="l" rtl="0" eaLnBrk="0">
              <a:lnSpc>
                <a:spcPts val="3530"/>
              </a:lnSpc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号规格”不能写成“规格型号”。</a:t>
            </a:r>
            <a:endParaRPr lang="Microsoft YaHei" altLang="Microsoft YaHei" sz="2000"/>
          </a:p>
          <a:p>
            <a:pPr marL="408305" algn="l" rtl="0" eaLnBrk="0">
              <a:lnSpc>
                <a:spcPct val="91000"/>
              </a:lnSpc>
              <a:spcBef>
                <a:spcPts val="1622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3）劳动力计划表不要遗漏“单位：人”</a:t>
            </a:r>
            <a:r>
              <a:rPr sz="2000" kern="0" spc="-4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，表格中</a:t>
            </a:r>
            <a:r>
              <a:rPr sz="2000" kern="0" spc="-4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“工种”一栏严禁合并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2000"/>
          </a:p>
          <a:p>
            <a:pPr marL="393065" algn="l" rtl="0" eaLnBrk="0">
              <a:lnSpc>
                <a:spcPts val="2581"/>
              </a:lnSpc>
              <a:spcBef>
                <a:spcPts val="1050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4）设备表、劳动力表中无内容时，全部打</a:t>
            </a:r>
            <a:r>
              <a:rPr sz="2000" kern="0" spc="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/”。</a:t>
            </a:r>
            <a:endParaRPr lang="Microsoft YaHei" altLang="Microsoft YaHei" sz="2000"/>
          </a:p>
          <a:p>
            <a:pPr marL="412115" algn="l" rtl="0" eaLnBrk="0">
              <a:lnSpc>
                <a:spcPts val="2581"/>
              </a:lnSpc>
              <a:spcBef>
                <a:spcPts val="1018"/>
              </a:spcBef>
            </a:pP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5）进度网络图及总平面图招标文件中所列文字需全部加上</a:t>
            </a:r>
            <a:r>
              <a:rPr sz="20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，即下图标红部分。   同时必须保</a:t>
            </a:r>
            <a:endParaRPr lang="Microsoft YaHei" altLang="Microsoft YaHei" sz="2000"/>
          </a:p>
          <a:p>
            <a:pPr marL="95250" algn="l" rtl="0" eaLnBrk="0">
              <a:lnSpc>
                <a:spcPts val="3360"/>
              </a:lnSpc>
            </a:pPr>
            <a:r>
              <a:rPr sz="1900" kern="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证清晰度。</a:t>
            </a:r>
            <a:endParaRPr lang="Microsoft YaHei" altLang="Microsoft YaHei" sz="1900"/>
          </a:p>
        </p:txBody>
      </p:sp>
      <p:sp>
        <p:nvSpPr>
          <p:cNvPr id="454" name="textbox 454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56" name="picture 4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58" name="textbox 458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0" name="table 460"/>
          <p:cNvGraphicFramePr>
            <a:graphicFrameLocks noGrp="1"/>
          </p:cNvGraphicFramePr>
          <p:nvPr/>
        </p:nvGraphicFramePr>
        <p:xfrm>
          <a:off x="2298700" y="1999297"/>
          <a:ext cx="6837680" cy="4324350"/>
        </p:xfrm>
        <a:graphic>
          <a:graphicData uri="http://schemas.openxmlformats.org/drawingml/2006/table">
            <a:tbl>
              <a:tblPr/>
              <a:tblGrid>
                <a:gridCol w="6837680"/>
              </a:tblGrid>
              <a:tr h="4314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62" name="picture 4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98700" y="2006600"/>
            <a:ext cx="6827519" cy="4315459"/>
          </a:xfrm>
          <a:prstGeom prst="rect">
            <a:avLst/>
          </a:prstGeom>
        </p:spPr>
      </p:pic>
      <p:sp>
        <p:nvSpPr>
          <p:cNvPr id="464" name="textbox 464"/>
          <p:cNvSpPr/>
          <p:nvPr/>
        </p:nvSpPr>
        <p:spPr>
          <a:xfrm>
            <a:off x="632459" y="1148079"/>
            <a:ext cx="10817225" cy="55371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6519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五、其他要求</a:t>
            </a:r>
            <a:endParaRPr lang="Microsoft YaHei" altLang="Microsoft YaHei" sz="2000"/>
          </a:p>
        </p:txBody>
      </p:sp>
      <p:sp>
        <p:nvSpPr>
          <p:cNvPr id="466" name="textbox 466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68" name="picture 4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70" name="textbox 47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2" name="picture 4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89100" y="1879600"/>
            <a:ext cx="8106409" cy="4000500"/>
          </a:xfrm>
          <a:prstGeom prst="rect">
            <a:avLst/>
          </a:prstGeom>
        </p:spPr>
      </p:pic>
      <p:sp>
        <p:nvSpPr>
          <p:cNvPr id="474" name="textbox 474"/>
          <p:cNvSpPr/>
          <p:nvPr/>
        </p:nvSpPr>
        <p:spPr>
          <a:xfrm>
            <a:off x="632459" y="1148079"/>
            <a:ext cx="10817225" cy="55371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5250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六、样例</a:t>
            </a:r>
            <a:endParaRPr lang="Microsoft YaHei" altLang="Microsoft YaHei" sz="2000"/>
          </a:p>
        </p:txBody>
      </p:sp>
      <p:sp>
        <p:nvSpPr>
          <p:cNvPr id="476" name="textbox 476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78" name="picture 4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80" name="textbox 480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2" name="table 482"/>
          <p:cNvGraphicFramePr>
            <a:graphicFrameLocks noGrp="1"/>
          </p:cNvGraphicFramePr>
          <p:nvPr/>
        </p:nvGraphicFramePr>
        <p:xfrm>
          <a:off x="2819400" y="1143000"/>
          <a:ext cx="7078344" cy="5514340"/>
        </p:xfrm>
        <a:graphic>
          <a:graphicData uri="http://schemas.openxmlformats.org/drawingml/2006/table">
            <a:tbl>
              <a:tblPr/>
              <a:tblGrid>
                <a:gridCol w="7078344"/>
              </a:tblGrid>
              <a:tr h="55048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84" name="picture 4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19400" y="1143000"/>
            <a:ext cx="7068819" cy="5504814"/>
          </a:xfrm>
          <a:prstGeom prst="rect">
            <a:avLst/>
          </a:prstGeom>
        </p:spPr>
      </p:pic>
      <p:sp>
        <p:nvSpPr>
          <p:cNvPr id="486" name="textbox 486"/>
          <p:cNvSpPr/>
          <p:nvPr/>
        </p:nvSpPr>
        <p:spPr>
          <a:xfrm>
            <a:off x="367624" y="405985"/>
            <a:ext cx="4359909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8494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13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技术标编制格式（主标）</a:t>
            </a:r>
            <a:endParaRPr lang="Microsoft YaHei" altLang="Microsoft YaHei" sz="2400"/>
          </a:p>
        </p:txBody>
      </p:sp>
      <p:pic>
        <p:nvPicPr>
          <p:cNvPr id="488" name="picture 4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490" name="textbox 490"/>
          <p:cNvSpPr/>
          <p:nvPr/>
        </p:nvSpPr>
        <p:spPr>
          <a:xfrm>
            <a:off x="632459" y="1148079"/>
            <a:ext cx="1587500" cy="55371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95250" algn="l" rtl="0" eaLnBrk="0">
              <a:lnSpc>
                <a:spcPct val="91000"/>
              </a:lnSpc>
              <a:spcBef>
                <a:spcPts val="4"/>
              </a:spcBef>
            </a:pPr>
            <a:r>
              <a:rPr sz="2000" b="1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六、样例</a:t>
            </a:r>
            <a:endParaRPr lang="Microsoft YaHei" altLang="Microsoft YaHei" sz="2000"/>
          </a:p>
        </p:txBody>
      </p:sp>
      <p:sp>
        <p:nvSpPr>
          <p:cNvPr id="492" name="textbox 492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4" name="picture 4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752828"/>
          </a:xfrm>
          <a:prstGeom prst="rect">
            <a:avLst/>
          </a:prstGeom>
        </p:spPr>
      </p:pic>
      <p:sp>
        <p:nvSpPr>
          <p:cNvPr id="496" name="textbox 496"/>
          <p:cNvSpPr/>
          <p:nvPr/>
        </p:nvSpPr>
        <p:spPr>
          <a:xfrm>
            <a:off x="607149" y="2618464"/>
            <a:ext cx="5626734" cy="1005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  <a:spcBef>
                <a:spcPts val="1"/>
              </a:spcBef>
            </a:pPr>
            <a:r>
              <a:rPr sz="8000" b="1" kern="0" spc="2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  <a:r>
              <a:rPr sz="8000" b="1" kern="0" spc="21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6100" kern="0" spc="210" baseline="5123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技术标常见错误</a:t>
            </a:r>
            <a:endParaRPr lang="Microsoft YaHei" altLang="Microsoft YaHei" sz="6100" baseline="5123"/>
          </a:p>
        </p:txBody>
      </p:sp>
      <p:sp>
        <p:nvSpPr>
          <p:cNvPr id="498" name="textbox 498"/>
          <p:cNvSpPr/>
          <p:nvPr/>
        </p:nvSpPr>
        <p:spPr>
          <a:xfrm>
            <a:off x="-11405" y="6825080"/>
            <a:ext cx="736600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5"/>
              </a:lnSpc>
            </a:pPr>
            <a:r>
              <a:rPr sz="1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关注土建天下微信公众号（</a:t>
            </a:r>
            <a:r>
              <a:rPr sz="1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ID:tujiantianxia）,获取更多精品资料。</a:t>
            </a:r>
            <a:endParaRPr lang="SimSun" altLang="SimSun" sz="1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0" name="picture 5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797300" y="1701800"/>
            <a:ext cx="5577840" cy="271145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549275" y="2025650"/>
            <a:ext cx="2718599" cy="3536162"/>
            <a:chExt cx="2718599" cy="3536162"/>
          </a:xfrm>
        </p:grpSpPr>
        <p:sp>
          <p:nvSpPr>
            <p:cNvPr id="502" name="rect"/>
            <p:cNvSpPr/>
            <p:nvPr/>
          </p:nvSpPr>
          <p:spPr>
            <a:xfrm>
              <a:off x="6350" y="6350"/>
              <a:ext cx="2705734" cy="3522979"/>
            </a:xfrm>
            <a:prstGeom prst="rect">
              <a:avLst/>
            </a:prstGeom>
            <a:solidFill>
              <a:srgbClr val="C5E0B4">
                <a:alpha val="95294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4" name="textbox 504"/>
            <p:cNvSpPr/>
            <p:nvPr/>
          </p:nvSpPr>
          <p:spPr>
            <a:xfrm>
              <a:off x="231142" y="507530"/>
              <a:ext cx="2224404" cy="26015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500"/>
                </a:lnSpc>
              </a:pPr>
              <a:endParaRPr lang="Arial" altLang="Arial" sz="100"/>
            </a:p>
            <a:p>
              <a:pPr marL="17779" algn="l" rtl="0" eaLnBrk="0">
                <a:lnSpc>
                  <a:spcPct val="83000"/>
                </a:lnSpc>
              </a:pP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1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、目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录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必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须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与招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标</a:t>
              </a:r>
              <a:endParaRPr lang="Microsoft JhengHei" altLang="Microsoft JhengHei" sz="2000"/>
            </a:p>
            <a:p>
              <a:pPr marL="12700" indent="4444" algn="l" rtl="0" eaLnBrk="0">
                <a:lnSpc>
                  <a:spcPct val="153000"/>
                </a:lnSpc>
                <a:spcBef>
                  <a:spcPts val="14"/>
                </a:spcBef>
              </a:pP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文件保持一致，做</a:t>
              </a:r>
              <a:r>
                <a:rPr sz="2000" kern="0" spc="-1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 </a:t>
              </a:r>
              <a:r>
                <a:rPr sz="2000" kern="0" spc="-4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到一字不差。如</a:t>
              </a:r>
              <a:r>
                <a:rPr sz="2000" kern="0" spc="-4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“</a:t>
              </a:r>
              <a:r>
                <a:rPr sz="2000" kern="0" spc="-37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 </a:t>
              </a:r>
              <a:r>
                <a:rPr sz="2000" kern="0" spc="-4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主 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要施工方案与及技</a:t>
              </a:r>
              <a:r>
                <a:rPr sz="2000" kern="0" spc="1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  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术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措施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”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与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“</a:t>
              </a:r>
              <a:r>
                <a:rPr sz="2000" kern="0" spc="-2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施工方案</a:t>
              </a:r>
              <a:endParaRPr lang="MS Gothic" altLang="MS Gothic" sz="2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5240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与及技</a:t>
              </a: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Microsoft JhengHei"/>
                  <a:ea typeface="Microsoft JhengHei"/>
                  <a:cs typeface="Microsoft JhengHei"/>
                </a:rPr>
                <a:t>术</a:t>
              </a: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措施</a:t>
              </a: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DengXian"/>
                  <a:ea typeface="DengXian"/>
                  <a:cs typeface="DengXian"/>
                </a:rPr>
                <a:t>”</a:t>
              </a: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MS Gothic"/>
                  <a:ea typeface="MS Gothic"/>
                  <a:cs typeface="MS Gothic"/>
                </a:rPr>
                <a:t>。</a:t>
              </a:r>
              <a:endParaRPr lang="MS Gothic" altLang="MS Gothic" sz="2000"/>
            </a:p>
          </p:txBody>
        </p:sp>
        <p:sp>
          <p:nvSpPr>
            <p:cNvPr id="506" name="path"/>
            <p:cNvSpPr/>
            <p:nvPr/>
          </p:nvSpPr>
          <p:spPr>
            <a:xfrm>
              <a:off x="9811" y="134847"/>
              <a:ext cx="2698975" cy="233753"/>
            </a:xfrm>
            <a:custGeom>
              <a:rect l="0" t="0" r="0" b="0"/>
              <a:pathLst>
                <a:path w="4250" h="368">
                  <a:moveTo>
                    <a:pt x="9" y="365"/>
                  </a:moveTo>
                  <a:lnTo>
                    <a:pt x="50" y="232"/>
                  </a:lnTo>
                  <a:lnTo>
                    <a:pt x="115" y="111"/>
                  </a:lnTo>
                  <a:lnTo>
                    <a:pt x="203" y="6"/>
                  </a:lnTo>
                  <a:moveTo>
                    <a:pt x="4048" y="6"/>
                  </a:moveTo>
                  <a:lnTo>
                    <a:pt x="4134" y="111"/>
                  </a:lnTo>
                  <a:lnTo>
                    <a:pt x="4199" y="232"/>
                  </a:lnTo>
                  <a:lnTo>
                    <a:pt x="4240" y="365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8" name="path"/>
            <p:cNvSpPr/>
            <p:nvPr/>
          </p:nvSpPr>
          <p:spPr>
            <a:xfrm>
              <a:off x="134841" y="9812"/>
              <a:ext cx="2449711" cy="133978"/>
            </a:xfrm>
            <a:custGeom>
              <a:rect l="0" t="0" r="0" b="0"/>
              <a:pathLst>
                <a:path w="3857" h="210">
                  <a:moveTo>
                    <a:pt x="6" y="203"/>
                  </a:moveTo>
                  <a:lnTo>
                    <a:pt x="111" y="115"/>
                  </a:lnTo>
                  <a:lnTo>
                    <a:pt x="232" y="50"/>
                  </a:lnTo>
                  <a:lnTo>
                    <a:pt x="365" y="9"/>
                  </a:lnTo>
                  <a:moveTo>
                    <a:pt x="3492" y="9"/>
                  </a:moveTo>
                  <a:lnTo>
                    <a:pt x="3625" y="50"/>
                  </a:lnTo>
                  <a:lnTo>
                    <a:pt x="3746" y="115"/>
                  </a:lnTo>
                  <a:lnTo>
                    <a:pt x="3851" y="203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0" name="path"/>
            <p:cNvSpPr/>
            <p:nvPr/>
          </p:nvSpPr>
          <p:spPr>
            <a:xfrm>
              <a:off x="2350787" y="3168349"/>
              <a:ext cx="358000" cy="358000"/>
            </a:xfrm>
            <a:custGeom>
              <a:rect l="0" t="0" r="0" b="0"/>
              <a:pathLst>
                <a:path w="563" h="563">
                  <a:moveTo>
                    <a:pt x="554" y="2"/>
                  </a:moveTo>
                  <a:lnTo>
                    <a:pt x="512" y="135"/>
                  </a:lnTo>
                  <a:lnTo>
                    <a:pt x="447" y="256"/>
                  </a:lnTo>
                  <a:lnTo>
                    <a:pt x="361" y="361"/>
                  </a:lnTo>
                  <a:lnTo>
                    <a:pt x="256" y="447"/>
                  </a:lnTo>
                  <a:lnTo>
                    <a:pt x="135" y="512"/>
                  </a:lnTo>
                  <a:lnTo>
                    <a:pt x="2" y="554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2" name="path"/>
            <p:cNvSpPr/>
            <p:nvPr/>
          </p:nvSpPr>
          <p:spPr>
            <a:xfrm>
              <a:off x="2696409" y="366053"/>
              <a:ext cx="22190" cy="2804843"/>
            </a:xfrm>
            <a:custGeom>
              <a:rect l="0" t="0" r="0" b="0"/>
              <a:pathLst>
                <a:path w="34" h="4417">
                  <a:moveTo>
                    <a:pt x="9" y="1"/>
                  </a:moveTo>
                  <a:lnTo>
                    <a:pt x="24" y="144"/>
                  </a:lnTo>
                  <a:lnTo>
                    <a:pt x="24" y="144"/>
                  </a:lnTo>
                  <a:lnTo>
                    <a:pt x="24" y="4272"/>
                  </a:lnTo>
                  <a:lnTo>
                    <a:pt x="24" y="4272"/>
                  </a:lnTo>
                  <a:lnTo>
                    <a:pt x="9" y="4416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4" name="path"/>
            <p:cNvSpPr/>
            <p:nvPr/>
          </p:nvSpPr>
          <p:spPr>
            <a:xfrm>
              <a:off x="0" y="366053"/>
              <a:ext cx="22190" cy="2804843"/>
            </a:xfrm>
            <a:custGeom>
              <a:rect l="0" t="0" r="0" b="0"/>
              <a:pathLst>
                <a:path w="34" h="4417">
                  <a:moveTo>
                    <a:pt x="10" y="144"/>
                  </a:moveTo>
                  <a:lnTo>
                    <a:pt x="25" y="1"/>
                  </a:lnTo>
                  <a:moveTo>
                    <a:pt x="25" y="4416"/>
                  </a:moveTo>
                  <a:lnTo>
                    <a:pt x="10" y="4272"/>
                  </a:lnTo>
                  <a:lnTo>
                    <a:pt x="10" y="144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6" name="path"/>
            <p:cNvSpPr/>
            <p:nvPr/>
          </p:nvSpPr>
          <p:spPr>
            <a:xfrm>
              <a:off x="366053" y="3513971"/>
              <a:ext cx="1987280" cy="22190"/>
            </a:xfrm>
            <a:custGeom>
              <a:rect l="0" t="0" r="0" b="0"/>
              <a:pathLst>
                <a:path w="3129" h="34">
                  <a:moveTo>
                    <a:pt x="3128" y="9"/>
                  </a:moveTo>
                  <a:lnTo>
                    <a:pt x="2984" y="24"/>
                  </a:lnTo>
                  <a:lnTo>
                    <a:pt x="144" y="24"/>
                  </a:lnTo>
                  <a:lnTo>
                    <a:pt x="144" y="24"/>
                  </a:lnTo>
                  <a:lnTo>
                    <a:pt x="1" y="9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8" name="path"/>
            <p:cNvSpPr/>
            <p:nvPr/>
          </p:nvSpPr>
          <p:spPr>
            <a:xfrm>
              <a:off x="366053" y="0"/>
              <a:ext cx="1987280" cy="22190"/>
            </a:xfrm>
            <a:custGeom>
              <a:rect l="0" t="0" r="0" b="0"/>
              <a:pathLst>
                <a:path w="3129" h="34">
                  <a:moveTo>
                    <a:pt x="1" y="25"/>
                  </a:moveTo>
                  <a:lnTo>
                    <a:pt x="144" y="10"/>
                  </a:lnTo>
                  <a:lnTo>
                    <a:pt x="2984" y="10"/>
                  </a:lnTo>
                  <a:lnTo>
                    <a:pt x="2984" y="10"/>
                  </a:lnTo>
                  <a:lnTo>
                    <a:pt x="3128" y="25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0" name="path"/>
            <p:cNvSpPr/>
            <p:nvPr/>
          </p:nvSpPr>
          <p:spPr>
            <a:xfrm>
              <a:off x="78465" y="3327309"/>
              <a:ext cx="131146" cy="130409"/>
            </a:xfrm>
            <a:custGeom>
              <a:rect l="0" t="0" r="0" b="0"/>
              <a:pathLst>
                <a:path w="206" h="205">
                  <a:moveTo>
                    <a:pt x="200" y="197"/>
                  </a:moveTo>
                  <a:lnTo>
                    <a:pt x="95" y="111"/>
                  </a:lnTo>
                  <a:lnTo>
                    <a:pt x="7" y="6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2" name="path"/>
            <p:cNvSpPr/>
            <p:nvPr/>
          </p:nvSpPr>
          <p:spPr>
            <a:xfrm>
              <a:off x="202581" y="3447215"/>
              <a:ext cx="166019" cy="79134"/>
            </a:xfrm>
            <a:custGeom>
              <a:rect l="0" t="0" r="0" b="0"/>
              <a:pathLst>
                <a:path w="261" h="124">
                  <a:moveTo>
                    <a:pt x="258" y="115"/>
                  </a:moveTo>
                  <a:lnTo>
                    <a:pt x="125" y="73"/>
                  </a:lnTo>
                  <a:lnTo>
                    <a:pt x="4" y="8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4" name="path"/>
            <p:cNvSpPr/>
            <p:nvPr/>
          </p:nvSpPr>
          <p:spPr>
            <a:xfrm>
              <a:off x="9811" y="3168350"/>
              <a:ext cx="79128" cy="166025"/>
            </a:xfrm>
            <a:custGeom>
              <a:rect l="0" t="0" r="0" b="0"/>
              <a:pathLst>
                <a:path w="124" h="261">
                  <a:moveTo>
                    <a:pt x="115" y="256"/>
                  </a:moveTo>
                  <a:lnTo>
                    <a:pt x="50" y="135"/>
                  </a:lnTo>
                  <a:lnTo>
                    <a:pt x="9" y="2"/>
                  </a:lnTo>
                </a:path>
              </a:pathLst>
            </a:custGeom>
            <a:noFill/>
            <a:ln w="12700" cap="flat">
              <a:solidFill>
                <a:srgbClr val="41719C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526" name="picture 5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064000" y="4584700"/>
            <a:ext cx="6316980" cy="1295400"/>
          </a:xfrm>
          <a:prstGeom prst="rect">
            <a:avLst/>
          </a:prstGeom>
        </p:spPr>
      </p:pic>
      <p:sp>
        <p:nvSpPr>
          <p:cNvPr id="528" name="textbox 528"/>
          <p:cNvSpPr/>
          <p:nvPr/>
        </p:nvSpPr>
        <p:spPr>
          <a:xfrm>
            <a:off x="555625" y="969009"/>
            <a:ext cx="10817225" cy="55371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244475" algn="l" rtl="0" eaLnBrk="0">
              <a:lnSpc>
                <a:spcPct val="91000"/>
              </a:lnSpc>
              <a:spcBef>
                <a:spcPts val="4"/>
              </a:spcBef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一、目录与招标文件不对应</a:t>
            </a:r>
            <a:endParaRPr lang="Microsoft YaHei" altLang="Microsoft YaHei" sz="2000"/>
          </a:p>
        </p:txBody>
      </p:sp>
      <p:sp>
        <p:nvSpPr>
          <p:cNvPr id="530" name="textbox 530"/>
          <p:cNvSpPr/>
          <p:nvPr/>
        </p:nvSpPr>
        <p:spPr>
          <a:xfrm>
            <a:off x="367624" y="405985"/>
            <a:ext cx="3029585" cy="597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7225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标书中常见错误</a:t>
            </a:r>
            <a:endParaRPr lang="Microsoft YaHei" altLang="Microsoft YaHei" sz="2400"/>
          </a:p>
        </p:txBody>
      </p:sp>
      <p:pic>
        <p:nvPicPr>
          <p:cNvPr id="532" name="picture 5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" name="rect"/>
          <p:cNvSpPr/>
          <p:nvPr/>
        </p:nvSpPr>
        <p:spPr>
          <a:xfrm>
            <a:off x="1514475" y="1751329"/>
            <a:ext cx="9858375" cy="4643754"/>
          </a:xfrm>
          <a:prstGeom prst="rect">
            <a:avLst/>
          </a:prstGeom>
          <a:solidFill>
            <a:srgbClr val="C5E0B4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6" name="path"/>
          <p:cNvSpPr/>
          <p:nvPr/>
        </p:nvSpPr>
        <p:spPr>
          <a:xfrm>
            <a:off x="1792463" y="6213949"/>
            <a:ext cx="9302410" cy="187650"/>
          </a:xfrm>
          <a:custGeom>
            <a:rect l="0" t="0" r="0" b="0"/>
            <a:pathLst>
              <a:path w="14649" h="295">
                <a:moveTo>
                  <a:pt x="14643" y="8"/>
                </a:moveTo>
                <a:lnTo>
                  <a:pt x="14549" y="78"/>
                </a:lnTo>
                <a:lnTo>
                  <a:pt x="14449" y="138"/>
                </a:lnTo>
                <a:lnTo>
                  <a:pt x="14343" y="189"/>
                </a:lnTo>
                <a:lnTo>
                  <a:pt x="14230" y="230"/>
                </a:lnTo>
                <a:lnTo>
                  <a:pt x="14114" y="260"/>
                </a:lnTo>
                <a:lnTo>
                  <a:pt x="13993" y="279"/>
                </a:lnTo>
                <a:lnTo>
                  <a:pt x="13868" y="285"/>
                </a:lnTo>
                <a:lnTo>
                  <a:pt x="782" y="285"/>
                </a:lnTo>
                <a:lnTo>
                  <a:pt x="782" y="285"/>
                </a:lnTo>
                <a:lnTo>
                  <a:pt x="657" y="279"/>
                </a:lnTo>
                <a:lnTo>
                  <a:pt x="535" y="260"/>
                </a:lnTo>
                <a:lnTo>
                  <a:pt x="419" y="230"/>
                </a:lnTo>
                <a:lnTo>
                  <a:pt x="307" y="189"/>
                </a:lnTo>
                <a:lnTo>
                  <a:pt x="200" y="138"/>
                </a:lnTo>
                <a:lnTo>
                  <a:pt x="99" y="78"/>
                </a:lnTo>
                <a:lnTo>
                  <a:pt x="5" y="8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8" name="textbox 538"/>
          <p:cNvSpPr/>
          <p:nvPr/>
        </p:nvSpPr>
        <p:spPr>
          <a:xfrm>
            <a:off x="1499474" y="1736799"/>
            <a:ext cx="9892665" cy="4592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52425" algn="l" rtl="0" eaLnBrk="0">
              <a:lnSpc>
                <a:spcPct val="83000"/>
              </a:lnSpc>
              <a:spcBef>
                <a:spcPts val="6"/>
              </a:spcBef>
              <a:tabLst>
                <a:tab pos="360045"/>
              </a:tabLst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	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1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、合格；</a:t>
            </a:r>
            <a:r>
              <a:rPr sz="2000" kern="0" spc="-1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如开封国</a:t>
            </a:r>
            <a:r>
              <a:rPr sz="2000" kern="0" spc="-1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际</a:t>
            </a:r>
            <a:r>
              <a:rPr sz="2000" kern="0" spc="-1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交流中心、省直机关</a:t>
            </a:r>
            <a:r>
              <a:rPr sz="2000" kern="0" spc="-2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幼儿园、石</a:t>
            </a:r>
            <a:r>
              <a:rPr sz="2000" kern="0" spc="-2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龙</a:t>
            </a:r>
            <a:r>
              <a:rPr sz="2000" kern="0" spc="-2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区文体中心           </a:t>
            </a:r>
            <a:endParaRPr lang="MS Gothic" altLang="MS Gothic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347979" algn="l" rtl="0" eaLnBrk="0">
              <a:lnSpc>
                <a:spcPct val="96000"/>
              </a:lnSpc>
              <a:spcBef>
                <a:spcPts val="611"/>
              </a:spcBef>
            </a:pPr>
            <a:r>
              <a:rPr sz="2000" kern="0" spc="-10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省直三院（</a:t>
            </a:r>
            <a:r>
              <a:rPr sz="2000" kern="0" spc="-10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质</a:t>
            </a:r>
            <a:r>
              <a:rPr sz="2000" kern="0" spc="-10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量要求） 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。</a:t>
            </a:r>
            <a:endParaRPr lang="MS Gothic" altLang="MS Gothic" sz="2000"/>
          </a:p>
          <a:p>
            <a:pPr marL="343534" algn="l" rtl="0" eaLnBrk="0">
              <a:lnSpc>
                <a:spcPct val="93000"/>
              </a:lnSpc>
              <a:spcBef>
                <a:spcPts val="1195"/>
              </a:spcBef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3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、达到国家施工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验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收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规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范合格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准， 一次性通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过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竣工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验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收；如</a:t>
            </a:r>
            <a:r>
              <a:rPr sz="2000" kern="0" spc="-4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龙</a:t>
            </a:r>
            <a:r>
              <a:rPr sz="2000" kern="0" spc="-4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湖</a:t>
            </a:r>
            <a:r>
              <a:rPr sz="2000" kern="0" spc="-4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连</a:t>
            </a:r>
            <a:r>
              <a:rPr sz="2000" kern="0" spc="-4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廊</a:t>
            </a:r>
            <a:endParaRPr lang="MS Gothic" altLang="MS Gothic" sz="2000"/>
          </a:p>
          <a:p>
            <a:pPr marL="338454" algn="l" rtl="0" eaLnBrk="0">
              <a:lnSpc>
                <a:spcPct val="83000"/>
              </a:lnSpc>
              <a:spcBef>
                <a:spcPts val="1363"/>
              </a:spcBef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4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、达到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现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行国家建筑工程施工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质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验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收合格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准， 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获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得河南省建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设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工程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“</a:t>
            </a:r>
            <a:r>
              <a:rPr sz="2000" kern="0" spc="-30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中州杯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”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奖</a:t>
            </a:r>
            <a:endParaRPr lang="Microsoft JhengHei" altLang="Microsoft JhengHei" sz="2000"/>
          </a:p>
          <a:p>
            <a:pPr marL="350520" indent="154304" algn="l" rtl="0" eaLnBrk="0">
              <a:lnSpc>
                <a:spcPct val="158000"/>
              </a:lnSpc>
              <a:spcBef>
                <a:spcPts val="28"/>
              </a:spcBef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（省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优质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工程）如</a:t>
            </a:r>
            <a:r>
              <a:rPr sz="2000" kern="0" spc="-5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河南工</a:t>
            </a:r>
            <a:r>
              <a:rPr sz="2000" kern="0" spc="-5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业</a:t>
            </a:r>
            <a:r>
              <a:rPr sz="2000" kern="0" spc="-5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大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学公寓工程、新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乡职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工中心。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合格，确保河南省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优质      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工程；如</a:t>
            </a:r>
            <a:r>
              <a:rPr sz="2000" kern="0" spc="-4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第四巡回法庭。</a:t>
            </a:r>
            <a:endParaRPr lang="MS Gothic" altLang="MS Gothic" sz="2000"/>
          </a:p>
          <a:p>
            <a:pPr marL="347345" algn="l" rtl="0" eaLnBrk="0">
              <a:lnSpc>
                <a:spcPct val="95000"/>
              </a:lnSpc>
              <a:spcBef>
                <a:spcPts val="1194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5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、河南省建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设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工程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“</a:t>
            </a:r>
            <a:r>
              <a:rPr sz="2000" kern="0" spc="-23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中州杯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”</a:t>
            </a:r>
            <a:r>
              <a:rPr sz="2000" kern="0" spc="1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；如商丘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职业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技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术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学院宿舍楼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项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目、</a:t>
            </a:r>
            <a:endParaRPr lang="MS Gothic" altLang="MS Gothic" sz="2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346075" algn="l" rtl="0" eaLnBrk="0">
              <a:lnSpc>
                <a:spcPct val="95000"/>
              </a:lnSpc>
              <a:spcBef>
                <a:spcPts val="2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7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、河南省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优质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工程或中州杯；如</a:t>
            </a:r>
            <a:r>
              <a:rPr sz="2000" kern="0" spc="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省直三院（</a:t>
            </a:r>
            <a:r>
              <a:rPr sz="2000" kern="0" spc="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质</a:t>
            </a:r>
            <a:r>
              <a:rPr sz="2000" kern="0" spc="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量目</a:t>
            </a:r>
            <a:r>
              <a:rPr sz="2000" kern="0" spc="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r>
              <a:rPr sz="2000" kern="0" spc="-1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）                        </a:t>
            </a:r>
            <a:endParaRPr lang="MS Gothic" altLang="MS Gothic" sz="2000"/>
          </a:p>
        </p:txBody>
      </p:sp>
      <p:sp>
        <p:nvSpPr>
          <p:cNvPr id="540" name="path"/>
          <p:cNvSpPr/>
          <p:nvPr/>
        </p:nvSpPr>
        <p:spPr>
          <a:xfrm>
            <a:off x="11099502" y="6109214"/>
            <a:ext cx="114530" cy="114542"/>
          </a:xfrm>
          <a:custGeom>
            <a:rect l="0" t="0" r="0" b="0"/>
            <a:pathLst>
              <a:path w="180" h="180">
                <a:moveTo>
                  <a:pt x="172" y="6"/>
                </a:moveTo>
                <a:lnTo>
                  <a:pt x="94" y="94"/>
                </a:lnTo>
                <a:lnTo>
                  <a:pt x="6" y="172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2" name="path"/>
          <p:cNvSpPr/>
          <p:nvPr/>
        </p:nvSpPr>
        <p:spPr>
          <a:xfrm>
            <a:off x="1512174" y="5699742"/>
            <a:ext cx="288369" cy="523983"/>
          </a:xfrm>
          <a:custGeom>
            <a:rect l="0" t="0" r="0" b="0"/>
            <a:pathLst>
              <a:path w="452" h="825">
                <a:moveTo>
                  <a:pt x="447" y="817"/>
                </a:moveTo>
                <a:lnTo>
                  <a:pt x="361" y="739"/>
                </a:lnTo>
                <a:lnTo>
                  <a:pt x="282" y="651"/>
                </a:lnTo>
                <a:lnTo>
                  <a:pt x="212" y="557"/>
                </a:lnTo>
                <a:lnTo>
                  <a:pt x="151" y="457"/>
                </a:lnTo>
                <a:lnTo>
                  <a:pt x="99" y="351"/>
                </a:lnTo>
                <a:lnTo>
                  <a:pt x="58" y="239"/>
                </a:lnTo>
                <a:lnTo>
                  <a:pt x="28" y="122"/>
                </a:lnTo>
                <a:lnTo>
                  <a:pt x="9" y="1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4" name="path"/>
          <p:cNvSpPr/>
          <p:nvPr/>
        </p:nvSpPr>
        <p:spPr>
          <a:xfrm>
            <a:off x="10652825" y="1749499"/>
            <a:ext cx="701838" cy="776530"/>
          </a:xfrm>
          <a:custGeom>
            <a:rect l="0" t="0" r="0" b="0"/>
            <a:pathLst>
              <a:path w="1105" h="1222">
                <a:moveTo>
                  <a:pt x="1" y="9"/>
                </a:moveTo>
                <a:lnTo>
                  <a:pt x="122" y="28"/>
                </a:lnTo>
                <a:lnTo>
                  <a:pt x="239" y="58"/>
                </a:lnTo>
                <a:lnTo>
                  <a:pt x="351" y="99"/>
                </a:lnTo>
                <a:lnTo>
                  <a:pt x="457" y="151"/>
                </a:lnTo>
                <a:lnTo>
                  <a:pt x="557" y="211"/>
                </a:lnTo>
                <a:lnTo>
                  <a:pt x="651" y="281"/>
                </a:lnTo>
                <a:lnTo>
                  <a:pt x="739" y="359"/>
                </a:lnTo>
                <a:lnTo>
                  <a:pt x="817" y="447"/>
                </a:lnTo>
                <a:lnTo>
                  <a:pt x="887" y="541"/>
                </a:lnTo>
                <a:lnTo>
                  <a:pt x="947" y="641"/>
                </a:lnTo>
                <a:lnTo>
                  <a:pt x="999" y="747"/>
                </a:lnTo>
                <a:lnTo>
                  <a:pt x="1040" y="859"/>
                </a:lnTo>
                <a:lnTo>
                  <a:pt x="1070" y="976"/>
                </a:lnTo>
                <a:lnTo>
                  <a:pt x="1089" y="1097"/>
                </a:lnTo>
                <a:lnTo>
                  <a:pt x="1095" y="1222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6" name="path"/>
          <p:cNvSpPr/>
          <p:nvPr/>
        </p:nvSpPr>
        <p:spPr>
          <a:xfrm>
            <a:off x="1543438" y="1878487"/>
            <a:ext cx="316148" cy="419224"/>
          </a:xfrm>
          <a:custGeom>
            <a:rect l="0" t="0" r="0" b="0"/>
            <a:pathLst>
              <a:path w="497" h="660">
                <a:moveTo>
                  <a:pt x="9" y="656"/>
                </a:moveTo>
                <a:lnTo>
                  <a:pt x="50" y="544"/>
                </a:lnTo>
                <a:lnTo>
                  <a:pt x="101" y="438"/>
                </a:lnTo>
                <a:lnTo>
                  <a:pt x="163" y="338"/>
                </a:lnTo>
                <a:lnTo>
                  <a:pt x="233" y="244"/>
                </a:lnTo>
                <a:lnTo>
                  <a:pt x="311" y="156"/>
                </a:lnTo>
                <a:lnTo>
                  <a:pt x="398" y="78"/>
                </a:lnTo>
                <a:lnTo>
                  <a:pt x="491" y="8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8" name="textbox 548"/>
          <p:cNvSpPr/>
          <p:nvPr/>
        </p:nvSpPr>
        <p:spPr>
          <a:xfrm>
            <a:off x="555625" y="969009"/>
            <a:ext cx="10817225" cy="553719"/>
          </a:xfrm>
          <a:prstGeom prst="rect">
            <a:avLst/>
          </a:prstGeom>
          <a:solidFill>
            <a:srgbClr val="DEEBF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247650" algn="l" rtl="0" eaLnBrk="0">
              <a:lnSpc>
                <a:spcPct val="91000"/>
              </a:lnSpc>
              <a:spcBef>
                <a:spcPts val="4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二、质量标准、安全目标、工期要求与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招标文件不一致</a:t>
            </a:r>
            <a:endParaRPr lang="Microsoft YaHei" altLang="Microsoft YaHei" sz="2000"/>
          </a:p>
        </p:txBody>
      </p:sp>
      <p:sp>
        <p:nvSpPr>
          <p:cNvPr id="550" name="textbox 550"/>
          <p:cNvSpPr/>
          <p:nvPr/>
        </p:nvSpPr>
        <p:spPr>
          <a:xfrm>
            <a:off x="1834387" y="5556097"/>
            <a:ext cx="9558019" cy="574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9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6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、符合国家、省、市相关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规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范和技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术标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准合格要求，争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创鲁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班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奖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；如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郑</a:t>
            </a:r>
            <a:r>
              <a:rPr sz="2000" kern="0" spc="-2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大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一附院；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  </a:t>
            </a:r>
            <a:endParaRPr lang="MS Gothic" altLang="MS Gothic" sz="2000"/>
          </a:p>
        </p:txBody>
      </p:sp>
      <p:sp>
        <p:nvSpPr>
          <p:cNvPr id="552" name="path"/>
          <p:cNvSpPr/>
          <p:nvPr/>
        </p:nvSpPr>
        <p:spPr>
          <a:xfrm>
            <a:off x="11189554" y="5621020"/>
            <a:ext cx="187642" cy="496241"/>
          </a:xfrm>
          <a:custGeom>
            <a:rect l="0" t="0" r="0" b="0"/>
            <a:pathLst>
              <a:path w="295" h="781">
                <a:moveTo>
                  <a:pt x="285" y="0"/>
                </a:moveTo>
                <a:lnTo>
                  <a:pt x="279" y="125"/>
                </a:lnTo>
                <a:lnTo>
                  <a:pt x="260" y="246"/>
                </a:lnTo>
                <a:lnTo>
                  <a:pt x="230" y="362"/>
                </a:lnTo>
                <a:lnTo>
                  <a:pt x="189" y="475"/>
                </a:lnTo>
                <a:lnTo>
                  <a:pt x="138" y="581"/>
                </a:lnTo>
                <a:lnTo>
                  <a:pt x="78" y="681"/>
                </a:lnTo>
                <a:lnTo>
                  <a:pt x="8" y="775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4" name="textbox 554"/>
          <p:cNvSpPr/>
          <p:nvPr/>
        </p:nvSpPr>
        <p:spPr>
          <a:xfrm>
            <a:off x="1499474" y="2281238"/>
            <a:ext cx="9334500" cy="387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55880" algn="l" rtl="0" eaLnBrk="0">
              <a:lnSpc>
                <a:spcPct val="94000"/>
              </a:lnSpc>
              <a:spcBef>
                <a:spcPts val="2"/>
              </a:spcBef>
              <a:tabLst>
                <a:tab pos="346709"/>
              </a:tabLst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	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2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、工程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质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量符合国家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现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行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规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范和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准， 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质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量达到合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格工程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准；如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新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乡</a:t>
            </a:r>
            <a:r>
              <a:rPr sz="2000" kern="0" spc="-60">
                <a:solidFill>
                  <a:srgbClr val="FF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一附院、</a:t>
            </a:r>
            <a:endParaRPr lang="MS Gothic" altLang="MS Gothic" sz="2000"/>
          </a:p>
        </p:txBody>
      </p:sp>
      <p:sp>
        <p:nvSpPr>
          <p:cNvPr id="556" name="path"/>
          <p:cNvSpPr/>
          <p:nvPr/>
        </p:nvSpPr>
        <p:spPr>
          <a:xfrm>
            <a:off x="1512174" y="2293938"/>
            <a:ext cx="43373" cy="153369"/>
          </a:xfrm>
          <a:custGeom>
            <a:rect l="0" t="0" r="0" b="0"/>
            <a:pathLst>
              <a:path w="68" h="241">
                <a:moveTo>
                  <a:pt x="9" y="239"/>
                </a:moveTo>
                <a:lnTo>
                  <a:pt x="28" y="118"/>
                </a:lnTo>
                <a:lnTo>
                  <a:pt x="58" y="2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58" name="table 558"/>
          <p:cNvGraphicFramePr>
            <a:graphicFrameLocks noGrp="1"/>
          </p:cNvGraphicFramePr>
          <p:nvPr/>
        </p:nvGraphicFramePr>
        <p:xfrm>
          <a:off x="549275" y="2419350"/>
          <a:ext cx="565150" cy="3210560"/>
        </p:xfrm>
        <a:graphic>
          <a:graphicData uri="http://schemas.openxmlformats.org/drawingml/2006/table">
            <a:tbl>
              <a:tblPr>
                <a:solidFill>
                  <a:srgbClr val="5B9BD5"/>
                </a:solidFill>
              </a:tblPr>
              <a:tblGrid>
                <a:gridCol w="565150"/>
              </a:tblGrid>
              <a:tr h="31883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96"/>
                        </a:lnSpc>
                      </a:pPr>
                      <a:endParaRPr lang="Arial" altLang="Arial" sz="100"/>
                    </a:p>
                    <a:p>
                      <a:pPr marL="180975" algn="l" rtl="0" eaLnBrk="0">
                        <a:lnSpc>
                          <a:spcPct val="75000"/>
                        </a:lnSpc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质</a:t>
                      </a:r>
                      <a:endParaRPr lang="Microsoft JhengHei" altLang="Microsoft JhengHei" sz="1800"/>
                    </a:p>
                    <a:p>
                      <a:pPr marL="180975" algn="l" rtl="0" eaLnBrk="0">
                        <a:lnSpc>
                          <a:spcPts val="2300"/>
                        </a:lnSpc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量</a:t>
                      </a:r>
                      <a:endParaRPr lang="MS Gothic" altLang="MS Gothic" sz="1800"/>
                    </a:p>
                    <a:p>
                      <a:pPr marL="182245" algn="l" rtl="0" eaLnBrk="0">
                        <a:lnSpc>
                          <a:spcPct val="93000"/>
                        </a:lnSpc>
                        <a:spcBef>
                          <a:spcPts val="2"/>
                        </a:spcBef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endParaRPr lang="Microsoft JhengHei" altLang="Microsoft JhengHei" sz="1800"/>
                    </a:p>
                    <a:p>
                      <a:pPr marL="137160" algn="l" rtl="0" eaLnBrk="0">
                        <a:lnSpc>
                          <a:spcPts val="2448"/>
                        </a:lnSpc>
                      </a:pP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准</a:t>
                      </a:r>
                      <a:r>
                        <a:rPr sz="1800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/</a:t>
                      </a:r>
                      <a:endParaRPr lang="DengXian" altLang="DengXian" sz="1800"/>
                    </a:p>
                    <a:p>
                      <a:pPr marL="180339" algn="l" rtl="0" eaLnBrk="0">
                        <a:lnSpc>
                          <a:spcPct val="93000"/>
                        </a:lnSpc>
                        <a:spcBef>
                          <a:spcPts val="12"/>
                        </a:spcBef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要</a:t>
                      </a:r>
                      <a:endParaRPr lang="MS Gothic" altLang="MS Gothic" sz="1800"/>
                    </a:p>
                    <a:p>
                      <a:pPr marL="139064" algn="l" rtl="0" eaLnBrk="0">
                        <a:lnSpc>
                          <a:spcPts val="2299"/>
                        </a:lnSpc>
                      </a:pP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求</a:t>
                      </a:r>
                      <a:r>
                        <a:rPr sz="1800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/</a:t>
                      </a:r>
                      <a:endParaRPr lang="DengXian" altLang="DengXian" sz="1800"/>
                    </a:p>
                    <a:p>
                      <a:pPr marL="212090" algn="l" rtl="0" eaLnBrk="0">
                        <a:lnSpc>
                          <a:spcPct val="93000"/>
                        </a:lnSpc>
                        <a:spcBef>
                          <a:spcPts val="12"/>
                        </a:spcBef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S Gothic"/>
                          <a:ea typeface="MS Gothic"/>
                          <a:cs typeface="MS Gothic"/>
                        </a:rPr>
                        <a:t>目</a:t>
                      </a:r>
                      <a:endParaRPr lang="MS Gothic" altLang="MS Gothic" sz="1800"/>
                    </a:p>
                    <a:p>
                      <a:pPr marL="182245" algn="l" rtl="0" eaLnBrk="0">
                        <a:lnSpc>
                          <a:spcPts val="2345"/>
                        </a:lnSpc>
                      </a:pPr>
                      <a:r>
                        <a:rPr sz="18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JhengHei"/>
                          <a:ea typeface="Microsoft JhengHei"/>
                          <a:cs typeface="Microsoft JhengHei"/>
                        </a:rPr>
                        <a:t>标</a:t>
                      </a:r>
                      <a:endParaRPr lang="Microsoft JhengHei" altLang="Microsoft JhengHei" sz="1800"/>
                    </a:p>
                  </a:txBody>
                  <a:tcPr marL="0" marR="0" marT="0" marB="0">
                    <a:lnL w="2222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222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222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2225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</a:tr>
            </a:tbl>
          </a:graphicData>
        </a:graphic>
      </p:graphicFrame>
      <p:sp>
        <p:nvSpPr>
          <p:cNvPr id="560" name="textbox 560"/>
          <p:cNvSpPr/>
          <p:nvPr/>
        </p:nvSpPr>
        <p:spPr>
          <a:xfrm>
            <a:off x="367624" y="405985"/>
            <a:ext cx="3029585" cy="597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476250" algn="l" rtl="0" eaLnBrk="0">
              <a:lnSpc>
                <a:spcPct val="91000"/>
              </a:lnSpc>
              <a:spcBef>
                <a:spcPts val="3"/>
              </a:spcBef>
              <a:tabLst>
                <a:tab pos="657225"/>
              </a:tabLst>
            </a:pPr>
            <a:r>
              <a:rPr sz="2400" kern="0" spc="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2400" b="1" kern="0" spc="250">
                <a:solidFill>
                  <a:srgbClr val="0068B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标书中常见错误</a:t>
            </a:r>
            <a:endParaRPr lang="Microsoft YaHei" altLang="Microsoft YaHei" sz="2400"/>
          </a:p>
        </p:txBody>
      </p:sp>
      <p:pic>
        <p:nvPicPr>
          <p:cNvPr id="562" name="picture 5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0324" y="418685"/>
            <a:ext cx="463647" cy="540677"/>
          </a:xfrm>
          <a:prstGeom prst="rect">
            <a:avLst/>
          </a:prstGeom>
        </p:spPr>
      </p:pic>
      <p:sp>
        <p:nvSpPr>
          <p:cNvPr id="564" name="path"/>
          <p:cNvSpPr/>
          <p:nvPr/>
        </p:nvSpPr>
        <p:spPr>
          <a:xfrm>
            <a:off x="2209483" y="1745462"/>
            <a:ext cx="8469157" cy="16654"/>
          </a:xfrm>
          <a:custGeom>
            <a:rect l="0" t="0" r="0" b="0"/>
            <a:pathLst>
              <a:path w="13337" h="26">
                <a:moveTo>
                  <a:pt x="0" y="16"/>
                </a:moveTo>
                <a:lnTo>
                  <a:pt x="125" y="10"/>
                </a:lnTo>
                <a:lnTo>
                  <a:pt x="13211" y="10"/>
                </a:lnTo>
                <a:lnTo>
                  <a:pt x="13211" y="10"/>
                </a:lnTo>
                <a:lnTo>
                  <a:pt x="13336" y="16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6" name="path"/>
          <p:cNvSpPr/>
          <p:nvPr/>
        </p:nvSpPr>
        <p:spPr>
          <a:xfrm>
            <a:off x="1508125" y="2446020"/>
            <a:ext cx="16667" cy="3255009"/>
          </a:xfrm>
          <a:custGeom>
            <a:rect l="0" t="0" r="0" b="0"/>
            <a:pathLst>
              <a:path w="26" h="5125">
                <a:moveTo>
                  <a:pt x="10" y="125"/>
                </a:moveTo>
                <a:lnTo>
                  <a:pt x="16" y="0"/>
                </a:lnTo>
                <a:moveTo>
                  <a:pt x="16" y="5125"/>
                </a:moveTo>
                <a:lnTo>
                  <a:pt x="10" y="5000"/>
                </a:lnTo>
                <a:lnTo>
                  <a:pt x="10" y="125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8" name="path"/>
          <p:cNvSpPr/>
          <p:nvPr/>
        </p:nvSpPr>
        <p:spPr>
          <a:xfrm>
            <a:off x="1852550" y="1749499"/>
            <a:ext cx="358220" cy="139538"/>
          </a:xfrm>
          <a:custGeom>
            <a:rect l="0" t="0" r="0" b="0"/>
            <a:pathLst>
              <a:path w="564" h="219">
                <a:moveTo>
                  <a:pt x="5" y="211"/>
                </a:moveTo>
                <a:lnTo>
                  <a:pt x="106" y="151"/>
                </a:lnTo>
                <a:lnTo>
                  <a:pt x="212" y="99"/>
                </a:lnTo>
                <a:lnTo>
                  <a:pt x="325" y="58"/>
                </a:lnTo>
                <a:lnTo>
                  <a:pt x="441" y="28"/>
                </a:lnTo>
                <a:lnTo>
                  <a:pt x="562" y="9"/>
                </a:lnTo>
              </a:path>
            </a:pathLst>
          </a:custGeom>
          <a:noFill/>
          <a:ln w="12700" cap="flat">
            <a:solidFill>
              <a:srgbClr val="41719C">
                <a:alpha val="100000"/>
              </a:srgbClr>
            </a:solidFill>
            <a:prstDash val="solid"/>
            <a:miter lim="10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0" name="rect"/>
          <p:cNvSpPr/>
          <p:nvPr/>
        </p:nvSpPr>
        <p:spPr>
          <a:xfrm>
            <a:off x="11366500" y="2525712"/>
            <a:ext cx="12700" cy="3095625"/>
          </a:xfrm>
          <a:prstGeom prst="rect">
            <a:avLst/>
          </a:prstGeom>
          <a:solidFill>
            <a:srgbClr val="41719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https://d.book118.com/205333004302011112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212</Paragraphs>
  <Slides>34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3">
      <vt:lpstr>Arial</vt:lpstr>
      <vt:lpstr>Calibri</vt:lpstr>
      <vt:lpstr>Microsoft YaHei</vt:lpstr>
      <vt:lpstr>SimSun</vt:lpstr>
      <vt:lpstr>DengXian</vt:lpstr>
      <vt:lpstr>MS Gothic</vt:lpstr>
      <vt:lpstr>Microsoft JhengHei</vt:lpstr>
      <vt:lpstr>FangSong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2024-09-19T07:21:04.981</cp:lastPrinted>
  <dcterms:created xsi:type="dcterms:W3CDTF">2024-09-18T23:21:05Z</dcterms:created>
  <dcterms:modified xsi:type="dcterms:W3CDTF">2024-09-18T23:21:06Z</dcterms:modified>
</cp:coreProperties>
</file>