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SVLHWJ+DUVADT+MicrosoftYaHei"/>
      <p:regular r:id="rId16"/>
    </p:embeddedFont>
    <p:embeddedFont>
      <p:font typeface="VAGFMV+MS-UIGothic"/>
      <p:regular r:id="rId17"/>
    </p:embeddedFont>
    <p:embeddedFont>
      <p:font typeface="PHCRHG+VIOWQR+ArialMT"/>
      <p:regular r:id="rId18"/>
    </p:embeddedFont>
    <p:embeddedFont>
      <p:font typeface="FSWFAP+VVNPVV+MicrosoftYaHei-Bold"/>
      <p:regular r:id="rId19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font" Target="fonts/font4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309710-2825-40F0-8FAC-0FE54474DC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2133F9-9690-415E-84B9-BC8B91062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CB6055-4A69-4222-AC92-D8E4A347E7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41D7CB-4DBC-49F0-9D44-1BC842756E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C0DD68-FAF6-4CF9-962E-A33320D27C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42D472-60E0-4004-879F-00C159F35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64CC29-7AA6-41BC-A0D3-F372FD7FE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D56F75-3E9B-4EB8-BF9E-8AAC81942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EF2520-780A-43D7-914D-935EE5149A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5D1E34-474C-4270-81D8-9582CDD5F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31EF0F-5559-4035-99E5-6FE30118F7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6004153153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902950" y="380305"/>
            <a:ext cx="1098202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FFFFB3"/>
                </a:solidFill>
                <a:latin typeface="SVLHWJ+DUVADT+MicrosoftYaHei"/>
                <a:cs typeface="SVLHWJ+DUVADT+MicrosoftYaHei"/>
              </a:rPr>
              <a:t>REPORTING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33340" y="1612259"/>
            <a:ext cx="2348238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400" spc="15">
                <a:solidFill>
                  <a:srgbClr val="FFFFB3"/>
                </a:solidFill>
                <a:latin typeface="SVLHWJ+DUVADT+MicrosoftYaHei"/>
                <a:cs typeface="SVLHWJ+DUVADT+MicrosoftYaHei"/>
              </a:rPr>
              <a:t>2023</a:t>
            </a:r>
            <a:r>
              <a:rPr sz="1400">
                <a:solidFill>
                  <a:srgbClr val="FFFFB3"/>
                </a:solidFill>
                <a:latin typeface="SVLHWJ+DUVADT+MicrosoftYaHei"/>
                <a:cs typeface="SVLHWJ+DUVADT+MicrosoftYaHei"/>
              </a:rPr>
              <a:t> </a:t>
            </a:r>
            <a:r>
              <a:rPr sz="1400" spc="20">
                <a:solidFill>
                  <a:srgbClr val="FFFFB3"/>
                </a:solidFill>
                <a:latin typeface="SVLHWJ+DUVADT+MicrosoftYaHei"/>
                <a:cs typeface="SVLHWJ+DUVADT+MicrosoftYaHei"/>
              </a:rPr>
              <a:t>WORK</a:t>
            </a:r>
            <a:r>
              <a:rPr sz="1400">
                <a:solidFill>
                  <a:srgbClr val="FFFFB3"/>
                </a:solidFill>
                <a:latin typeface="SVLHWJ+DUVADT+MicrosoftYaHei"/>
                <a:cs typeface="SVLHWJ+DUVADT+MicrosoftYaHei"/>
              </a:rPr>
              <a:t> </a:t>
            </a:r>
            <a:r>
              <a:rPr sz="1400" spc="20">
                <a:solidFill>
                  <a:srgbClr val="FFFFB3"/>
                </a:solidFill>
                <a:latin typeface="SVLHWJ+DUVADT+MicrosoftYaHei"/>
                <a:cs typeface="SVLHWJ+DUVADT+MicrosoftYaHei"/>
              </a:rPr>
              <a:t>SUMMARY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67075" y="2388120"/>
            <a:ext cx="660082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FFFFB3"/>
                </a:solidFill>
                <a:latin typeface="VAGFMV+MS-UIGothic"/>
                <a:cs typeface="VAGFMV+MS-UIGothic"/>
              </a:rPr>
              <a:t>百事可</a:t>
            </a:r>
            <a:r>
              <a:rPr sz="4950">
                <a:solidFill>
                  <a:srgbClr val="FFFFB3"/>
                </a:solidFill>
                <a:latin typeface="SimSun"/>
                <a:cs typeface="SimSun"/>
              </a:rPr>
              <a:t>乐</a:t>
            </a:r>
            <a:r>
              <a:rPr sz="4950">
                <a:solidFill>
                  <a:srgbClr val="FFFFB3"/>
                </a:solidFill>
                <a:latin typeface="VAGFMV+MS-UIGothic"/>
                <a:cs typeface="VAGFMV+MS-UIGothic"/>
              </a:rPr>
              <a:t>品牌分析</a:t>
            </a:r>
            <a:r>
              <a:rPr sz="4950">
                <a:solidFill>
                  <a:srgbClr val="FFFFB3"/>
                </a:solidFill>
                <a:latin typeface="SimSun"/>
                <a:cs typeface="SimSun"/>
              </a:rPr>
              <a:t>课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781675" y="3293629"/>
            <a:ext cx="157162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FFFFB3"/>
                </a:solidFill>
                <a:latin typeface="VAGFMV+MS-UIGothic"/>
                <a:cs typeface="VAGFMV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009515" y="2473515"/>
            <a:ext cx="3738822" cy="2833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PHCRHG+VIOWQR+ArialMT"/>
                <a:cs typeface="PHCRHG+VIOWQR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VAGFMV+MS-UIGothic"/>
                <a:cs typeface="VAGFMV+MS-UIGothic"/>
              </a:rPr>
              <a:t>百事可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乐</a:t>
            </a:r>
            <a:r>
              <a:rPr sz="2400">
                <a:solidFill>
                  <a:srgbClr val="EB554D"/>
                </a:solidFill>
                <a:latin typeface="VAGFMV+MS-UIGothic"/>
                <a:cs typeface="VAGFMV+MS-UIGothic"/>
              </a:rPr>
              <a:t>品牌概述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PHCRHG+VIOWQR+ArialMT"/>
                <a:cs typeface="PHCRHG+VIOWQR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VAGFMV+MS-UIGothic"/>
                <a:cs typeface="VAGFMV+MS-UIGothic"/>
              </a:rPr>
              <a:t>百事可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乐</a:t>
            </a:r>
            <a:r>
              <a:rPr sz="2400">
                <a:solidFill>
                  <a:srgbClr val="EB554D"/>
                </a:solidFill>
                <a:latin typeface="VAGFMV+MS-UIGothic"/>
                <a:cs typeface="VAGFMV+MS-UIGothic"/>
              </a:rPr>
              <a:t>市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场</a:t>
            </a:r>
            <a:r>
              <a:rPr sz="2400">
                <a:solidFill>
                  <a:srgbClr val="EB554D"/>
                </a:solidFill>
                <a:latin typeface="VAGFMV+MS-UIGothic"/>
                <a:cs typeface="VAGFMV+MS-UIGothic"/>
              </a:rPr>
              <a:t>分析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PHCRHG+VIOWQR+ArialMT"/>
                <a:cs typeface="PHCRHG+VIOWQR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VAGFMV+MS-UIGothic"/>
                <a:cs typeface="VAGFMV+MS-UIGothic"/>
              </a:rPr>
              <a:t>百事可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乐</a:t>
            </a:r>
            <a:r>
              <a:rPr sz="2400">
                <a:solidFill>
                  <a:srgbClr val="EB554D"/>
                </a:solidFill>
                <a:latin typeface="VAGFMV+MS-UIGothic"/>
                <a:cs typeface="VAGFMV+MS-UIGothic"/>
              </a:rPr>
              <a:t>品牌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传</a:t>
            </a:r>
            <a:r>
              <a:rPr sz="2400">
                <a:solidFill>
                  <a:srgbClr val="EB554D"/>
                </a:solidFill>
                <a:latin typeface="VAGFMV+MS-UIGothic"/>
                <a:cs typeface="VAGFMV+MS-UIGothic"/>
              </a:rPr>
              <a:t>播</a:t>
            </a:r>
          </a:p>
          <a:p>
            <a:pPr marL="0" marR="0">
              <a:lnSpc>
                <a:spcPts val="2552"/>
              </a:lnSpc>
              <a:spcBef>
                <a:spcPts val="1482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PHCRHG+VIOWQR+ArialMT"/>
                <a:cs typeface="PHCRHG+VIOWQR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VAGFMV+MS-UIGothic"/>
                <a:cs typeface="VAGFMV+MS-UIGothic"/>
              </a:rPr>
              <a:t>百事可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乐</a:t>
            </a:r>
            <a:r>
              <a:rPr sz="2400">
                <a:solidFill>
                  <a:srgbClr val="EB554D"/>
                </a:solidFill>
                <a:latin typeface="VAGFMV+MS-UIGothic"/>
                <a:cs typeface="VAGFMV+MS-UIGothic"/>
              </a:rPr>
              <a:t>品牌价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值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PHCRHG+VIOWQR+ArialMT"/>
                <a:cs typeface="PHCRHG+VIOWQR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VAGFMV+MS-UIGothic"/>
                <a:cs typeface="VAGFMV+MS-UIGothic"/>
              </a:rPr>
              <a:t>百事可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乐</a:t>
            </a:r>
            <a:r>
              <a:rPr sz="2400">
                <a:solidFill>
                  <a:srgbClr val="EB554D"/>
                </a:solidFill>
                <a:latin typeface="VAGFMV+MS-UIGothic"/>
                <a:cs typeface="VAGFMV+MS-UIGothic"/>
              </a:rPr>
              <a:t>品牌案例研究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46985" y="3871956"/>
            <a:ext cx="1334095" cy="435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EB554D"/>
                </a:solidFill>
                <a:latin typeface="FSWFAP+VVNPVV+MicrosoftYaHei-Bold"/>
                <a:cs typeface="FSWFAP+VVNPVV+MicrosoftYaHei-Bold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30165" y="1473449"/>
            <a:ext cx="2384134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EB554D"/>
                </a:solidFill>
                <a:latin typeface="FSWFAP+VVNPVV+MicrosoftYaHei-Bold"/>
                <a:cs typeface="FSWFAP+VVNPVV+MicrosoftYaHei-Bold"/>
              </a:rPr>
              <a:t>PART</a:t>
            </a:r>
            <a:r>
              <a:rPr sz="3300" spc="-90">
                <a:solidFill>
                  <a:srgbClr val="EB554D"/>
                </a:solidFill>
                <a:latin typeface="FSWFAP+VVNPVV+MicrosoftYaHei-Bold"/>
                <a:cs typeface="FSWFAP+VVNPVV+MicrosoftYaHei-Bold"/>
              </a:rPr>
              <a:t> </a:t>
            </a:r>
            <a:r>
              <a:rPr sz="3300">
                <a:solidFill>
                  <a:srgbClr val="EB554D"/>
                </a:solidFill>
                <a:latin typeface="FSWFAP+VVNPVV+MicrosoftYaHei-Bold"/>
                <a:cs typeface="FSWFAP+VVNPVV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10000" y="3195296"/>
            <a:ext cx="5429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EB554D"/>
                </a:solidFill>
                <a:latin typeface="VAGFMV+MS-UIGothic"/>
                <a:cs typeface="VAGFMV+MS-UIGothic"/>
              </a:rPr>
              <a:t>百事可</a:t>
            </a: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乐</a:t>
            </a:r>
            <a:r>
              <a:rPr sz="4500">
                <a:solidFill>
                  <a:srgbClr val="EB554D"/>
                </a:solidFill>
                <a:latin typeface="VAGFMV+MS-UIGothic"/>
                <a:cs typeface="VAGFMV+MS-UIGothic"/>
              </a:rPr>
              <a:t>品牌概述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VAGFMV+MS-UIGothic"/>
                <a:cs typeface="VAGFMV+MS-UIGothic"/>
              </a:rPr>
              <a:t>品牌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EB554D"/>
                </a:solidFill>
                <a:latin typeface="VAGFMV+MS-UIGothic"/>
                <a:cs typeface="VAGFMV+MS-UIGothic"/>
              </a:rPr>
              <a:t>史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93825" y="3720369"/>
            <a:ext cx="1269238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FSWFAP+VVNPVV+MicrosoftYaHei-Bold"/>
                <a:cs typeface="FSWFAP+VVNPVV+MicrosoftYaHei-Bold"/>
              </a:rPr>
              <a:t>1898</a:t>
            </a:r>
            <a:r>
              <a:rPr sz="2000">
                <a:solidFill>
                  <a:srgbClr val="FFFFFF"/>
                </a:solidFill>
                <a:latin typeface="VAGFMV+MS-UIGothic"/>
                <a:cs typeface="VAGFMV+MS-UIGothic"/>
              </a:rPr>
              <a:t>年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16729" y="3720369"/>
            <a:ext cx="1269238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FSWFAP+VVNPVV+MicrosoftYaHei-Bold"/>
                <a:cs typeface="FSWFAP+VVNPVV+MicrosoftYaHei-Bold"/>
              </a:rPr>
              <a:t>1902</a:t>
            </a:r>
            <a:r>
              <a:rPr sz="2000">
                <a:solidFill>
                  <a:srgbClr val="FFFFFF"/>
                </a:solidFill>
                <a:latin typeface="VAGFMV+MS-UIGothic"/>
                <a:cs typeface="VAGFMV+MS-UIGothic"/>
              </a:rPr>
              <a:t>年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121525" y="3720369"/>
            <a:ext cx="1269238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FSWFAP+VVNPVV+MicrosoftYaHei-Bold"/>
                <a:cs typeface="FSWFAP+VVNPVV+MicrosoftYaHei-Bold"/>
              </a:rPr>
              <a:t>1940</a:t>
            </a:r>
            <a:r>
              <a:rPr sz="2000">
                <a:solidFill>
                  <a:srgbClr val="FFFFFF"/>
                </a:solidFill>
                <a:latin typeface="VAGFMV+MS-UIGothic"/>
                <a:cs typeface="VAGFMV+MS-UIGothic"/>
              </a:rPr>
              <a:t>年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953625" y="3720369"/>
            <a:ext cx="1269238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FSWFAP+VVNPVV+MicrosoftYaHei-Bold"/>
                <a:cs typeface="FSWFAP+VVNPVV+MicrosoftYaHei-Bold"/>
              </a:rPr>
              <a:t>1983</a:t>
            </a:r>
            <a:r>
              <a:rPr sz="2000">
                <a:solidFill>
                  <a:srgbClr val="FFFFFF"/>
                </a:solidFill>
                <a:latin typeface="VAGFMV+MS-UIGothic"/>
                <a:cs typeface="VAGFMV+MS-UIGothic"/>
              </a:rPr>
              <a:t>年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57885" y="5011158"/>
            <a:ext cx="2255817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药剂师</a:t>
            </a:r>
            <a:r>
              <a:rPr sz="1500">
                <a:solidFill>
                  <a:srgbClr val="FFFDFD"/>
                </a:solidFill>
                <a:latin typeface="SVLHWJ+DUVADT+MicrosoftYaHei"/>
                <a:cs typeface="SVLHWJ+DUVADT+MicrosoftYaHei"/>
              </a:rPr>
              <a:t>Caleb Bradham</a:t>
            </a:r>
          </a:p>
          <a:p>
            <a:pPr marL="219075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立了百事可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58565" y="5011158"/>
            <a:ext cx="219075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百事可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开始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售瓶装</a:t>
            </a:r>
          </a:p>
          <a:p>
            <a:pPr marL="666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品。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448165" y="5011158"/>
            <a:ext cx="2190750" cy="831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百事可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推出</a:t>
            </a:r>
            <a:r>
              <a:rPr sz="1500">
                <a:solidFill>
                  <a:srgbClr val="FFFDFD"/>
                </a:solidFill>
                <a:latin typeface="SVLHWJ+DUVADT+MicrosoftYaHei"/>
                <a:cs typeface="SVLHWJ+DUVADT+MicrosoftYaHei"/>
              </a:rPr>
              <a:t>“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百事挑</a:t>
            </a:r>
          </a:p>
          <a:p>
            <a:pPr marL="28575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战</a:t>
            </a:r>
            <a:r>
              <a:rPr sz="1500">
                <a:solidFill>
                  <a:srgbClr val="FFFDFD"/>
                </a:solidFill>
                <a:latin typeface="SVLHWJ+DUVADT+MicrosoftYaHei"/>
                <a:cs typeface="SVLHWJ+DUVADT+MicrosoftYaHei"/>
              </a:rPr>
              <a:t>”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营销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406515" y="5182608"/>
            <a:ext cx="25553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百事可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推出第一支广告。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VAGFMV+MS-UIGothic"/>
                <a:cs typeface="VAGFMV+MS-UIGothic"/>
              </a:rPr>
              <a:t>品牌定位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91004" y="3713761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DFD"/>
                </a:solidFill>
                <a:latin typeface="FSWFAP+VVNPVV+MicrosoftYaHei-Bold"/>
                <a:cs typeface="FSWFAP+VVNPVV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56759" y="37194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DFD"/>
                </a:solidFill>
                <a:latin typeface="FSWFAP+VVNPVV+MicrosoftYaHei-Bold"/>
                <a:cs typeface="FSWFAP+VVNPVV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401559" y="3713761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DFD"/>
                </a:solidFill>
                <a:latin typeface="FSWFAP+VVNPVV+MicrosoftYaHei-Bold"/>
                <a:cs typeface="FSWFAP+VVNPVV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250805" y="372328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DFD"/>
                </a:solidFill>
                <a:latin typeface="FSWFAP+VVNPVV+MicrosoftYaHei-Bold"/>
                <a:cs typeface="FSWFAP+VVNPVV+MicrosoftYaHei-Bold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6460" y="5011158"/>
            <a:ext cx="2126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轻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、活力四溢的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饮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料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663315" y="5011158"/>
            <a:ext cx="233622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提供多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样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化的口味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足不同消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者的需求。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97015" y="5011158"/>
            <a:ext cx="2126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强调时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尚、潮流的品牌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48165" y="5011158"/>
            <a:ext cx="219075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致力于提供高品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品和服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86460" y="5354058"/>
            <a:ext cx="793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品牌。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597015" y="5354058"/>
            <a:ext cx="793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AGFMV+MS-UIGothic"/>
                <a:cs typeface="VAGFMV+MS-UIGothic"/>
              </a:rPr>
              <a:t>形象。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VAGFMV+MS-UIGothic"/>
                <a:cs typeface="VAGFMV+MS-UIGothic"/>
              </a:rPr>
              <a:t>品牌形象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47214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SVLHWJ+DUVADT+MicrosoftYaHei"/>
                <a:cs typeface="SVLHWJ+DUVADT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2564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SVLHWJ+DUVADT+MicrosoftYaHei"/>
                <a:cs typeface="SVLHWJ+DUVADT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0407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SVLHWJ+DUVADT+MicrosoftYaHei"/>
                <a:cs typeface="SVLHWJ+DUVADT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1869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SVLHWJ+DUVADT+MicrosoftYaHei"/>
                <a:cs typeface="SVLHWJ+DUVADT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58569" y="5190342"/>
            <a:ext cx="185648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尚、潮流的年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轻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人。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679190" y="5190342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活力四溢、充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激情的品牌形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036050" y="5190342"/>
            <a:ext cx="243070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强调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健康、活力的生活方式。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357620" y="5335758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极向上、敢于挑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战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的品牌精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622165" y="5498953"/>
            <a:ext cx="5424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象。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300594" y="5644368"/>
            <a:ext cx="5424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神。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30165" y="1473449"/>
            <a:ext cx="2384134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EB554D"/>
                </a:solidFill>
                <a:latin typeface="FSWFAP+VVNPVV+MicrosoftYaHei-Bold"/>
                <a:cs typeface="FSWFAP+VVNPVV+MicrosoftYaHei-Bold"/>
              </a:rPr>
              <a:t>PART</a:t>
            </a:r>
            <a:r>
              <a:rPr sz="3300" spc="-90">
                <a:solidFill>
                  <a:srgbClr val="EB554D"/>
                </a:solidFill>
                <a:latin typeface="FSWFAP+VVNPVV+MicrosoftYaHei-Bold"/>
                <a:cs typeface="FSWFAP+VVNPVV+MicrosoftYaHei-Bold"/>
              </a:rPr>
              <a:t> </a:t>
            </a:r>
            <a:r>
              <a:rPr sz="3300">
                <a:solidFill>
                  <a:srgbClr val="EB554D"/>
                </a:solidFill>
                <a:latin typeface="FSWFAP+VVNPVV+MicrosoftYaHei-Bold"/>
                <a:cs typeface="FSWFAP+VVNPVV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10000" y="3195296"/>
            <a:ext cx="5429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EB554D"/>
                </a:solidFill>
                <a:latin typeface="VAGFMV+MS-UIGothic"/>
                <a:cs typeface="VAGFMV+MS-UIGothic"/>
              </a:rPr>
              <a:t>百事可</a:t>
            </a: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乐</a:t>
            </a:r>
            <a:r>
              <a:rPr sz="4500">
                <a:solidFill>
                  <a:srgbClr val="EB554D"/>
                </a:solidFill>
                <a:latin typeface="VAGFMV+MS-UIGothic"/>
                <a:cs typeface="VAGFMV+MS-UIGothic"/>
              </a:rPr>
              <a:t>市</a:t>
            </a: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场</a:t>
            </a:r>
            <a:r>
              <a:rPr sz="4500">
                <a:solidFill>
                  <a:srgbClr val="EB554D"/>
                </a:solidFill>
                <a:latin typeface="VAGFMV+MS-UIGothic"/>
                <a:cs typeface="VAGFMV+MS-UIGothic"/>
              </a:rPr>
              <a:t>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VAGFMV+MS-UIGothic"/>
                <a:cs typeface="VAGFMV+MS-UIGothic"/>
              </a:rPr>
              <a:t>目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EB554D"/>
                </a:solidFill>
                <a:latin typeface="VAGFMV+MS-UIGothic"/>
                <a:cs typeface="VAGFMV+MS-UIGothic"/>
              </a:rPr>
              <a:t>市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VAGFMV+MS-UIGothic"/>
                <a:cs typeface="VAGFMV+MS-UIGothic"/>
              </a:rPr>
              <a:t>年</a:t>
            </a:r>
            <a:r>
              <a:rPr sz="2300" spc="25">
                <a:solidFill>
                  <a:srgbClr val="EB554D"/>
                </a:solidFill>
                <a:latin typeface="SimSun"/>
                <a:cs typeface="SimSun"/>
              </a:rPr>
              <a:t>轻</a:t>
            </a:r>
            <a:r>
              <a:rPr sz="2300" spc="25">
                <a:solidFill>
                  <a:srgbClr val="EB554D"/>
                </a:solidFill>
                <a:latin typeface="VAGFMV+MS-UIGothic"/>
                <a:cs typeface="VAGFMV+MS-UIGothic"/>
              </a:rPr>
              <a:t>人群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30135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百事可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以其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尚、活力的品牌形象吸引年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轻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者。年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轻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人群是百事可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主要目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，因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追求新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鲜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、刺激和个性化，与百事可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的品牌理念相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契合。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VAGFMV+MS-UIGothic"/>
                <a:cs typeface="VAGFMV+MS-UIGothic"/>
              </a:rPr>
              <a:t>家庭市</a:t>
            </a:r>
            <a:r>
              <a:rPr sz="2300">
                <a:solidFill>
                  <a:srgbClr val="EB554D"/>
                </a:solidFill>
                <a:latin typeface="SimSun"/>
                <a:cs typeface="SimSun"/>
              </a:rPr>
              <a:t> 场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34692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百事可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针对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家庭市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推出了一系列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品，如百事可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无糖、百事可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乐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VLHWJ+DUVADT+MicrosoftYaHei"/>
                <a:cs typeface="SVLHWJ+DUVADT+MicrosoftYaHei"/>
              </a:rPr>
              <a:t>100PLUS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等，以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足家庭成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的不同口味需求。家庭市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是百事可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的重要目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之一，因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家庭消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料市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的主要需求之一。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竞</a:t>
            </a:r>
            <a:r>
              <a:rPr sz="3000">
                <a:solidFill>
                  <a:srgbClr val="EB554D"/>
                </a:solidFill>
                <a:latin typeface="VAGFMV+MS-UIGothic"/>
                <a:cs typeface="VAGFMV+MS-UIGothic"/>
              </a:rPr>
              <a:t>争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环</a:t>
            </a:r>
            <a:r>
              <a:rPr sz="3000">
                <a:solidFill>
                  <a:srgbClr val="EB554D"/>
                </a:solidFill>
                <a:latin typeface="VAGFMV+MS-UIGothic"/>
                <a:cs typeface="VAGFMV+MS-UIGothic"/>
              </a:rPr>
              <a:t>境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EB554D"/>
                </a:solidFill>
                <a:latin typeface="VAGFMV+MS-UIGothic"/>
                <a:cs typeface="VAGFMV+MS-UIGothic"/>
              </a:rPr>
              <a:t>可口可</a:t>
            </a:r>
            <a:r>
              <a:rPr sz="2000">
                <a:solidFill>
                  <a:srgbClr val="EB554D"/>
                </a:solidFill>
                <a:latin typeface="SimSun"/>
                <a:cs typeface="SimSun"/>
              </a:rPr>
              <a:t>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5124814" cy="119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可口可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是百事可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的主要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竞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手，两者在市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额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、品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牌形象和市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策略等方面都有激烈的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竞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争。百事可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不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新和推出新口味、新包装等手段，与可口可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展开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竞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1914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EB554D"/>
                </a:solidFill>
                <a:latin typeface="VAGFMV+MS-UIGothic"/>
                <a:cs typeface="VAGFMV+MS-UIGothic"/>
              </a:rPr>
              <a:t>其他</a:t>
            </a:r>
            <a:r>
              <a:rPr sz="2000" spc="15">
                <a:solidFill>
                  <a:srgbClr val="EB554D"/>
                </a:solidFill>
                <a:latin typeface="SimSun"/>
                <a:cs typeface="SimSun"/>
              </a:rPr>
              <a:t>饮</a:t>
            </a:r>
            <a:r>
              <a:rPr sz="2000" spc="15">
                <a:solidFill>
                  <a:srgbClr val="EB554D"/>
                </a:solidFill>
                <a:latin typeface="VAGFMV+MS-UIGothic"/>
                <a:cs typeface="VAGFMV+MS-UIGothic"/>
              </a:rPr>
              <a:t>料品牌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5058578" cy="1193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除了可口可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外，百事可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乐还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临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着其他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料品牌的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竞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争，</a:t>
            </a:r>
          </a:p>
          <a:p>
            <a:pPr marL="0" marR="0">
              <a:lnSpc>
                <a:spcPts val="1350"/>
              </a:lnSpc>
              <a:spcBef>
                <a:spcPts val="165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如茶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料、果汁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料、运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动饮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料等。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了在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竞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争中脱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颖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而出，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百事可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不断推出新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品，并加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品牌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营销</a:t>
            </a:r>
            <a:r>
              <a:rPr sz="1350">
                <a:solidFill>
                  <a:srgbClr val="000000"/>
                </a:solidFill>
                <a:latin typeface="VAGFMV+MS-UIGothic"/>
                <a:cs typeface="VAGFMV+MS-UIGothic"/>
              </a:rPr>
              <a:t>和推广。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VAGFMV+MS-UIGothic"/>
                <a:cs typeface="VAGFMV+MS-UIGothic"/>
              </a:rPr>
              <a:t>市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场</a:t>
            </a:r>
            <a:r>
              <a:rPr sz="3000">
                <a:solidFill>
                  <a:srgbClr val="EB554D"/>
                </a:solidFill>
                <a:latin typeface="VAGFMV+MS-UIGothic"/>
                <a:cs typeface="VAGFMV+MS-UIGothic"/>
              </a:rPr>
              <a:t>策略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6229" y="142220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VAGFMV+MS-UIGothic"/>
                <a:cs typeface="VAGFMV+MS-UIGothic"/>
              </a:rPr>
              <a:t>品牌</a:t>
            </a:r>
            <a:r>
              <a:rPr sz="2300" spc="25">
                <a:solidFill>
                  <a:srgbClr val="EB554D"/>
                </a:solidFill>
                <a:latin typeface="SimSun"/>
                <a:cs typeface="SimSun"/>
              </a:rPr>
              <a:t>营销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1459" y="1521187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FSWFAP+VVNPVV+MicrosoftYaHei-Bold"/>
                <a:cs typeface="FSWFAP+VVNPVV+MicrosoftYaHei-Bold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96229" y="1916167"/>
            <a:ext cx="67177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百事可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注重品牌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营销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，通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广告、代言人、社交媒体等多种渠道推广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其品牌形象和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品。百事可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的品牌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营销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策略旨在提高品牌知名度和忠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诚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度，吸引更多消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者。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956175" y="316083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VAGFMV+MS-UIGothic"/>
                <a:cs typeface="VAGFMV+MS-UIGothic"/>
              </a:rPr>
              <a:t>多元化</a:t>
            </a:r>
            <a:r>
              <a:rPr sz="2300" spc="23">
                <a:solidFill>
                  <a:srgbClr val="EB554D"/>
                </a:solidFill>
                <a:latin typeface="SimSun"/>
                <a:cs typeface="SimSun"/>
              </a:rPr>
              <a:t>产</a:t>
            </a:r>
            <a:r>
              <a:rPr sz="2300">
                <a:solidFill>
                  <a:srgbClr val="EB554D"/>
                </a:solidFill>
                <a:latin typeface="VAGFMV+MS-UIGothic"/>
                <a:cs typeface="VAGFMV+MS-UIGothic"/>
              </a:rPr>
              <a:t>品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651884" y="326045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FSWFAP+VVNPVV+MicrosoftYaHei-Bold"/>
                <a:cs typeface="FSWFAP+VVNPVV+MicrosoftYaHei-Bold"/>
              </a:rPr>
              <a:t>02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956175" y="3654797"/>
            <a:ext cx="67177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足不同消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者的口味需求，百事可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推出了多种不同口味和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型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品，如无糖、低糖、含咖啡因、果味等。多元化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品策略有助于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扩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大市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和提高消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意度。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555490" y="489946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VAGFMV+MS-UIGothic"/>
                <a:cs typeface="VAGFMV+MS-UIGothic"/>
              </a:rPr>
              <a:t>合作伙伴关系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287395" y="499908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FSWFAP+VVNPVV+MicrosoftYaHei-Bold"/>
                <a:cs typeface="FSWFAP+VVNPVV+MicrosoftYaHei-Bold"/>
              </a:rPr>
              <a:t>03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555490" y="5394063"/>
            <a:ext cx="657053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百事可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与多家企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建立了合作伙伴关系，如餐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、零售、体育等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域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的品牌。通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合作，百事可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可以更好地推广其品牌和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品，并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扩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大市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000000"/>
                </a:solidFill>
                <a:latin typeface="VAGFMV+MS-UIGothic"/>
                <a:cs typeface="VAGFMV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30165" y="1473449"/>
            <a:ext cx="2384134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EB554D"/>
                </a:solidFill>
                <a:latin typeface="FSWFAP+VVNPVV+MicrosoftYaHei-Bold"/>
                <a:cs typeface="FSWFAP+VVNPVV+MicrosoftYaHei-Bold"/>
              </a:rPr>
              <a:t>PART</a:t>
            </a:r>
            <a:r>
              <a:rPr sz="3300" spc="-90">
                <a:solidFill>
                  <a:srgbClr val="EB554D"/>
                </a:solidFill>
                <a:latin typeface="FSWFAP+VVNPVV+MicrosoftYaHei-Bold"/>
                <a:cs typeface="FSWFAP+VVNPVV+MicrosoftYaHei-Bold"/>
              </a:rPr>
              <a:t> </a:t>
            </a:r>
            <a:r>
              <a:rPr sz="3300">
                <a:solidFill>
                  <a:srgbClr val="EB554D"/>
                </a:solidFill>
                <a:latin typeface="FSWFAP+VVNPVV+MicrosoftYaHei-Bold"/>
                <a:cs typeface="FSWFAP+VVNPVV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10000" y="3195296"/>
            <a:ext cx="5429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EB554D"/>
                </a:solidFill>
                <a:latin typeface="VAGFMV+MS-UIGothic"/>
                <a:cs typeface="VAGFMV+MS-UIGothic"/>
              </a:rPr>
              <a:t>百事可</a:t>
            </a: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乐</a:t>
            </a:r>
            <a:r>
              <a:rPr sz="4500">
                <a:solidFill>
                  <a:srgbClr val="EB554D"/>
                </a:solidFill>
                <a:latin typeface="VAGFMV+MS-UIGothic"/>
                <a:cs typeface="VAGFMV+MS-UIGothic"/>
              </a:rPr>
              <a:t>品牌</a:t>
            </a: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传</a:t>
            </a:r>
            <a:r>
              <a:rPr sz="4500">
                <a:solidFill>
                  <a:srgbClr val="EB554D"/>
                </a:solidFill>
                <a:latin typeface="VAGFMV+MS-UIGothic"/>
                <a:cs typeface="VAGFMV+MS-UIGothic"/>
              </a:rPr>
              <a:t>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https://d.book118.com/206004153153010053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SVLHWJ+DUVADT+MicrosoftYaHei</vt:lpstr>
      <vt:lpstr>VAGFMV+MS-UIGothic</vt:lpstr>
      <vt:lpstr>SimSun</vt:lpstr>
      <vt:lpstr>PHCRHG+VIOWQR+ArialMT</vt:lpstr>
      <vt:lpstr>Times New Roman</vt:lpstr>
      <vt:lpstr>FSWFAP+VVNPVV+MicrosoftYaHei-Bold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2024-09-20T12:57:19.114</cp:lastPrinted>
  <dcterms:created xsi:type="dcterms:W3CDTF">2024-09-20T04:57:19Z</dcterms:created>
  <dcterms:modified xsi:type="dcterms:W3CDTF">2024-09-20T04:57:20Z</dcterms:modified>
</cp:coreProperties>
</file>