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0693400" cy="605155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839023-4A0B-4631-B066-2CFD524EAD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530A81-4FE9-4EFD-B450-47856BA308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F6CF47-1AB2-4EE1-A297-73B6D487CE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63FE3F4-8E12-4FF1-BC1F-61A153653C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F154C7D-775C-44A0-881A-7CBA2579FAF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B7FA8B-53B6-4D06-BD00-EAEED9A0044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40FF52-344B-4742-8504-8F336EA7651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129E6A-6990-4284-84A7-EFDC9C9072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F4A95C-F8C4-40B2-AAAF-F958C596A9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9F7162-74F0-43B0-BC54-1AABFFEA37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EC6A30-5B9C-4EC8-968E-E822E1B551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 Id="rId6" Type="http://schemas.openxmlformats.org/officeDocument/2006/relationships/image" Target="../media/image6.jpeg" /><Relationship Id="rId7" Type="http://schemas.openxmlformats.org/officeDocument/2006/relationships/image" Target="../media/image7.jpeg" /><Relationship Id="rId8" Type="http://schemas.openxmlformats.org/officeDocument/2006/relationships/image" Target="../media/image8.jpeg" /><Relationship Id="rId9" Type="http://schemas.openxmlformats.org/officeDocument/2006/relationships/image" Target="../media/image9.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0.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6010042212010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rot="21600000">
            <a:off x="0" y="0"/>
            <a:ext cx="10693400" cy="6051550"/>
          </a:xfrm>
          <a:prstGeom prst="rect">
            <a:avLst/>
          </a:prstGeom>
        </p:spPr>
      </p:pic>
      <p:sp>
        <p:nvSpPr>
          <p:cNvPr id="4" name="textbox 4"/>
          <p:cNvSpPr/>
          <p:nvPr/>
        </p:nvSpPr>
        <p:spPr>
          <a:xfrm>
            <a:off x="2778369" y="1813912"/>
            <a:ext cx="6532880" cy="24352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4541"/>
              </a:lnSpc>
            </a:pPr>
            <a:endParaRPr lang="Arial" altLang="Arial" sz="100"/>
          </a:p>
          <a:p>
            <a:pPr marL="383540" algn="l" rtl="0" eaLnBrk="0">
              <a:lnSpc>
                <a:spcPct val="79000"/>
              </a:lnSpc>
            </a:pPr>
            <a:r>
              <a:rPr sz="2200" kern="0" spc="0">
                <a:solidFill>
                  <a:srgbClr val="000000">
                    <a:alpha val="100000"/>
                  </a:srgbClr>
                </a:solidFill>
                <a:latin typeface="Times New Roman"/>
                <a:ea typeface="Times New Roman"/>
                <a:cs typeface="Times New Roman"/>
              </a:rPr>
              <a:t>xxx,a        click</a:t>
            </a:r>
            <a:r>
              <a:rPr sz="2200" kern="0" spc="20">
                <a:solidFill>
                  <a:srgbClr val="000000">
                    <a:alpha val="100000"/>
                  </a:srgbClr>
                </a:solidFill>
                <a:latin typeface="Times New Roman"/>
                <a:ea typeface="Times New Roman"/>
                <a:cs typeface="Times New Roman"/>
              </a:rPr>
              <a:t>        </a:t>
            </a:r>
            <a:r>
              <a:rPr sz="2200" kern="0" spc="0">
                <a:solidFill>
                  <a:srgbClr val="000000">
                    <a:alpha val="100000"/>
                  </a:srgbClr>
                </a:solidFill>
                <a:latin typeface="Times New Roman"/>
                <a:ea typeface="Times New Roman"/>
                <a:cs typeface="Times New Roman"/>
              </a:rPr>
              <a:t>to</a:t>
            </a:r>
            <a:r>
              <a:rPr sz="2200" kern="0" spc="20">
                <a:solidFill>
                  <a:srgbClr val="000000">
                    <a:alpha val="100000"/>
                  </a:srgbClr>
                </a:solidFill>
                <a:latin typeface="Times New Roman"/>
                <a:ea typeface="Times New Roman"/>
                <a:cs typeface="Times New Roman"/>
              </a:rPr>
              <a:t>        </a:t>
            </a:r>
            <a:r>
              <a:rPr sz="2200" kern="0" spc="0">
                <a:solidFill>
                  <a:srgbClr val="000000">
                    <a:alpha val="100000"/>
                  </a:srgbClr>
                </a:solidFill>
                <a:latin typeface="Times New Roman"/>
                <a:ea typeface="Times New Roman"/>
                <a:cs typeface="Times New Roman"/>
              </a:rPr>
              <a:t>unlimited</a:t>
            </a:r>
            <a:r>
              <a:rPr sz="2200" kern="0" spc="10">
                <a:solidFill>
                  <a:srgbClr val="000000">
                    <a:alpha val="100000"/>
                  </a:srgbClr>
                </a:solidFill>
                <a:latin typeface="Times New Roman"/>
                <a:ea typeface="Times New Roman"/>
                <a:cs typeface="Times New Roman"/>
              </a:rPr>
              <a:t>        </a:t>
            </a:r>
            <a:r>
              <a:rPr sz="2200" kern="0" spc="0">
                <a:solidFill>
                  <a:srgbClr val="000000">
                    <a:alpha val="100000"/>
                  </a:srgbClr>
                </a:solidFill>
                <a:latin typeface="Times New Roman"/>
                <a:ea typeface="Times New Roman"/>
                <a:cs typeface="Times New Roman"/>
              </a:rPr>
              <a:t>possibilities</a:t>
            </a:r>
            <a:endParaRPr lang="Times New Roman" altLang="Times New Roman" sz="2200"/>
          </a:p>
          <a:p>
            <a:pPr marL="12700" algn="l" rtl="0" eaLnBrk="0">
              <a:lnSpc>
                <a:spcPct val="96000"/>
              </a:lnSpc>
              <a:spcBef>
                <a:spcPts val="2210"/>
              </a:spcBef>
            </a:pPr>
            <a:r>
              <a:rPr sz="5300" b="1" kern="0" spc="360">
                <a:solidFill>
                  <a:srgbClr val="000000">
                    <a:alpha val="100000"/>
                  </a:srgbClr>
                </a:solidFill>
                <a:latin typeface="SimHei"/>
                <a:ea typeface="SimHei"/>
                <a:cs typeface="SimHei"/>
              </a:rPr>
              <a:t>干燥综合征的眼部症</a:t>
            </a:r>
            <a:endParaRPr lang="SimHei" altLang="SimHei" sz="5300"/>
          </a:p>
          <a:p>
            <a:pPr algn="r" rtl="0" eaLnBrk="0">
              <a:lnSpc>
                <a:spcPct val="84000"/>
              </a:lnSpc>
              <a:spcBef>
                <a:spcPts val="341"/>
              </a:spcBef>
            </a:pPr>
            <a:r>
              <a:rPr sz="6100" kern="0" spc="-250">
                <a:solidFill>
                  <a:srgbClr val="000000">
                    <a:alpha val="100000"/>
                  </a:srgbClr>
                </a:solidFill>
                <a:latin typeface="SimHei"/>
                <a:ea typeface="SimHei"/>
                <a:cs typeface="SimHei"/>
              </a:rPr>
              <a:t>状</a:t>
            </a:r>
            <a:endParaRPr lang="SimHei" altLang="SimHei" sz="6100"/>
          </a:p>
          <a:p>
            <a:pPr marL="4495165" algn="l" rtl="0" eaLnBrk="0">
              <a:lnSpc>
                <a:spcPct val="96000"/>
              </a:lnSpc>
              <a:spcBef>
                <a:spcPts val="19"/>
              </a:spcBef>
            </a:pPr>
            <a:r>
              <a:rPr sz="1800" b="1" kern="0" spc="-50">
                <a:solidFill>
                  <a:srgbClr val="000000">
                    <a:alpha val="100000"/>
                  </a:srgbClr>
                </a:solidFill>
                <a:latin typeface="SimHei"/>
                <a:ea typeface="SimHei"/>
                <a:cs typeface="SimHei"/>
              </a:rPr>
              <a:t>汇报人：</a:t>
            </a:r>
            <a:r>
              <a:rPr sz="1800" kern="0" spc="-50">
                <a:solidFill>
                  <a:srgbClr val="000000">
                    <a:alpha val="100000"/>
                  </a:srgbClr>
                </a:solidFill>
                <a:latin typeface="SimSun"/>
                <a:ea typeface="SimSun"/>
                <a:cs typeface="SimSun"/>
              </a:rPr>
              <a:t>xxx</a:t>
            </a:r>
            <a:r>
              <a:rPr sz="1800" kern="0" spc="60">
                <a:solidFill>
                  <a:srgbClr val="000000">
                    <a:alpha val="100000"/>
                  </a:srgbClr>
                </a:solidFill>
                <a:latin typeface="SimSun"/>
                <a:ea typeface="SimSun"/>
                <a:cs typeface="SimSun"/>
              </a:rPr>
              <a:t>    </a:t>
            </a:r>
            <a:r>
              <a:rPr sz="1900" kern="0" spc="-50" baseline="24673">
                <a:solidFill>
                  <a:srgbClr val="FFFFFF">
                    <a:alpha val="100000"/>
                  </a:srgbClr>
                </a:solidFill>
                <a:latin typeface="YouYuan"/>
                <a:ea typeface="YouYuan"/>
                <a:cs typeface="YouYuan"/>
              </a:rPr>
              <a:t>山</a:t>
            </a:r>
            <a:endParaRPr lang="YouYuan" altLang="YouYuan" sz="1900" baseline="24673"/>
          </a:p>
        </p:txBody>
      </p:sp>
      <p:sp>
        <p:nvSpPr>
          <p:cNvPr id="6" name="rect"/>
          <p:cNvSpPr/>
          <p:nvPr/>
        </p:nvSpPr>
        <p:spPr>
          <a:xfrm>
            <a:off x="7848634" y="5251474"/>
            <a:ext cx="2838456" cy="749302"/>
          </a:xfrm>
          <a:prstGeom prst="rect">
            <a:avLst/>
          </a:prstGeom>
          <a:solidFill>
            <a:srgbClr val="4763FC">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 name="picture 8"/>
          <p:cNvPicPr>
            <a:picLocks noChangeAspect="1"/>
          </p:cNvPicPr>
          <p:nvPr/>
        </p:nvPicPr>
        <p:blipFill>
          <a:blip r:embed="rId2"/>
          <a:stretch>
            <a:fillRect/>
          </a:stretch>
        </p:blipFill>
        <p:spPr>
          <a:xfrm rot="21600000">
            <a:off x="3841710" y="4019560"/>
            <a:ext cx="673149" cy="673113"/>
          </a:xfrm>
          <a:prstGeom prst="rect">
            <a:avLst/>
          </a:prstGeom>
        </p:spPr>
      </p:pic>
      <p:pic>
        <p:nvPicPr>
          <p:cNvPr id="10" name="picture 10"/>
          <p:cNvPicPr>
            <a:picLocks noChangeAspect="1"/>
          </p:cNvPicPr>
          <p:nvPr/>
        </p:nvPicPr>
        <p:blipFill>
          <a:blip r:embed="rId3"/>
          <a:stretch>
            <a:fillRect/>
          </a:stretch>
        </p:blipFill>
        <p:spPr>
          <a:xfrm rot="21600000">
            <a:off x="3841710" y="2279679"/>
            <a:ext cx="673149" cy="666699"/>
          </a:xfrm>
          <a:prstGeom prst="rect">
            <a:avLst/>
          </a:prstGeom>
        </p:spPr>
      </p:pic>
      <p:graphicFrame>
        <p:nvGraphicFramePr>
          <p:cNvPr id="12" name="table 12"/>
          <p:cNvGraphicFramePr>
            <a:graphicFrameLocks noGrp="1"/>
          </p:cNvGraphicFramePr>
          <p:nvPr/>
        </p:nvGraphicFramePr>
        <p:xfrm>
          <a:off x="3816367" y="1390646"/>
          <a:ext cx="3854449" cy="3302000"/>
        </p:xfrm>
        <a:graphic>
          <a:graphicData uri="http://schemas.openxmlformats.org/drawingml/2006/table">
            <a:tbl>
              <a:tblPr/>
              <a:tblGrid>
                <a:gridCol w="854075"/>
                <a:gridCol w="3000375"/>
              </a:tblGrid>
              <a:tr h="3302000">
                <a:tc>
                  <a:txBody>
                    <a:bodyPr vert="horz" wrap="square"/>
                    <a:lstStyle/>
                    <a:p>
                      <a:pPr algn="l" rtl="0" eaLnBrk="0">
                        <a:lnSpc>
                          <a:spcPct val="100000"/>
                        </a:lnSpc>
                      </a:pPr>
                      <a:endParaRPr lang="Arial" altLang="Arial" sz="1000"/>
                    </a:p>
                    <a:p>
                      <a:pPr algn="l" rtl="0" eaLnBrk="0">
                        <a:lnSpc>
                          <a:spcPct val="100000"/>
                        </a:lnSpc>
                      </a:pPr>
                      <a:endParaRPr lang="Arial" altLang="Arial" sz="1000"/>
                    </a:p>
                    <a:p>
                      <a:pPr algn="l" rtl="0" eaLnBrk="0">
                        <a:lnSpc>
                          <a:spcPct val="101000"/>
                        </a:lnSpc>
                      </a:pPr>
                      <a:endParaRPr lang="Arial" altLang="Arial" sz="1000"/>
                    </a:p>
                    <a:p>
                      <a:pPr algn="l" rtl="0" eaLnBrk="0">
                        <a:lnSpc>
                          <a:spcPct val="101000"/>
                        </a:lnSpc>
                      </a:pPr>
                      <a:endParaRPr lang="Arial" altLang="Arial" sz="1000"/>
                    </a:p>
                    <a:p>
                      <a:pPr algn="l" rtl="0" eaLnBrk="0">
                        <a:lnSpc>
                          <a:spcPct val="101000"/>
                        </a:lnSpc>
                      </a:pPr>
                      <a:endParaRPr lang="Arial" altLang="Arial" sz="1000"/>
                    </a:p>
                    <a:p>
                      <a:pPr algn="l" rtl="0" eaLnBrk="0">
                        <a:lnSpc>
                          <a:spcPct val="101000"/>
                        </a:lnSpc>
                      </a:pPr>
                      <a:endParaRPr lang="Arial" altLang="Arial" sz="1000"/>
                    </a:p>
                    <a:p>
                      <a:pPr algn="l" rtl="0" eaLnBrk="0">
                        <a:lnSpc>
                          <a:spcPct val="101000"/>
                        </a:lnSpc>
                      </a:pPr>
                      <a:endParaRPr lang="Arial" altLang="Arial" sz="1000"/>
                    </a:p>
                    <a:p>
                      <a:pPr algn="l" rtl="0" eaLnBrk="0">
                        <a:lnSpc>
                          <a:spcPct val="101000"/>
                        </a:lnSpc>
                      </a:pPr>
                      <a:endParaRPr lang="Arial" altLang="Arial" sz="1000"/>
                    </a:p>
                    <a:p>
                      <a:pPr marL="202564" algn="l" rtl="0" eaLnBrk="0">
                        <a:lnSpc>
                          <a:spcPct val="78000"/>
                        </a:lnSpc>
                        <a:spcBef>
                          <a:spcPts val="6"/>
                        </a:spcBef>
                      </a:pPr>
                      <a:r>
                        <a:rPr sz="1900" kern="0" spc="-30">
                          <a:solidFill>
                            <a:srgbClr val="FFFFFF">
                              <a:alpha val="100000"/>
                            </a:srgbClr>
                          </a:solidFill>
                          <a:latin typeface="SimSun"/>
                          <a:ea typeface="SimSun"/>
                          <a:cs typeface="SimSun"/>
                        </a:rPr>
                        <a:t>03</a:t>
                      </a:r>
                      <a:endParaRPr lang="SimSun" altLang="SimSun" sz="19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algn="l" rtl="0" eaLnBrk="0">
                        <a:lnSpc>
                          <a:spcPct val="105000"/>
                        </a:lnSpc>
                      </a:pPr>
                      <a:endParaRPr lang="Arial" altLang="Arial" sz="1000"/>
                    </a:p>
                    <a:p>
                      <a:pPr algn="l" rtl="0" eaLnBrk="0">
                        <a:lnSpc>
                          <a:spcPct val="106000"/>
                        </a:lnSpc>
                      </a:pPr>
                      <a:endParaRPr lang="Arial" altLang="Arial" sz="1000"/>
                    </a:p>
                    <a:p>
                      <a:pPr algn="l" rtl="0" eaLnBrk="0">
                        <a:lnSpc>
                          <a:spcPct val="118000"/>
                        </a:lnSpc>
                      </a:pPr>
                      <a:endParaRPr lang="Arial" altLang="Arial" sz="400"/>
                    </a:p>
                    <a:p>
                      <a:pPr marL="202564" algn="l" rtl="0" eaLnBrk="0">
                        <a:lnSpc>
                          <a:spcPct val="78000"/>
                        </a:lnSpc>
                        <a:spcBef>
                          <a:spcPts val="4"/>
                        </a:spcBef>
                      </a:pPr>
                      <a:r>
                        <a:rPr sz="1900" kern="0" spc="-30">
                          <a:solidFill>
                            <a:srgbClr val="FFFFFF">
                              <a:alpha val="100000"/>
                            </a:srgbClr>
                          </a:solidFill>
                          <a:latin typeface="SimSun"/>
                          <a:ea typeface="SimSun"/>
                          <a:cs typeface="SimSun"/>
                        </a:rPr>
                        <a:t>05</a:t>
                      </a:r>
                      <a:endParaRPr lang="SimSun" altLang="SimSun" sz="1900"/>
                    </a:p>
                  </a:txBody>
                  <a:tcPr marL="0" marR="0" marT="0" marB="0">
                    <a:lnL>
                      <a:noFill/>
                    </a:lnL>
                    <a:lnR>
                      <a:noFill/>
                    </a:lnR>
                    <a:lnT>
                      <a:noFill/>
                    </a:lnT>
                    <a:lnB>
                      <a:noFill/>
                    </a:lnB>
                  </a:tcPr>
                </a:tc>
                <a:tc>
                  <a:txBody>
                    <a:bodyPr vert="horz" wrap="square"/>
                    <a:lstStyle/>
                    <a:p>
                      <a:pPr algn="l" rtl="0" eaLnBrk="0">
                        <a:lnSpc>
                          <a:spcPct val="110000"/>
                        </a:lnSpc>
                      </a:pPr>
                      <a:endParaRPr lang="Arial" altLang="Arial" sz="300"/>
                    </a:p>
                    <a:p>
                      <a:pPr marL="123825" algn="l" rtl="0" eaLnBrk="0">
                        <a:lnSpc>
                          <a:spcPct val="100000"/>
                        </a:lnSpc>
                        <a:spcBef>
                          <a:spcPts val="2"/>
                        </a:spcBef>
                      </a:pPr>
                      <a:r>
                        <a:rPr sz="2200" kern="0" spc="50">
                          <a:solidFill>
                            <a:srgbClr val="000000">
                              <a:alpha val="100000"/>
                            </a:srgbClr>
                          </a:solidFill>
                          <a:latin typeface="SimHei"/>
                          <a:ea typeface="SimHei"/>
                          <a:cs typeface="SimHei"/>
                        </a:rPr>
                        <a:t>干燥综合征对眼表的影</a:t>
                      </a:r>
                      <a:r>
                        <a:rPr sz="2200" kern="0" spc="70">
                          <a:solidFill>
                            <a:srgbClr val="000000">
                              <a:alpha val="100000"/>
                            </a:srgbClr>
                          </a:solidFill>
                          <a:latin typeface="SimHei"/>
                          <a:ea typeface="SimHei"/>
                          <a:cs typeface="SimHei"/>
                        </a:rPr>
                        <a:t> </a:t>
                      </a:r>
                      <a:r>
                        <a:rPr sz="2200" kern="0" spc="-10">
                          <a:solidFill>
                            <a:srgbClr val="000000">
                              <a:alpha val="100000"/>
                            </a:srgbClr>
                          </a:solidFill>
                          <a:latin typeface="SimHei"/>
                          <a:ea typeface="SimHei"/>
                          <a:cs typeface="SimHei"/>
                        </a:rPr>
                        <a:t>响</a:t>
                      </a:r>
                      <a:endParaRPr lang="SimHei" altLang="SimHei" sz="2200"/>
                    </a:p>
                    <a:p>
                      <a:pPr marL="123825" algn="l" rtl="0" eaLnBrk="0">
                        <a:lnSpc>
                          <a:spcPct val="96000"/>
                        </a:lnSpc>
                        <a:spcBef>
                          <a:spcPts val="1732"/>
                        </a:spcBef>
                      </a:pPr>
                      <a:r>
                        <a:rPr sz="2200" kern="0" spc="50">
                          <a:solidFill>
                            <a:srgbClr val="000000">
                              <a:alpha val="100000"/>
                            </a:srgbClr>
                          </a:solidFill>
                          <a:latin typeface="SimHei"/>
                          <a:ea typeface="SimHei"/>
                          <a:cs typeface="SimHei"/>
                        </a:rPr>
                        <a:t>干燥综合征对眼部的影</a:t>
                      </a:r>
                      <a:r>
                        <a:rPr sz="2200" kern="0" spc="70">
                          <a:solidFill>
                            <a:srgbClr val="000000">
                              <a:alpha val="100000"/>
                            </a:srgbClr>
                          </a:solidFill>
                          <a:latin typeface="SimHei"/>
                          <a:ea typeface="SimHei"/>
                          <a:cs typeface="SimHei"/>
                        </a:rPr>
                        <a:t> </a:t>
                      </a:r>
                      <a:r>
                        <a:rPr sz="2200" kern="0" spc="-10">
                          <a:solidFill>
                            <a:srgbClr val="000000">
                              <a:alpha val="100000"/>
                            </a:srgbClr>
                          </a:solidFill>
                          <a:latin typeface="SimHei"/>
                          <a:ea typeface="SimHei"/>
                          <a:cs typeface="SimHei"/>
                        </a:rPr>
                        <a:t>响</a:t>
                      </a:r>
                      <a:endParaRPr lang="SimHei" altLang="SimHei" sz="2200"/>
                    </a:p>
                    <a:p>
                      <a:pPr marL="123825" algn="l" rtl="0" eaLnBrk="0">
                        <a:lnSpc>
                          <a:spcPct val="94000"/>
                        </a:lnSpc>
                        <a:spcBef>
                          <a:spcPts val="1752"/>
                        </a:spcBef>
                      </a:pPr>
                      <a:r>
                        <a:rPr sz="2200" kern="0" spc="60">
                          <a:solidFill>
                            <a:srgbClr val="000000">
                              <a:alpha val="100000"/>
                            </a:srgbClr>
                          </a:solidFill>
                          <a:latin typeface="SimHei"/>
                          <a:ea typeface="SimHei"/>
                          <a:cs typeface="SimHei"/>
                        </a:rPr>
                        <a:t>干燥综合征的眼部并发</a:t>
                      </a:r>
                      <a:r>
                        <a:rPr sz="2200" kern="0" spc="30">
                          <a:solidFill>
                            <a:srgbClr val="000000">
                              <a:alpha val="100000"/>
                            </a:srgbClr>
                          </a:solidFill>
                          <a:latin typeface="SimHei"/>
                          <a:ea typeface="SimHei"/>
                          <a:cs typeface="SimHei"/>
                        </a:rPr>
                        <a:t> </a:t>
                      </a:r>
                      <a:r>
                        <a:rPr sz="2200" kern="0" spc="-10">
                          <a:solidFill>
                            <a:srgbClr val="000000">
                              <a:alpha val="100000"/>
                            </a:srgbClr>
                          </a:solidFill>
                          <a:latin typeface="SimHei"/>
                          <a:ea typeface="SimHei"/>
                          <a:cs typeface="SimHei"/>
                        </a:rPr>
                        <a:t>症</a:t>
                      </a:r>
                      <a:endParaRPr lang="SimHei" altLang="SimHei" sz="2200"/>
                    </a:p>
                    <a:p>
                      <a:pPr algn="l" rtl="0" eaLnBrk="0">
                        <a:lnSpc>
                          <a:spcPct val="107000"/>
                        </a:lnSpc>
                      </a:pPr>
                      <a:endParaRPr lang="Arial" altLang="Arial" sz="1000"/>
                    </a:p>
                    <a:p>
                      <a:pPr algn="l" rtl="0" eaLnBrk="0">
                        <a:lnSpc>
                          <a:spcPct val="108000"/>
                        </a:lnSpc>
                      </a:pPr>
                      <a:endParaRPr lang="Arial" altLang="Arial" sz="1000"/>
                    </a:p>
                    <a:p>
                      <a:pPr algn="l" rtl="0" eaLnBrk="0">
                        <a:lnSpc>
                          <a:spcPct val="110000"/>
                        </a:lnSpc>
                      </a:pPr>
                      <a:endParaRPr lang="Arial" altLang="Arial" sz="500"/>
                    </a:p>
                    <a:p>
                      <a:pPr algn="r" rtl="0" eaLnBrk="0">
                        <a:lnSpc>
                          <a:spcPct val="95000"/>
                        </a:lnSpc>
                        <a:spcBef>
                          <a:spcPts val="3"/>
                        </a:spcBef>
                      </a:pPr>
                      <a:r>
                        <a:rPr sz="2200" kern="0" spc="60">
                          <a:solidFill>
                            <a:srgbClr val="000000">
                              <a:alpha val="100000"/>
                            </a:srgbClr>
                          </a:solidFill>
                          <a:latin typeface="SimHei"/>
                          <a:ea typeface="SimHei"/>
                          <a:cs typeface="SimHei"/>
                        </a:rPr>
                        <a:t>干燥综合征的治疗方法</a:t>
                      </a:r>
                      <a:endParaRPr lang="SimHei" altLang="SimHei" sz="2200"/>
                    </a:p>
                  </a:txBody>
                  <a:tcPr marL="0" marR="0" marT="0" marB="0">
                    <a:lnL>
                      <a:noFill/>
                    </a:lnL>
                    <a:lnR>
                      <a:noFill/>
                    </a:lnR>
                    <a:lnT>
                      <a:noFill/>
                    </a:lnT>
                    <a:lnB>
                      <a:noFill/>
                    </a:lnB>
                  </a:tcPr>
                </a:tc>
              </a:tr>
            </a:tbl>
          </a:graphicData>
        </a:graphic>
      </p:graphicFrame>
      <p:sp>
        <p:nvSpPr>
          <p:cNvPr id="14" name="textbox 14"/>
          <p:cNvSpPr/>
          <p:nvPr/>
        </p:nvSpPr>
        <p:spPr>
          <a:xfrm>
            <a:off x="3803667" y="4851414"/>
            <a:ext cx="3874134" cy="7797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65000"/>
              </a:lnSpc>
            </a:pPr>
            <a:endParaRPr lang="Arial" altLang="Arial" sz="1000"/>
          </a:p>
          <a:p>
            <a:pPr marL="735965" algn="l" rtl="0" eaLnBrk="0">
              <a:lnSpc>
                <a:spcPct val="95000"/>
              </a:lnSpc>
              <a:spcBef>
                <a:spcPts val="5"/>
              </a:spcBef>
              <a:tabLst>
                <a:tab pos="990600"/>
              </a:tabLst>
            </a:pPr>
            <a:r>
              <a:rPr sz="2200" kern="0" spc="0">
                <a:solidFill>
                  <a:srgbClr val="000000">
                    <a:alpha val="100000"/>
                  </a:srgbClr>
                </a:solidFill>
                <a:latin typeface="SimHei"/>
                <a:ea typeface="SimHei"/>
                <a:cs typeface="SimHei"/>
              </a:rPr>
              <a:t>	</a:t>
            </a:r>
            <a:r>
              <a:rPr sz="2200" kern="0" spc="60">
                <a:solidFill>
                  <a:srgbClr val="000000">
                    <a:alpha val="100000"/>
                  </a:srgbClr>
                </a:solidFill>
                <a:latin typeface="SimHei"/>
                <a:ea typeface="SimHei"/>
                <a:cs typeface="SimHei"/>
              </a:rPr>
              <a:t>干燥综合征的预防措</a:t>
            </a:r>
            <a:r>
              <a:rPr sz="2200" kern="0" spc="50">
                <a:solidFill>
                  <a:srgbClr val="000000">
                    <a:alpha val="100000"/>
                  </a:srgbClr>
                </a:solidFill>
                <a:latin typeface="SimHei"/>
                <a:ea typeface="SimHei"/>
                <a:cs typeface="SimHei"/>
              </a:rPr>
              <a:t>施</a:t>
            </a:r>
            <a:endParaRPr lang="SimHei" altLang="SimHei" sz="2200"/>
          </a:p>
        </p:txBody>
      </p:sp>
      <p:pic>
        <p:nvPicPr>
          <p:cNvPr id="16" name="picture 16"/>
          <p:cNvPicPr>
            <a:picLocks noChangeAspect="1"/>
          </p:cNvPicPr>
          <p:nvPr/>
        </p:nvPicPr>
        <p:blipFill>
          <a:blip r:embed="rId4"/>
          <a:stretch>
            <a:fillRect/>
          </a:stretch>
        </p:blipFill>
        <p:spPr>
          <a:xfrm rot="21600000">
            <a:off x="3816367" y="4864114"/>
            <a:ext cx="723836" cy="717532"/>
          </a:xfrm>
          <a:prstGeom prst="rect">
            <a:avLst/>
          </a:prstGeom>
        </p:spPr>
      </p:pic>
      <p:sp>
        <p:nvSpPr>
          <p:cNvPr id="18" name="textbox 18"/>
          <p:cNvSpPr/>
          <p:nvPr/>
        </p:nvSpPr>
        <p:spPr>
          <a:xfrm>
            <a:off x="3809976" y="501621"/>
            <a:ext cx="3864609" cy="7734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65000"/>
              </a:lnSpc>
            </a:pPr>
            <a:endParaRPr lang="Arial" altLang="Arial" sz="1000"/>
          </a:p>
          <a:p>
            <a:pPr marL="729615" algn="l" rtl="0" eaLnBrk="0">
              <a:lnSpc>
                <a:spcPct val="95000"/>
              </a:lnSpc>
              <a:spcBef>
                <a:spcPts val="6"/>
              </a:spcBef>
              <a:tabLst>
                <a:tab pos="984250"/>
              </a:tabLst>
            </a:pPr>
            <a:r>
              <a:rPr sz="2200" kern="0" spc="0">
                <a:solidFill>
                  <a:srgbClr val="000000">
                    <a:alpha val="100000"/>
                  </a:srgbClr>
                </a:solidFill>
                <a:latin typeface="SimHei"/>
                <a:ea typeface="SimHei"/>
                <a:cs typeface="SimHei"/>
              </a:rPr>
              <a:t>	</a:t>
            </a:r>
            <a:r>
              <a:rPr sz="2200" kern="0" spc="50">
                <a:solidFill>
                  <a:srgbClr val="000000">
                    <a:alpha val="100000"/>
                  </a:srgbClr>
                </a:solidFill>
                <a:latin typeface="SimHei"/>
                <a:ea typeface="SimHei"/>
                <a:cs typeface="SimHei"/>
              </a:rPr>
              <a:t>干燥综合征的眼部表现</a:t>
            </a:r>
            <a:endParaRPr lang="SimHei" altLang="SimHei" sz="2200"/>
          </a:p>
        </p:txBody>
      </p:sp>
      <p:pic>
        <p:nvPicPr>
          <p:cNvPr id="20" name="picture 20"/>
          <p:cNvPicPr>
            <a:picLocks noChangeAspect="1"/>
          </p:cNvPicPr>
          <p:nvPr/>
        </p:nvPicPr>
        <p:blipFill>
          <a:blip r:embed="rId5"/>
          <a:stretch>
            <a:fillRect/>
          </a:stretch>
        </p:blipFill>
        <p:spPr>
          <a:xfrm rot="21600000">
            <a:off x="3822676" y="514321"/>
            <a:ext cx="717527" cy="711238"/>
          </a:xfrm>
          <a:prstGeom prst="rect">
            <a:avLst/>
          </a:prstGeom>
        </p:spPr>
      </p:pic>
      <p:sp>
        <p:nvSpPr>
          <p:cNvPr id="22" name="rect"/>
          <p:cNvSpPr/>
          <p:nvPr/>
        </p:nvSpPr>
        <p:spPr>
          <a:xfrm>
            <a:off x="0" y="0"/>
            <a:ext cx="1949406" cy="755656"/>
          </a:xfrm>
          <a:prstGeom prst="rect">
            <a:avLst/>
          </a:prstGeom>
          <a:solidFill>
            <a:srgbClr val="4762FC">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4" name="textbox 24"/>
          <p:cNvSpPr/>
          <p:nvPr/>
        </p:nvSpPr>
        <p:spPr>
          <a:xfrm>
            <a:off x="1099303" y="2159711"/>
            <a:ext cx="723900" cy="1374775"/>
          </a:xfrm>
          <a:prstGeom prst="rect">
            <a:avLst/>
          </a:prstGeom>
        </p:spPr>
        <p:txBody>
          <a:bodyPr vert="eaVert"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3740"/>
              </a:lnSpc>
            </a:pPr>
            <a:endParaRPr lang="Arial" altLang="Arial" sz="100"/>
          </a:p>
          <a:p>
            <a:pPr marL="12700" algn="l" rtl="0" eaLnBrk="0">
              <a:lnSpc>
                <a:spcPct val="94000"/>
              </a:lnSpc>
            </a:pPr>
            <a:r>
              <a:rPr sz="4800" kern="0" spc="500">
                <a:solidFill>
                  <a:srgbClr val="000000">
                    <a:alpha val="100000"/>
                  </a:srgbClr>
                </a:solidFill>
                <a:latin typeface="SimHei"/>
                <a:ea typeface="SimHei"/>
                <a:cs typeface="SimHei"/>
              </a:rPr>
              <a:t>目录</a:t>
            </a:r>
            <a:endParaRPr lang="SimHei" altLang="SimHei" sz="4800"/>
          </a:p>
        </p:txBody>
      </p:sp>
      <p:pic>
        <p:nvPicPr>
          <p:cNvPr id="26" name="picture 26"/>
          <p:cNvPicPr>
            <a:picLocks noChangeAspect="1"/>
          </p:cNvPicPr>
          <p:nvPr/>
        </p:nvPicPr>
        <p:blipFill>
          <a:blip r:embed="rId6"/>
          <a:stretch>
            <a:fillRect/>
          </a:stretch>
        </p:blipFill>
        <p:spPr>
          <a:xfrm rot="21600000">
            <a:off x="3816367" y="3124173"/>
            <a:ext cx="730252" cy="723946"/>
          </a:xfrm>
          <a:prstGeom prst="rect">
            <a:avLst/>
          </a:prstGeom>
        </p:spPr>
      </p:pic>
      <p:pic>
        <p:nvPicPr>
          <p:cNvPr id="28" name="picture 28"/>
          <p:cNvPicPr>
            <a:picLocks noChangeAspect="1"/>
          </p:cNvPicPr>
          <p:nvPr/>
        </p:nvPicPr>
        <p:blipFill>
          <a:blip r:embed="rId7"/>
          <a:stretch>
            <a:fillRect/>
          </a:stretch>
        </p:blipFill>
        <p:spPr>
          <a:xfrm rot="21600000">
            <a:off x="3822676" y="1390646"/>
            <a:ext cx="717527" cy="711178"/>
          </a:xfrm>
          <a:prstGeom prst="rect">
            <a:avLst/>
          </a:prstGeom>
        </p:spPr>
      </p:pic>
      <p:sp>
        <p:nvSpPr>
          <p:cNvPr id="30" name="rect"/>
          <p:cNvSpPr/>
          <p:nvPr/>
        </p:nvSpPr>
        <p:spPr>
          <a:xfrm>
            <a:off x="3073389" y="1269978"/>
            <a:ext cx="12725" cy="4064039"/>
          </a:xfrm>
          <a:prstGeom prst="rect">
            <a:avLst/>
          </a:prstGeom>
          <a:solidFill>
            <a:srgbClr val="0000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32" name="picture 32"/>
          <p:cNvPicPr>
            <a:picLocks noChangeAspect="1"/>
          </p:cNvPicPr>
          <p:nvPr/>
        </p:nvPicPr>
        <p:blipFill>
          <a:blip r:embed="rId8"/>
          <a:stretch>
            <a:fillRect/>
          </a:stretch>
        </p:blipFill>
        <p:spPr>
          <a:xfrm rot="21600000">
            <a:off x="4070335" y="1187434"/>
            <a:ext cx="3962439" cy="6353"/>
          </a:xfrm>
          <a:prstGeom prst="rect">
            <a:avLst/>
          </a:prstGeom>
        </p:spPr>
      </p:pic>
      <p:pic>
        <p:nvPicPr>
          <p:cNvPr id="34" name="picture 34"/>
          <p:cNvPicPr>
            <a:picLocks noChangeAspect="1"/>
          </p:cNvPicPr>
          <p:nvPr/>
        </p:nvPicPr>
        <p:blipFill>
          <a:blip r:embed="rId9"/>
          <a:stretch>
            <a:fillRect/>
          </a:stretch>
        </p:blipFill>
        <p:spPr>
          <a:xfrm rot="21600000">
            <a:off x="4489410" y="4883148"/>
            <a:ext cx="3371842" cy="6350"/>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 name="textbox 36"/>
          <p:cNvSpPr/>
          <p:nvPr/>
        </p:nvSpPr>
        <p:spPr>
          <a:xfrm>
            <a:off x="5981698" y="2049370"/>
            <a:ext cx="3888104" cy="121666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67882"/>
              </a:lnSpc>
            </a:pPr>
            <a:endParaRPr lang="Arial" altLang="Arial" sz="100"/>
          </a:p>
          <a:p>
            <a:pPr marL="12700" algn="l" rtl="0" eaLnBrk="0">
              <a:lnSpc>
                <a:spcPct val="86000"/>
              </a:lnSpc>
            </a:pPr>
            <a:r>
              <a:rPr sz="4100" kern="0" spc="240">
                <a:solidFill>
                  <a:srgbClr val="000000">
                    <a:alpha val="100000"/>
                  </a:srgbClr>
                </a:solidFill>
                <a:latin typeface="SimHei"/>
                <a:ea typeface="SimHei"/>
                <a:cs typeface="SimHei"/>
              </a:rPr>
              <a:t>干燥综合征的眼</a:t>
            </a:r>
            <a:endParaRPr lang="SimHei" altLang="SimHei" sz="4100"/>
          </a:p>
          <a:p>
            <a:pPr marL="12700" algn="l" rtl="0" eaLnBrk="0">
              <a:lnSpc>
                <a:spcPts val="5166"/>
              </a:lnSpc>
            </a:pPr>
            <a:r>
              <a:rPr sz="4100" kern="0" spc="220">
                <a:solidFill>
                  <a:srgbClr val="000000">
                    <a:alpha val="100000"/>
                  </a:srgbClr>
                </a:solidFill>
                <a:latin typeface="SimHei"/>
                <a:ea typeface="SimHei"/>
                <a:cs typeface="SimHei"/>
              </a:rPr>
              <a:t>部表现</a:t>
            </a:r>
            <a:endParaRPr lang="SimHei" altLang="SimHei" sz="4100"/>
          </a:p>
        </p:txBody>
      </p:sp>
      <p:sp>
        <p:nvSpPr>
          <p:cNvPr id="38" name="rect"/>
          <p:cNvSpPr/>
          <p:nvPr/>
        </p:nvSpPr>
        <p:spPr>
          <a:xfrm>
            <a:off x="7861252" y="0"/>
            <a:ext cx="2825838" cy="742948"/>
          </a:xfrm>
          <a:prstGeom prst="rect">
            <a:avLst/>
          </a:prstGeom>
          <a:solidFill>
            <a:srgbClr val="4762FB">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0" name="textbox 40"/>
          <p:cNvSpPr/>
          <p:nvPr/>
        </p:nvSpPr>
        <p:spPr>
          <a:xfrm>
            <a:off x="2381006" y="3056540"/>
            <a:ext cx="431165" cy="42608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0803"/>
              </a:lnSpc>
            </a:pPr>
            <a:endParaRPr lang="Arial" altLang="Arial" sz="100"/>
          </a:p>
          <a:p>
            <a:pPr marL="12700" algn="l" rtl="0" eaLnBrk="0">
              <a:lnSpc>
                <a:spcPct val="80000"/>
              </a:lnSpc>
            </a:pPr>
            <a:r>
              <a:rPr sz="3300" b="1" kern="0" spc="-50">
                <a:solidFill>
                  <a:srgbClr val="000000">
                    <a:alpha val="100000"/>
                  </a:srgbClr>
                </a:solidFill>
                <a:latin typeface="SimSun"/>
                <a:ea typeface="SimSun"/>
                <a:cs typeface="SimSun"/>
              </a:rPr>
              <a:t>01</a:t>
            </a:r>
            <a:endParaRPr lang="SimSun" altLang="SimSun" sz="33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2" name="picture 42"/>
          <p:cNvPicPr>
            <a:picLocks noChangeAspect="1"/>
          </p:cNvPicPr>
          <p:nvPr/>
        </p:nvPicPr>
        <p:blipFill>
          <a:blip r:embed="rId2"/>
          <a:stretch>
            <a:fillRect/>
          </a:stretch>
        </p:blipFill>
        <p:spPr>
          <a:xfrm rot="21600000">
            <a:off x="1149326" y="1225560"/>
            <a:ext cx="8496334" cy="4343378"/>
          </a:xfrm>
          <a:prstGeom prst="rect">
            <a:avLst/>
          </a:prstGeom>
        </p:spPr>
      </p:pic>
      <p:sp>
        <p:nvSpPr>
          <p:cNvPr id="44" name="textbox 44"/>
          <p:cNvSpPr/>
          <p:nvPr/>
        </p:nvSpPr>
        <p:spPr>
          <a:xfrm>
            <a:off x="6051527" y="3808279"/>
            <a:ext cx="3103245" cy="7112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7242"/>
              </a:lnSpc>
            </a:pPr>
            <a:endParaRPr lang="Arial" altLang="Arial" sz="100"/>
          </a:p>
          <a:p>
            <a:pPr marL="12700" algn="l" rtl="0" eaLnBrk="0">
              <a:lnSpc>
                <a:spcPct val="115000"/>
              </a:lnSpc>
            </a:pPr>
            <a:r>
              <a:rPr sz="1300" kern="0" spc="50">
                <a:solidFill>
                  <a:srgbClr val="000000">
                    <a:alpha val="100000"/>
                  </a:srgbClr>
                </a:solidFill>
                <a:latin typeface="SimHei"/>
                <a:ea typeface="SimHei"/>
                <a:cs typeface="SimHei"/>
              </a:rPr>
              <a:t>治疗方法：针对不同的</a:t>
            </a:r>
            <a:r>
              <a:rPr sz="1300" kern="0" spc="40">
                <a:solidFill>
                  <a:srgbClr val="000000">
                    <a:alpha val="100000"/>
                  </a:srgbClr>
                </a:solidFill>
                <a:latin typeface="SimHei"/>
                <a:ea typeface="SimHei"/>
                <a:cs typeface="SimHei"/>
              </a:rPr>
              <a:t>病因，采用不同的</a:t>
            </a:r>
            <a:r>
              <a:rPr sz="1300" kern="0" spc="-10">
                <a:solidFill>
                  <a:srgbClr val="000000">
                    <a:alpha val="100000"/>
                  </a:srgbClr>
                </a:solidFill>
                <a:latin typeface="SimHei"/>
                <a:ea typeface="SimHei"/>
                <a:cs typeface="SimHei"/>
              </a:rPr>
              <a:t> </a:t>
            </a:r>
            <a:r>
              <a:rPr sz="1300" kern="0" spc="50">
                <a:solidFill>
                  <a:srgbClr val="000000">
                    <a:alpha val="100000"/>
                  </a:srgbClr>
                </a:solidFill>
                <a:latin typeface="SimHei"/>
                <a:ea typeface="SimHei"/>
                <a:cs typeface="SimHei"/>
              </a:rPr>
              <a:t>治疗方法。例如，使用</a:t>
            </a:r>
            <a:r>
              <a:rPr sz="1300" kern="0" spc="40">
                <a:solidFill>
                  <a:srgbClr val="000000">
                    <a:alpha val="100000"/>
                  </a:srgbClr>
                </a:solidFill>
                <a:latin typeface="SimHei"/>
                <a:ea typeface="SimHei"/>
                <a:cs typeface="SimHei"/>
              </a:rPr>
              <a:t>人工泪液可以缓解</a:t>
            </a:r>
            <a:r>
              <a:rPr sz="1300" kern="0" spc="-10">
                <a:solidFill>
                  <a:srgbClr val="000000">
                    <a:alpha val="100000"/>
                  </a:srgbClr>
                </a:solidFill>
                <a:latin typeface="SimHei"/>
                <a:ea typeface="SimHei"/>
                <a:cs typeface="SimHei"/>
              </a:rPr>
              <a:t> </a:t>
            </a:r>
            <a:r>
              <a:rPr sz="1300" kern="0" spc="30">
                <a:solidFill>
                  <a:srgbClr val="000000">
                    <a:alpha val="100000"/>
                  </a:srgbClr>
                </a:solidFill>
                <a:latin typeface="SimHei"/>
                <a:ea typeface="SimHei"/>
                <a:cs typeface="SimHei"/>
              </a:rPr>
              <a:t>干燥综合征引起的眼睛干涩</a:t>
            </a:r>
            <a:r>
              <a:rPr sz="1300" kern="0" spc="20">
                <a:solidFill>
                  <a:srgbClr val="000000">
                    <a:alpha val="100000"/>
                  </a:srgbClr>
                </a:solidFill>
                <a:latin typeface="SimHei"/>
                <a:ea typeface="SimHei"/>
                <a:cs typeface="SimHei"/>
              </a:rPr>
              <a:t>感。</a:t>
            </a:r>
            <a:endParaRPr lang="SimHei" altLang="SimHei" sz="1300"/>
          </a:p>
        </p:txBody>
      </p:sp>
      <p:sp>
        <p:nvSpPr>
          <p:cNvPr id="46" name="textbox 46"/>
          <p:cNvSpPr/>
          <p:nvPr/>
        </p:nvSpPr>
        <p:spPr>
          <a:xfrm>
            <a:off x="1479563" y="1592141"/>
            <a:ext cx="3292475" cy="4762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6224"/>
              </a:lnSpc>
            </a:pPr>
            <a:endParaRPr lang="Arial" altLang="Arial" sz="100"/>
          </a:p>
          <a:p>
            <a:pPr marL="12700" algn="l" rtl="0" eaLnBrk="0">
              <a:lnSpc>
                <a:spcPct val="114000"/>
              </a:lnSpc>
            </a:pPr>
            <a:r>
              <a:rPr sz="1300" kern="0" spc="20">
                <a:solidFill>
                  <a:srgbClr val="FFFFFF">
                    <a:alpha val="100000"/>
                  </a:srgbClr>
                </a:solidFill>
                <a:latin typeface="SimHei"/>
                <a:ea typeface="SimHei"/>
                <a:cs typeface="SimHei"/>
              </a:rPr>
              <a:t>定义：眼睛干涩感是指眼部缺乏</a:t>
            </a:r>
            <a:r>
              <a:rPr sz="1300" kern="0" spc="10">
                <a:solidFill>
                  <a:srgbClr val="FFFFFF">
                    <a:alpha val="100000"/>
                  </a:srgbClr>
                </a:solidFill>
                <a:latin typeface="SimHei"/>
                <a:ea typeface="SimHei"/>
                <a:cs typeface="SimHei"/>
              </a:rPr>
              <a:t>泪液滋润，</a:t>
            </a:r>
            <a:r>
              <a:rPr sz="1300" kern="0" spc="0">
                <a:solidFill>
                  <a:srgbClr val="FFFFFF">
                    <a:alpha val="100000"/>
                  </a:srgbClr>
                </a:solidFill>
                <a:latin typeface="SimHei"/>
                <a:ea typeface="SimHei"/>
                <a:cs typeface="SimHei"/>
              </a:rPr>
              <a:t>  </a:t>
            </a:r>
            <a:r>
              <a:rPr sz="1300" kern="0" spc="30">
                <a:solidFill>
                  <a:srgbClr val="FFFFFF">
                    <a:alpha val="100000"/>
                  </a:srgbClr>
                </a:solidFill>
                <a:latin typeface="SimHei"/>
                <a:ea typeface="SimHei"/>
                <a:cs typeface="SimHei"/>
              </a:rPr>
              <a:t>导致眼部干燥、瘙痒、疼痛等不适感。</a:t>
            </a:r>
            <a:endParaRPr lang="SimHei" altLang="SimHei" sz="1300"/>
          </a:p>
        </p:txBody>
      </p:sp>
      <p:sp>
        <p:nvSpPr>
          <p:cNvPr id="48" name="textbox 48"/>
          <p:cNvSpPr/>
          <p:nvPr/>
        </p:nvSpPr>
        <p:spPr>
          <a:xfrm>
            <a:off x="1479563" y="3833696"/>
            <a:ext cx="3105785" cy="4762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6224"/>
              </a:lnSpc>
            </a:pPr>
            <a:endParaRPr lang="Arial" altLang="Arial" sz="100"/>
          </a:p>
          <a:p>
            <a:pPr marL="12700" algn="l" rtl="0" eaLnBrk="0">
              <a:lnSpc>
                <a:spcPct val="114000"/>
              </a:lnSpc>
            </a:pPr>
            <a:r>
              <a:rPr sz="1300" kern="0" spc="50">
                <a:solidFill>
                  <a:srgbClr val="FFFFFF">
                    <a:alpha val="100000"/>
                  </a:srgbClr>
                </a:solidFill>
                <a:latin typeface="SimHei"/>
                <a:ea typeface="SimHei"/>
                <a:cs typeface="SimHei"/>
              </a:rPr>
              <a:t>症状：除了眼睛干涩感，患</a:t>
            </a:r>
            <a:r>
              <a:rPr sz="1300" kern="0" spc="40">
                <a:solidFill>
                  <a:srgbClr val="FFFFFF">
                    <a:alpha val="100000"/>
                  </a:srgbClr>
                </a:solidFill>
                <a:latin typeface="SimHei"/>
                <a:ea typeface="SimHei"/>
                <a:cs typeface="SimHei"/>
              </a:rPr>
              <a:t>者还可能出现</a:t>
            </a:r>
            <a:r>
              <a:rPr sz="1300" kern="0" spc="-10">
                <a:solidFill>
                  <a:srgbClr val="FFFFFF">
                    <a:alpha val="100000"/>
                  </a:srgbClr>
                </a:solidFill>
                <a:latin typeface="SimHei"/>
                <a:ea typeface="SimHei"/>
                <a:cs typeface="SimHei"/>
              </a:rPr>
              <a:t> </a:t>
            </a:r>
            <a:r>
              <a:rPr sz="1300" kern="0" spc="30">
                <a:solidFill>
                  <a:srgbClr val="FFFFFF">
                    <a:alpha val="100000"/>
                  </a:srgbClr>
                </a:solidFill>
                <a:latin typeface="SimHei"/>
                <a:ea typeface="SimHei"/>
                <a:cs typeface="SimHei"/>
              </a:rPr>
              <a:t>眼部异物感、烧灼感、畏光等症状。</a:t>
            </a:r>
            <a:endParaRPr lang="SimHei" altLang="SimHei" sz="1300"/>
          </a:p>
        </p:txBody>
      </p:sp>
      <p:sp>
        <p:nvSpPr>
          <p:cNvPr id="50" name="textbox 50"/>
          <p:cNvSpPr/>
          <p:nvPr/>
        </p:nvSpPr>
        <p:spPr>
          <a:xfrm>
            <a:off x="6000733" y="1605868"/>
            <a:ext cx="3104514" cy="46418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2875"/>
              </a:lnSpc>
            </a:pPr>
            <a:endParaRPr lang="Arial" altLang="Arial" sz="100"/>
          </a:p>
          <a:p>
            <a:pPr marL="12700" algn="l" rtl="0" eaLnBrk="0">
              <a:lnSpc>
                <a:spcPct val="111000"/>
              </a:lnSpc>
            </a:pPr>
            <a:r>
              <a:rPr sz="1300" kern="0" spc="50">
                <a:solidFill>
                  <a:srgbClr val="000000">
                    <a:alpha val="100000"/>
                  </a:srgbClr>
                </a:solidFill>
                <a:latin typeface="SimHei"/>
                <a:ea typeface="SimHei"/>
                <a:cs typeface="SimHei"/>
              </a:rPr>
              <a:t>原因：干燥综合征、结膜</a:t>
            </a:r>
            <a:r>
              <a:rPr sz="1300" kern="0" spc="40">
                <a:solidFill>
                  <a:srgbClr val="000000">
                    <a:alpha val="100000"/>
                  </a:srgbClr>
                </a:solidFill>
                <a:latin typeface="SimHei"/>
                <a:ea typeface="SimHei"/>
                <a:cs typeface="SimHei"/>
              </a:rPr>
              <a:t>炎、角膜炎等疾</a:t>
            </a:r>
            <a:r>
              <a:rPr sz="1300" kern="0" spc="-10">
                <a:solidFill>
                  <a:srgbClr val="000000">
                    <a:alpha val="100000"/>
                  </a:srgbClr>
                </a:solidFill>
                <a:latin typeface="SimHei"/>
                <a:ea typeface="SimHei"/>
                <a:cs typeface="SimHei"/>
              </a:rPr>
              <a:t> </a:t>
            </a:r>
            <a:r>
              <a:rPr sz="1300" kern="0" spc="20">
                <a:solidFill>
                  <a:srgbClr val="000000">
                    <a:alpha val="100000"/>
                  </a:srgbClr>
                </a:solidFill>
                <a:latin typeface="SimHei"/>
                <a:ea typeface="SimHei"/>
                <a:cs typeface="SimHei"/>
              </a:rPr>
              <a:t>病都可能导致眼睛干涩感</a:t>
            </a:r>
            <a:r>
              <a:rPr sz="1300" kern="0" spc="10">
                <a:solidFill>
                  <a:srgbClr val="000000">
                    <a:alpha val="100000"/>
                  </a:srgbClr>
                </a:solidFill>
                <a:latin typeface="SimHei"/>
                <a:ea typeface="SimHei"/>
                <a:cs typeface="SimHei"/>
              </a:rPr>
              <a:t>。</a:t>
            </a:r>
            <a:endParaRPr lang="SimHei" altLang="SimHei" sz="1300"/>
          </a:p>
        </p:txBody>
      </p:sp>
      <p:sp>
        <p:nvSpPr>
          <p:cNvPr id="52" name="textbox 52"/>
          <p:cNvSpPr/>
          <p:nvPr/>
        </p:nvSpPr>
        <p:spPr>
          <a:xfrm>
            <a:off x="627540" y="498436"/>
            <a:ext cx="1898014" cy="4502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24"/>
              </a:lnSpc>
            </a:pPr>
            <a:endParaRPr lang="Arial" altLang="Arial" sz="100"/>
          </a:p>
          <a:p>
            <a:pPr marL="12700" algn="l" rtl="0" eaLnBrk="0">
              <a:lnSpc>
                <a:spcPct val="96000"/>
              </a:lnSpc>
            </a:pPr>
            <a:r>
              <a:rPr sz="2900" b="1" kern="0" spc="30">
                <a:solidFill>
                  <a:srgbClr val="000000">
                    <a:alpha val="100000"/>
                  </a:srgbClr>
                </a:solidFill>
                <a:latin typeface="SimHei"/>
                <a:ea typeface="SimHei"/>
                <a:cs typeface="SimHei"/>
              </a:rPr>
              <a:t>眼睛干涩感</a:t>
            </a:r>
            <a:endParaRPr lang="SimHei" altLang="SimHei" sz="29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4" name="picture 54"/>
          <p:cNvPicPr>
            <a:picLocks noChangeAspect="1"/>
          </p:cNvPicPr>
          <p:nvPr/>
        </p:nvPicPr>
        <p:blipFill>
          <a:blip r:embed="rId2"/>
          <a:stretch>
            <a:fillRect/>
          </a:stretch>
        </p:blipFill>
        <p:spPr>
          <a:xfrm rot="21600000">
            <a:off x="0" y="0"/>
            <a:ext cx="10693400" cy="6051550"/>
          </a:xfrm>
          <a:prstGeom prst="rect">
            <a:avLst/>
          </a:prstGeom>
        </p:spPr>
      </p:pic>
      <p:sp>
        <p:nvSpPr>
          <p:cNvPr id="56" name="textbox 56"/>
          <p:cNvSpPr/>
          <p:nvPr/>
        </p:nvSpPr>
        <p:spPr>
          <a:xfrm>
            <a:off x="1714497" y="2727188"/>
            <a:ext cx="5013959" cy="24441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1924"/>
              </a:lnSpc>
            </a:pPr>
            <a:endParaRPr lang="Arial" altLang="Arial" sz="100"/>
          </a:p>
          <a:p>
            <a:pPr marL="12700" algn="l" rtl="0" eaLnBrk="0">
              <a:lnSpc>
                <a:spcPct val="98000"/>
              </a:lnSpc>
            </a:pPr>
            <a:r>
              <a:rPr sz="1800" kern="0" spc="70">
                <a:solidFill>
                  <a:srgbClr val="000000">
                    <a:alpha val="100000"/>
                  </a:srgbClr>
                </a:solidFill>
                <a:latin typeface="SimHei"/>
                <a:ea typeface="SimHei"/>
                <a:cs typeface="SimHei"/>
              </a:rPr>
              <a:t>感觉眼睛内有异物</a:t>
            </a:r>
            <a:endParaRPr lang="SimHei" altLang="SimHei" sz="1800"/>
          </a:p>
          <a:p>
            <a:pPr algn="l" rtl="0" eaLnBrk="0">
              <a:lnSpc>
                <a:spcPct val="123000"/>
              </a:lnSpc>
            </a:pPr>
            <a:endParaRPr lang="Arial" altLang="Arial" sz="1000"/>
          </a:p>
          <a:p>
            <a:pPr algn="l" rtl="0" eaLnBrk="0">
              <a:lnSpc>
                <a:spcPct val="123000"/>
              </a:lnSpc>
            </a:pPr>
            <a:endParaRPr lang="Arial" altLang="Arial" sz="1000"/>
          </a:p>
          <a:p>
            <a:pPr algn="l" rtl="0" eaLnBrk="0">
              <a:lnSpc>
                <a:spcPct val="123000"/>
              </a:lnSpc>
            </a:pPr>
            <a:endParaRPr lang="Arial" altLang="Arial" sz="1000"/>
          </a:p>
          <a:p>
            <a:pPr algn="l" rtl="0" eaLnBrk="0">
              <a:lnSpc>
                <a:spcPct val="124000"/>
              </a:lnSpc>
            </a:pPr>
            <a:endParaRPr lang="Arial" altLang="Arial" sz="1000"/>
          </a:p>
          <a:p>
            <a:pPr marL="12700" algn="l" rtl="0" eaLnBrk="0">
              <a:lnSpc>
                <a:spcPct val="98000"/>
              </a:lnSpc>
              <a:spcBef>
                <a:spcPts val="541"/>
              </a:spcBef>
            </a:pPr>
            <a:r>
              <a:rPr sz="1800" kern="0" spc="80">
                <a:solidFill>
                  <a:srgbClr val="000000">
                    <a:alpha val="100000"/>
                  </a:srgbClr>
                </a:solidFill>
                <a:latin typeface="SimHei"/>
                <a:ea typeface="SimHei"/>
                <a:cs typeface="SimHei"/>
              </a:rPr>
              <a:t>伴有不同程度的眼部瘙痒、刺痛等</a:t>
            </a:r>
            <a:r>
              <a:rPr sz="1800" kern="0" spc="70">
                <a:solidFill>
                  <a:srgbClr val="000000">
                    <a:alpha val="100000"/>
                  </a:srgbClr>
                </a:solidFill>
                <a:latin typeface="SimHei"/>
                <a:ea typeface="SimHei"/>
                <a:cs typeface="SimHei"/>
              </a:rPr>
              <a:t>不适感</a:t>
            </a:r>
            <a:endParaRPr lang="SimHei" altLang="SimHei" sz="1800"/>
          </a:p>
          <a:p>
            <a:pPr algn="l" rtl="0" eaLnBrk="0">
              <a:lnSpc>
                <a:spcPct val="120000"/>
              </a:lnSpc>
            </a:pPr>
            <a:endParaRPr lang="Arial" altLang="Arial" sz="1000"/>
          </a:p>
          <a:p>
            <a:pPr algn="l" rtl="0" eaLnBrk="0">
              <a:lnSpc>
                <a:spcPct val="120000"/>
              </a:lnSpc>
            </a:pPr>
            <a:endParaRPr lang="Arial" altLang="Arial" sz="1000"/>
          </a:p>
          <a:p>
            <a:pPr algn="l" rtl="0" eaLnBrk="0">
              <a:lnSpc>
                <a:spcPct val="120000"/>
              </a:lnSpc>
            </a:pPr>
            <a:endParaRPr lang="Arial" altLang="Arial" sz="1000"/>
          </a:p>
          <a:p>
            <a:pPr algn="l" rtl="0" eaLnBrk="0">
              <a:lnSpc>
                <a:spcPct val="121000"/>
              </a:lnSpc>
            </a:pPr>
            <a:endParaRPr lang="Arial" altLang="Arial" sz="1000"/>
          </a:p>
          <a:p>
            <a:pPr algn="l" rtl="0" eaLnBrk="0">
              <a:lnSpc>
                <a:spcPct val="112000"/>
              </a:lnSpc>
            </a:pPr>
            <a:endParaRPr lang="Arial" altLang="Arial" sz="400"/>
          </a:p>
          <a:p>
            <a:pPr marL="12700" algn="l" rtl="0" eaLnBrk="0">
              <a:lnSpc>
                <a:spcPct val="94000"/>
              </a:lnSpc>
              <a:spcBef>
                <a:spcPts val="4"/>
              </a:spcBef>
            </a:pPr>
            <a:r>
              <a:rPr sz="1800" kern="0" spc="70">
                <a:solidFill>
                  <a:srgbClr val="000000">
                    <a:alpha val="100000"/>
                  </a:srgbClr>
                </a:solidFill>
                <a:latin typeface="SimHei"/>
                <a:ea typeface="SimHei"/>
                <a:cs typeface="SimHei"/>
              </a:rPr>
              <a:t>常见于结膜炎、角膜炎等疾病，需及时就医治</a:t>
            </a:r>
            <a:r>
              <a:rPr sz="1800" kern="0" spc="60">
                <a:solidFill>
                  <a:srgbClr val="000000">
                    <a:alpha val="100000"/>
                  </a:srgbClr>
                </a:solidFill>
                <a:latin typeface="SimHei"/>
                <a:ea typeface="SimHei"/>
                <a:cs typeface="SimHei"/>
              </a:rPr>
              <a:t>疗</a:t>
            </a:r>
            <a:endParaRPr lang="SimHei" altLang="SimHei" sz="1800"/>
          </a:p>
        </p:txBody>
      </p:sp>
      <p:sp>
        <p:nvSpPr>
          <p:cNvPr id="58" name="textbox 58"/>
          <p:cNvSpPr/>
          <p:nvPr/>
        </p:nvSpPr>
        <p:spPr>
          <a:xfrm>
            <a:off x="1333466" y="1301748"/>
            <a:ext cx="8312784" cy="908050"/>
          </a:xfrm>
          <a:prstGeom prst="rect">
            <a:avLst/>
          </a:prstGeom>
          <a:solidFill>
            <a:srgbClr val="F5F6FC"/>
          </a:solidFill>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4000"/>
              </a:lnSpc>
            </a:pPr>
            <a:endParaRPr lang="Arial" altLang="Arial" sz="1000"/>
          </a:p>
          <a:p>
            <a:pPr algn="l" rtl="0" eaLnBrk="0">
              <a:lnSpc>
                <a:spcPct val="115000"/>
              </a:lnSpc>
            </a:pPr>
            <a:endParaRPr lang="Arial" altLang="Arial" sz="1000"/>
          </a:p>
          <a:p>
            <a:pPr algn="l" rtl="0" eaLnBrk="0">
              <a:lnSpc>
                <a:spcPct val="8042"/>
              </a:lnSpc>
            </a:pPr>
            <a:endParaRPr lang="Arial" altLang="Arial" sz="100"/>
          </a:p>
          <a:p>
            <a:pPr marL="393700" algn="l" rtl="0" eaLnBrk="0">
              <a:lnSpc>
                <a:spcPct val="98000"/>
              </a:lnSpc>
            </a:pPr>
            <a:r>
              <a:rPr sz="1800" kern="0" spc="80">
                <a:solidFill>
                  <a:srgbClr val="000000">
                    <a:alpha val="100000"/>
                  </a:srgbClr>
                </a:solidFill>
                <a:latin typeface="SimHei"/>
                <a:ea typeface="SimHei"/>
                <a:cs typeface="SimHei"/>
              </a:rPr>
              <a:t>干燥综合征眼部症状之一</a:t>
            </a:r>
            <a:endParaRPr lang="SimHei" altLang="SimHei" sz="1800"/>
          </a:p>
        </p:txBody>
      </p:sp>
      <p:sp>
        <p:nvSpPr>
          <p:cNvPr id="60" name="textbox 60"/>
          <p:cNvSpPr/>
          <p:nvPr/>
        </p:nvSpPr>
        <p:spPr>
          <a:xfrm>
            <a:off x="614815" y="504790"/>
            <a:ext cx="1923414" cy="4502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24"/>
              </a:lnSpc>
            </a:pPr>
            <a:endParaRPr lang="Arial" altLang="Arial" sz="100"/>
          </a:p>
          <a:p>
            <a:pPr marL="12700" algn="l" rtl="0" eaLnBrk="0">
              <a:lnSpc>
                <a:spcPct val="96000"/>
              </a:lnSpc>
            </a:pPr>
            <a:r>
              <a:rPr sz="2900" b="1" kern="0" spc="70">
                <a:solidFill>
                  <a:srgbClr val="000000">
                    <a:alpha val="100000"/>
                  </a:srgbClr>
                </a:solidFill>
                <a:latin typeface="SimHei"/>
                <a:ea typeface="SimHei"/>
                <a:cs typeface="SimHei"/>
              </a:rPr>
              <a:t>眼睛异物感</a:t>
            </a:r>
            <a:endParaRPr lang="SimHei" altLang="SimHei" sz="29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2" name="textbox 62"/>
          <p:cNvSpPr/>
          <p:nvPr/>
        </p:nvSpPr>
        <p:spPr>
          <a:xfrm>
            <a:off x="633956" y="498436"/>
            <a:ext cx="6110604" cy="25209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24"/>
              </a:lnSpc>
            </a:pPr>
            <a:endParaRPr lang="Arial" altLang="Arial" sz="100"/>
          </a:p>
          <a:p>
            <a:pPr marL="12700" algn="l" rtl="0" eaLnBrk="0">
              <a:lnSpc>
                <a:spcPct val="96000"/>
              </a:lnSpc>
            </a:pPr>
            <a:r>
              <a:rPr sz="2900" b="1" kern="0" spc="30">
                <a:solidFill>
                  <a:srgbClr val="000000">
                    <a:alpha val="100000"/>
                  </a:srgbClr>
                </a:solidFill>
                <a:latin typeface="SimHei"/>
                <a:ea typeface="SimHei"/>
                <a:cs typeface="SimHei"/>
              </a:rPr>
              <a:t>眼睛烧灼感</a:t>
            </a:r>
            <a:endParaRPr lang="SimHei" altLang="SimHei" sz="29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l" rtl="0" eaLnBrk="0">
              <a:lnSpc>
                <a:spcPct val="106000"/>
              </a:lnSpc>
            </a:pPr>
            <a:endParaRPr lang="Arial" altLang="Arial" sz="1000"/>
          </a:p>
          <a:p>
            <a:pPr algn="r" rtl="0" eaLnBrk="0">
              <a:lnSpc>
                <a:spcPct val="98000"/>
              </a:lnSpc>
              <a:spcBef>
                <a:spcPts val="550"/>
              </a:spcBef>
            </a:pPr>
            <a:r>
              <a:rPr sz="1800" kern="0" spc="80">
                <a:solidFill>
                  <a:srgbClr val="000000">
                    <a:alpha val="100000"/>
                  </a:srgbClr>
                </a:solidFill>
                <a:latin typeface="SimHei"/>
                <a:ea typeface="SimHei"/>
                <a:cs typeface="SimHei"/>
              </a:rPr>
              <a:t>定义：眼睛烧灼感是干燥综合征的眼部</a:t>
            </a:r>
            <a:r>
              <a:rPr sz="1800" kern="0" spc="70">
                <a:solidFill>
                  <a:srgbClr val="000000">
                    <a:alpha val="100000"/>
                  </a:srgbClr>
                </a:solidFill>
                <a:latin typeface="SimHei"/>
                <a:ea typeface="SimHei"/>
                <a:cs typeface="SimHei"/>
              </a:rPr>
              <a:t>表现之一</a:t>
            </a:r>
            <a:endParaRPr lang="SimHei" altLang="SimHei" sz="1800"/>
          </a:p>
          <a:p>
            <a:pPr algn="l" rtl="0" eaLnBrk="0">
              <a:lnSpc>
                <a:spcPct val="122000"/>
              </a:lnSpc>
            </a:pPr>
            <a:endParaRPr lang="Arial" altLang="Arial" sz="1000"/>
          </a:p>
          <a:p>
            <a:pPr algn="l" rtl="0" eaLnBrk="0">
              <a:lnSpc>
                <a:spcPct val="123000"/>
              </a:lnSpc>
            </a:pPr>
            <a:endParaRPr lang="Arial" altLang="Arial" sz="1000"/>
          </a:p>
          <a:p>
            <a:pPr algn="l" rtl="0" eaLnBrk="0">
              <a:lnSpc>
                <a:spcPct val="123000"/>
              </a:lnSpc>
            </a:pPr>
            <a:endParaRPr lang="Arial" altLang="Arial" sz="1000"/>
          </a:p>
          <a:p>
            <a:pPr algn="l" rtl="0" eaLnBrk="0">
              <a:lnSpc>
                <a:spcPct val="123000"/>
              </a:lnSpc>
            </a:pPr>
            <a:endParaRPr lang="Arial" altLang="Arial" sz="1000"/>
          </a:p>
          <a:p>
            <a:pPr algn="l" rtl="0" eaLnBrk="0">
              <a:lnSpc>
                <a:spcPct val="112000"/>
              </a:lnSpc>
            </a:pPr>
            <a:endParaRPr lang="Arial" altLang="Arial" sz="400"/>
          </a:p>
          <a:p>
            <a:pPr marL="1092835" algn="l" rtl="0" eaLnBrk="0">
              <a:lnSpc>
                <a:spcPct val="98000"/>
              </a:lnSpc>
              <a:spcBef>
                <a:spcPts val="4"/>
              </a:spcBef>
            </a:pPr>
            <a:r>
              <a:rPr sz="1800" kern="0" spc="70">
                <a:solidFill>
                  <a:srgbClr val="000000">
                    <a:alpha val="100000"/>
                  </a:srgbClr>
                </a:solidFill>
                <a:latin typeface="SimHei"/>
                <a:ea typeface="SimHei"/>
                <a:cs typeface="SimHei"/>
              </a:rPr>
              <a:t>症状：患者会感到眼部干涩、疼痛、有烧灼感</a:t>
            </a:r>
            <a:endParaRPr lang="SimHei" altLang="SimHei" sz="1800"/>
          </a:p>
        </p:txBody>
      </p:sp>
      <p:sp>
        <p:nvSpPr>
          <p:cNvPr id="64" name="textbox 64"/>
          <p:cNvSpPr/>
          <p:nvPr/>
        </p:nvSpPr>
        <p:spPr>
          <a:xfrm>
            <a:off x="1282673" y="3473468"/>
            <a:ext cx="8433434" cy="908050"/>
          </a:xfrm>
          <a:prstGeom prst="rect">
            <a:avLst/>
          </a:prstGeom>
          <a:solidFill>
            <a:srgbClr val="F8F6FB"/>
          </a:solidFill>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11000"/>
              </a:lnSpc>
            </a:pPr>
            <a:endParaRPr lang="Arial" altLang="Arial" sz="1000"/>
          </a:p>
          <a:p>
            <a:pPr algn="l" rtl="0" eaLnBrk="0">
              <a:lnSpc>
                <a:spcPct val="112000"/>
              </a:lnSpc>
            </a:pPr>
            <a:endParaRPr lang="Arial" altLang="Arial" sz="1000"/>
          </a:p>
          <a:p>
            <a:pPr algn="l" rtl="0" eaLnBrk="0">
              <a:lnSpc>
                <a:spcPct val="8885"/>
              </a:lnSpc>
            </a:pPr>
            <a:endParaRPr lang="Arial" altLang="Arial" sz="100"/>
          </a:p>
          <a:p>
            <a:pPr marL="444500" algn="l" rtl="0" eaLnBrk="0">
              <a:lnSpc>
                <a:spcPct val="94000"/>
              </a:lnSpc>
            </a:pPr>
            <a:r>
              <a:rPr sz="1800" kern="0" spc="80">
                <a:solidFill>
                  <a:srgbClr val="000000">
                    <a:alpha val="100000"/>
                  </a:srgbClr>
                </a:solidFill>
                <a:latin typeface="SimHei"/>
                <a:ea typeface="SimHei"/>
                <a:cs typeface="SimHei"/>
              </a:rPr>
              <a:t>原因：由于泪液分泌不足或质量</a:t>
            </a:r>
            <a:r>
              <a:rPr sz="1800" kern="0" spc="70">
                <a:solidFill>
                  <a:srgbClr val="000000">
                    <a:alpha val="100000"/>
                  </a:srgbClr>
                </a:solidFill>
                <a:latin typeface="SimHei"/>
                <a:ea typeface="SimHei"/>
                <a:cs typeface="SimHei"/>
              </a:rPr>
              <a:t>下降，导致眼部干燥</a:t>
            </a:r>
            <a:endParaRPr lang="SimHei" altLang="SimHei" sz="1800"/>
          </a:p>
        </p:txBody>
      </p:sp>
      <p:sp>
        <p:nvSpPr>
          <p:cNvPr id="66" name="textbox 66"/>
          <p:cNvSpPr/>
          <p:nvPr/>
        </p:nvSpPr>
        <p:spPr>
          <a:xfrm>
            <a:off x="1714498" y="4897263"/>
            <a:ext cx="3819525" cy="2940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203"/>
              </a:lnSpc>
            </a:pPr>
            <a:endParaRPr lang="Arial" altLang="Arial" sz="100"/>
          </a:p>
          <a:p>
            <a:pPr marL="12700" algn="l" rtl="0" eaLnBrk="0">
              <a:lnSpc>
                <a:spcPct val="98000"/>
              </a:lnSpc>
            </a:pPr>
            <a:r>
              <a:rPr sz="1800" kern="0" spc="70">
                <a:solidFill>
                  <a:srgbClr val="000000">
                    <a:alpha val="100000"/>
                  </a:srgbClr>
                </a:solidFill>
                <a:latin typeface="SimHei"/>
                <a:ea typeface="SimHei"/>
                <a:cs typeface="SimHei"/>
              </a:rPr>
              <a:t>检查：医生可以通过裂</a:t>
            </a:r>
            <a:r>
              <a:rPr sz="1800" kern="0" spc="60">
                <a:solidFill>
                  <a:srgbClr val="000000">
                    <a:alpha val="100000"/>
                  </a:srgbClr>
                </a:solidFill>
                <a:latin typeface="SimHei"/>
                <a:ea typeface="SimHei"/>
                <a:cs typeface="SimHei"/>
              </a:rPr>
              <a:t>隙灯检查确认</a:t>
            </a:r>
            <a:endParaRPr lang="SimHei" altLang="SimHei" sz="18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8" name="textbox 68"/>
          <p:cNvSpPr/>
          <p:nvPr/>
        </p:nvSpPr>
        <p:spPr>
          <a:xfrm>
            <a:off x="3047964" y="2826294"/>
            <a:ext cx="2187575" cy="18281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252"/>
              </a:lnSpc>
            </a:pPr>
            <a:endParaRPr lang="Arial" altLang="Arial" sz="100"/>
          </a:p>
          <a:p>
            <a:pPr marL="12700" algn="l" rtl="0" eaLnBrk="0">
              <a:lnSpc>
                <a:spcPct val="98000"/>
              </a:lnSpc>
            </a:pPr>
            <a:r>
              <a:rPr sz="1600" kern="0" spc="10">
                <a:solidFill>
                  <a:srgbClr val="000000">
                    <a:alpha val="100000"/>
                  </a:srgbClr>
                </a:solidFill>
                <a:latin typeface="SimHei"/>
                <a:ea typeface="SimHei"/>
                <a:cs typeface="SimHei"/>
              </a:rPr>
              <a:t>干燥综合征患者表现：</a:t>
            </a:r>
            <a:endParaRPr lang="SimHei" altLang="SimHei" sz="1600"/>
          </a:p>
          <a:p>
            <a:pPr marL="101600" algn="l" rtl="0" eaLnBrk="0">
              <a:lnSpc>
                <a:spcPct val="98000"/>
              </a:lnSpc>
              <a:spcBef>
                <a:spcPts val="119"/>
              </a:spcBef>
            </a:pPr>
            <a:r>
              <a:rPr sz="1600" kern="0" spc="80">
                <a:solidFill>
                  <a:srgbClr val="000000">
                    <a:alpha val="100000"/>
                  </a:srgbClr>
                </a:solidFill>
                <a:latin typeface="SimHei"/>
                <a:ea typeface="SimHei"/>
                <a:cs typeface="SimHei"/>
              </a:rPr>
              <a:t>干燥综合征患者除了</a:t>
            </a:r>
            <a:endParaRPr lang="SimHei" altLang="SimHei" sz="1600"/>
          </a:p>
          <a:p>
            <a:pPr marL="101600" algn="l" rtl="0" eaLnBrk="0">
              <a:lnSpc>
                <a:spcPct val="98000"/>
              </a:lnSpc>
              <a:spcBef>
                <a:spcPts val="269"/>
              </a:spcBef>
            </a:pPr>
            <a:r>
              <a:rPr sz="1600" kern="0" spc="90">
                <a:solidFill>
                  <a:srgbClr val="000000">
                    <a:alpha val="100000"/>
                  </a:srgbClr>
                </a:solidFill>
                <a:latin typeface="SimHei"/>
                <a:ea typeface="SimHei"/>
                <a:cs typeface="SimHei"/>
              </a:rPr>
              <a:t>有眼干、口干等症状</a:t>
            </a:r>
            <a:endParaRPr lang="SimHei" altLang="SimHei" sz="1600"/>
          </a:p>
          <a:p>
            <a:pPr marL="101600" algn="l" rtl="0" eaLnBrk="0">
              <a:lnSpc>
                <a:spcPct val="95000"/>
              </a:lnSpc>
              <a:spcBef>
                <a:spcPts val="86"/>
              </a:spcBef>
            </a:pPr>
            <a:r>
              <a:rPr sz="1600" kern="0" spc="80">
                <a:solidFill>
                  <a:srgbClr val="000000">
                    <a:alpha val="100000"/>
                  </a:srgbClr>
                </a:solidFill>
                <a:latin typeface="SimHei"/>
                <a:ea typeface="SimHei"/>
                <a:cs typeface="SimHei"/>
              </a:rPr>
              <a:t>外，还可能出现眼睛</a:t>
            </a:r>
            <a:endParaRPr lang="SimHei" altLang="SimHei" sz="1600"/>
          </a:p>
          <a:p>
            <a:pPr marL="101600" algn="l" rtl="0" eaLnBrk="0">
              <a:lnSpc>
                <a:spcPct val="95000"/>
              </a:lnSpc>
              <a:spcBef>
                <a:spcPts val="226"/>
              </a:spcBef>
            </a:pPr>
            <a:r>
              <a:rPr sz="1600" kern="0" spc="70">
                <a:solidFill>
                  <a:srgbClr val="000000">
                    <a:alpha val="100000"/>
                  </a:srgbClr>
                </a:solidFill>
                <a:latin typeface="SimHei"/>
                <a:ea typeface="SimHei"/>
                <a:cs typeface="SimHei"/>
              </a:rPr>
              <a:t>疲劳感，并且这种症</a:t>
            </a:r>
            <a:endParaRPr lang="SimHei" altLang="SimHei" sz="1600"/>
          </a:p>
          <a:p>
            <a:pPr marL="101600" algn="l" rtl="0" eaLnBrk="0">
              <a:lnSpc>
                <a:spcPct val="98000"/>
              </a:lnSpc>
              <a:spcBef>
                <a:spcPts val="371"/>
              </a:spcBef>
            </a:pPr>
            <a:r>
              <a:rPr sz="1600" kern="0" spc="70">
                <a:solidFill>
                  <a:srgbClr val="000000">
                    <a:alpha val="100000"/>
                  </a:srgbClr>
                </a:solidFill>
                <a:latin typeface="SimHei"/>
                <a:ea typeface="SimHei"/>
                <a:cs typeface="SimHei"/>
              </a:rPr>
              <a:t>状可能会持续较长时</a:t>
            </a:r>
            <a:endParaRPr lang="SimHei" altLang="SimHei" sz="1600"/>
          </a:p>
          <a:p>
            <a:pPr marL="215900" algn="l" rtl="0" eaLnBrk="0">
              <a:lnSpc>
                <a:spcPct val="95000"/>
              </a:lnSpc>
              <a:spcBef>
                <a:spcPts val="124"/>
              </a:spcBef>
            </a:pPr>
            <a:r>
              <a:rPr sz="1600" kern="0" spc="90">
                <a:solidFill>
                  <a:srgbClr val="000000">
                    <a:alpha val="100000"/>
                  </a:srgbClr>
                </a:solidFill>
                <a:latin typeface="SimHei"/>
                <a:ea typeface="SimHei"/>
                <a:cs typeface="SimHei"/>
              </a:rPr>
              <a:t>间，影响生活质量</a:t>
            </a:r>
            <a:endParaRPr lang="SimHei" altLang="SimHei" sz="1600"/>
          </a:p>
        </p:txBody>
      </p:sp>
      <p:sp>
        <p:nvSpPr>
          <p:cNvPr id="70" name="textbox 70"/>
          <p:cNvSpPr/>
          <p:nvPr/>
        </p:nvSpPr>
        <p:spPr>
          <a:xfrm>
            <a:off x="8096211" y="2851711"/>
            <a:ext cx="1962150" cy="15271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252"/>
              </a:lnSpc>
            </a:pPr>
            <a:endParaRPr lang="Arial" altLang="Arial" sz="100"/>
          </a:p>
          <a:p>
            <a:pPr marL="12700" algn="l" rtl="0" eaLnBrk="0">
              <a:lnSpc>
                <a:spcPct val="98000"/>
              </a:lnSpc>
            </a:pPr>
            <a:r>
              <a:rPr sz="1600" kern="0" spc="90">
                <a:solidFill>
                  <a:srgbClr val="000000">
                    <a:alpha val="100000"/>
                  </a:srgbClr>
                </a:solidFill>
                <a:latin typeface="SimHei"/>
                <a:ea typeface="SimHei"/>
                <a:cs typeface="SimHei"/>
              </a:rPr>
              <a:t>缓解方法：针对不同</a:t>
            </a:r>
            <a:endParaRPr lang="SimHei" altLang="SimHei" sz="1600"/>
          </a:p>
          <a:p>
            <a:pPr marL="12700" algn="l" rtl="0" eaLnBrk="0">
              <a:lnSpc>
                <a:spcPct val="95000"/>
              </a:lnSpc>
              <a:spcBef>
                <a:spcPts val="537"/>
              </a:spcBef>
            </a:pPr>
            <a:r>
              <a:rPr sz="1600" kern="0" spc="80">
                <a:solidFill>
                  <a:srgbClr val="000000">
                    <a:alpha val="100000"/>
                  </a:srgbClr>
                </a:solidFill>
                <a:latin typeface="SimHei"/>
                <a:ea typeface="SimHei"/>
                <a:cs typeface="SimHei"/>
              </a:rPr>
              <a:t>的原因，可以采取不</a:t>
            </a:r>
            <a:endParaRPr lang="SimHei" altLang="SimHei" sz="1600"/>
          </a:p>
          <a:p>
            <a:pPr marL="12700" algn="l" rtl="0" eaLnBrk="0">
              <a:lnSpc>
                <a:spcPct val="95000"/>
              </a:lnSpc>
              <a:spcBef>
                <a:spcPts val="626"/>
              </a:spcBef>
            </a:pPr>
            <a:r>
              <a:rPr sz="1600" kern="0" spc="80">
                <a:solidFill>
                  <a:srgbClr val="000000">
                    <a:alpha val="100000"/>
                  </a:srgbClr>
                </a:solidFill>
                <a:latin typeface="SimHei"/>
                <a:ea typeface="SimHei"/>
                <a:cs typeface="SimHei"/>
              </a:rPr>
              <a:t>同的缓解方法，如减</a:t>
            </a:r>
            <a:endParaRPr lang="SimHei" altLang="SimHei" sz="1600"/>
          </a:p>
          <a:p>
            <a:pPr marL="12700" algn="l" rtl="0" eaLnBrk="0">
              <a:lnSpc>
                <a:spcPct val="98000"/>
              </a:lnSpc>
              <a:spcBef>
                <a:spcPts val="671"/>
              </a:spcBef>
            </a:pPr>
            <a:r>
              <a:rPr sz="1600" kern="0" spc="80">
                <a:solidFill>
                  <a:srgbClr val="000000">
                    <a:alpha val="100000"/>
                  </a:srgbClr>
                </a:solidFill>
                <a:latin typeface="SimHei"/>
                <a:ea typeface="SimHei"/>
                <a:cs typeface="SimHei"/>
              </a:rPr>
              <a:t>少用眼时间、使用人</a:t>
            </a:r>
            <a:endParaRPr lang="SimHei" altLang="SimHei" sz="1600"/>
          </a:p>
          <a:p>
            <a:pPr algn="l" rtl="0" eaLnBrk="0">
              <a:lnSpc>
                <a:spcPct val="112000"/>
              </a:lnSpc>
            </a:pPr>
            <a:endParaRPr lang="Arial" altLang="Arial" sz="500"/>
          </a:p>
          <a:p>
            <a:pPr marL="565150" algn="l" rtl="0" eaLnBrk="0">
              <a:lnSpc>
                <a:spcPct val="99000"/>
              </a:lnSpc>
              <a:spcBef>
                <a:spcPts val="2"/>
              </a:spcBef>
            </a:pPr>
            <a:r>
              <a:rPr sz="1600" kern="0" spc="70">
                <a:solidFill>
                  <a:srgbClr val="000000">
                    <a:alpha val="100000"/>
                  </a:srgbClr>
                </a:solidFill>
                <a:latin typeface="SimHei"/>
                <a:ea typeface="SimHei"/>
                <a:cs typeface="SimHei"/>
              </a:rPr>
              <a:t>工泪液等</a:t>
            </a:r>
            <a:endParaRPr lang="SimHei" altLang="SimHei" sz="1600"/>
          </a:p>
        </p:txBody>
      </p:sp>
      <p:sp>
        <p:nvSpPr>
          <p:cNvPr id="72" name="textbox 72"/>
          <p:cNvSpPr/>
          <p:nvPr/>
        </p:nvSpPr>
        <p:spPr>
          <a:xfrm>
            <a:off x="685792" y="2858904"/>
            <a:ext cx="1952625" cy="15170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613"/>
              </a:lnSpc>
            </a:pPr>
            <a:endParaRPr lang="Arial" altLang="Arial" sz="100"/>
          </a:p>
          <a:p>
            <a:pPr marL="12700" algn="l" rtl="0" eaLnBrk="0">
              <a:lnSpc>
                <a:spcPct val="119000"/>
              </a:lnSpc>
            </a:pPr>
            <a:r>
              <a:rPr sz="1600" kern="0" spc="80">
                <a:solidFill>
                  <a:srgbClr val="000000">
                    <a:alpha val="100000"/>
                  </a:srgbClr>
                </a:solidFill>
                <a:latin typeface="SimHei"/>
                <a:ea typeface="SimHei"/>
                <a:cs typeface="SimHei"/>
              </a:rPr>
              <a:t>定义：眼睛疲劳感是</a:t>
            </a:r>
            <a:r>
              <a:rPr sz="1600" kern="0" spc="10">
                <a:solidFill>
                  <a:srgbClr val="000000">
                    <a:alpha val="100000"/>
                  </a:srgbClr>
                </a:solidFill>
                <a:latin typeface="SimHei"/>
                <a:ea typeface="SimHei"/>
                <a:cs typeface="SimHei"/>
              </a:rPr>
              <a:t> </a:t>
            </a:r>
            <a:r>
              <a:rPr sz="1600" kern="0" spc="80">
                <a:solidFill>
                  <a:srgbClr val="000000">
                    <a:alpha val="100000"/>
                  </a:srgbClr>
                </a:solidFill>
                <a:latin typeface="SimHei"/>
                <a:ea typeface="SimHei"/>
                <a:cs typeface="SimHei"/>
              </a:rPr>
              <a:t>指长时间用眼后出现</a:t>
            </a:r>
            <a:r>
              <a:rPr sz="1600" kern="0" spc="20">
                <a:solidFill>
                  <a:srgbClr val="000000">
                    <a:alpha val="100000"/>
                  </a:srgbClr>
                </a:solidFill>
                <a:latin typeface="SimHei"/>
                <a:ea typeface="SimHei"/>
                <a:cs typeface="SimHei"/>
              </a:rPr>
              <a:t> </a:t>
            </a:r>
            <a:r>
              <a:rPr sz="1600" kern="0" spc="80">
                <a:solidFill>
                  <a:srgbClr val="000000">
                    <a:alpha val="100000"/>
                  </a:srgbClr>
                </a:solidFill>
                <a:latin typeface="SimHei"/>
                <a:ea typeface="SimHei"/>
                <a:cs typeface="SimHei"/>
              </a:rPr>
              <a:t>的一系列眼部不适症</a:t>
            </a:r>
            <a:r>
              <a:rPr sz="1600" kern="0" spc="30">
                <a:solidFill>
                  <a:srgbClr val="000000">
                    <a:alpha val="100000"/>
                  </a:srgbClr>
                </a:solidFill>
                <a:latin typeface="SimHei"/>
                <a:ea typeface="SimHei"/>
                <a:cs typeface="SimHei"/>
              </a:rPr>
              <a:t> </a:t>
            </a:r>
            <a:r>
              <a:rPr sz="1600" kern="0" spc="50">
                <a:solidFill>
                  <a:srgbClr val="000000">
                    <a:alpha val="100000"/>
                  </a:srgbClr>
                </a:solidFill>
                <a:latin typeface="SimHei"/>
                <a:ea typeface="SimHei"/>
                <a:cs typeface="SimHei"/>
              </a:rPr>
              <a:t>状，如眼干、眼涩、</a:t>
            </a:r>
            <a:endParaRPr lang="SimHei" altLang="SimHei" sz="1600"/>
          </a:p>
          <a:p>
            <a:pPr algn="l" rtl="0" eaLnBrk="0">
              <a:lnSpc>
                <a:spcPct val="100000"/>
              </a:lnSpc>
            </a:pPr>
            <a:endParaRPr lang="Arial" altLang="Arial" sz="600"/>
          </a:p>
          <a:p>
            <a:pPr marL="666115" algn="l" rtl="0" eaLnBrk="0">
              <a:lnSpc>
                <a:spcPct val="98000"/>
              </a:lnSpc>
              <a:spcBef>
                <a:spcPts val="1"/>
              </a:spcBef>
            </a:pPr>
            <a:r>
              <a:rPr sz="1600" kern="0" spc="0">
                <a:solidFill>
                  <a:srgbClr val="000000">
                    <a:alpha val="100000"/>
                  </a:srgbClr>
                </a:solidFill>
                <a:latin typeface="SimHei"/>
                <a:ea typeface="SimHei"/>
                <a:cs typeface="SimHei"/>
              </a:rPr>
              <a:t>眼胀等</a:t>
            </a:r>
            <a:endParaRPr lang="SimHei" altLang="SimHei" sz="1600"/>
          </a:p>
        </p:txBody>
      </p:sp>
      <p:sp>
        <p:nvSpPr>
          <p:cNvPr id="74" name="textbox 74"/>
          <p:cNvSpPr/>
          <p:nvPr/>
        </p:nvSpPr>
        <p:spPr>
          <a:xfrm>
            <a:off x="5524449" y="2852549"/>
            <a:ext cx="2124710" cy="12007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98"/>
              </a:lnSpc>
            </a:pPr>
            <a:endParaRPr lang="Arial" altLang="Arial" sz="100"/>
          </a:p>
          <a:p>
            <a:pPr marL="95250" algn="l" rtl="0" eaLnBrk="0">
              <a:lnSpc>
                <a:spcPct val="87000"/>
              </a:lnSpc>
            </a:pPr>
            <a:r>
              <a:rPr sz="1600" kern="0" spc="80">
                <a:solidFill>
                  <a:srgbClr val="000000">
                    <a:alpha val="100000"/>
                  </a:srgbClr>
                </a:solidFill>
                <a:latin typeface="SimHei"/>
                <a:ea typeface="SimHei"/>
                <a:cs typeface="SimHei"/>
              </a:rPr>
              <a:t>原因：眼睛疲劳感主</a:t>
            </a:r>
            <a:endParaRPr lang="SimHei" altLang="SimHei" sz="1600"/>
          </a:p>
          <a:p>
            <a:pPr marL="95250" indent="-82550" algn="l" rtl="0" eaLnBrk="0">
              <a:lnSpc>
                <a:spcPct val="131000"/>
              </a:lnSpc>
              <a:spcBef>
                <a:spcPts val="32"/>
              </a:spcBef>
            </a:pPr>
            <a:r>
              <a:rPr sz="1600" kern="0" spc="-20">
                <a:solidFill>
                  <a:srgbClr val="000000">
                    <a:alpha val="100000"/>
                  </a:srgbClr>
                </a:solidFill>
                <a:latin typeface="SimHei"/>
                <a:ea typeface="SimHei"/>
                <a:cs typeface="SimHei"/>
              </a:rPr>
              <a:t>要是由于长时间用眼、</a:t>
            </a:r>
            <a:r>
              <a:rPr sz="1600" kern="0" spc="10">
                <a:solidFill>
                  <a:srgbClr val="000000">
                    <a:alpha val="100000"/>
                  </a:srgbClr>
                </a:solidFill>
                <a:latin typeface="SimHei"/>
                <a:ea typeface="SimHei"/>
                <a:cs typeface="SimHei"/>
              </a:rPr>
              <a:t>  </a:t>
            </a:r>
            <a:r>
              <a:rPr sz="1600" kern="0" spc="70">
                <a:solidFill>
                  <a:srgbClr val="000000">
                    <a:alpha val="100000"/>
                  </a:srgbClr>
                </a:solidFill>
                <a:latin typeface="SimHei"/>
                <a:ea typeface="SimHei"/>
                <a:cs typeface="SimHei"/>
              </a:rPr>
              <a:t>泪液分泌不足、泪膜</a:t>
            </a:r>
            <a:r>
              <a:rPr sz="1600" kern="0" spc="30">
                <a:solidFill>
                  <a:srgbClr val="000000">
                    <a:alpha val="100000"/>
                  </a:srgbClr>
                </a:solidFill>
                <a:latin typeface="SimHei"/>
                <a:ea typeface="SimHei"/>
                <a:cs typeface="SimHei"/>
              </a:rPr>
              <a:t>  </a:t>
            </a:r>
            <a:r>
              <a:rPr sz="1600" kern="0" spc="80">
                <a:solidFill>
                  <a:srgbClr val="000000">
                    <a:alpha val="100000"/>
                  </a:srgbClr>
                </a:solidFill>
                <a:latin typeface="SimHei"/>
                <a:ea typeface="SimHei"/>
                <a:cs typeface="SimHei"/>
              </a:rPr>
              <a:t>不稳定等因素导致的</a:t>
            </a:r>
            <a:endParaRPr lang="SimHei" altLang="SimHei" sz="1600"/>
          </a:p>
        </p:txBody>
      </p:sp>
      <p:pic>
        <p:nvPicPr>
          <p:cNvPr id="76" name="picture 76"/>
          <p:cNvPicPr>
            <a:picLocks noChangeAspect="1"/>
          </p:cNvPicPr>
          <p:nvPr/>
        </p:nvPicPr>
        <p:blipFill>
          <a:blip r:embed="rId2"/>
          <a:stretch>
            <a:fillRect/>
          </a:stretch>
        </p:blipFill>
        <p:spPr>
          <a:xfrm rot="21600000">
            <a:off x="3600467" y="1873257"/>
            <a:ext cx="1009670" cy="679467"/>
          </a:xfrm>
          <a:prstGeom prst="rect">
            <a:avLst/>
          </a:prstGeom>
        </p:spPr>
      </p:pic>
      <p:pic>
        <p:nvPicPr>
          <p:cNvPr id="78" name="picture 78"/>
          <p:cNvPicPr>
            <a:picLocks noChangeAspect="1"/>
          </p:cNvPicPr>
          <p:nvPr/>
        </p:nvPicPr>
        <p:blipFill>
          <a:blip r:embed="rId3"/>
          <a:stretch>
            <a:fillRect/>
          </a:stretch>
        </p:blipFill>
        <p:spPr>
          <a:xfrm rot="21600000">
            <a:off x="6076952" y="1873257"/>
            <a:ext cx="1009670" cy="679467"/>
          </a:xfrm>
          <a:prstGeom prst="rect">
            <a:avLst/>
          </a:prstGeom>
        </p:spPr>
      </p:pic>
      <p:pic>
        <p:nvPicPr>
          <p:cNvPr id="80" name="picture 80"/>
          <p:cNvPicPr>
            <a:picLocks noChangeAspect="1"/>
          </p:cNvPicPr>
          <p:nvPr/>
        </p:nvPicPr>
        <p:blipFill>
          <a:blip r:embed="rId4"/>
          <a:stretch>
            <a:fillRect/>
          </a:stretch>
        </p:blipFill>
        <p:spPr>
          <a:xfrm rot="21600000">
            <a:off x="8547127" y="1866903"/>
            <a:ext cx="1003254" cy="679468"/>
          </a:xfrm>
          <a:prstGeom prst="rect">
            <a:avLst/>
          </a:prstGeom>
        </p:spPr>
      </p:pic>
      <p:pic>
        <p:nvPicPr>
          <p:cNvPr id="82" name="picture 82"/>
          <p:cNvPicPr>
            <a:picLocks noChangeAspect="1"/>
          </p:cNvPicPr>
          <p:nvPr/>
        </p:nvPicPr>
        <p:blipFill>
          <a:blip r:embed="rId5"/>
          <a:stretch>
            <a:fillRect/>
          </a:stretch>
        </p:blipFill>
        <p:spPr>
          <a:xfrm rot="21600000">
            <a:off x="1136601" y="1866903"/>
            <a:ext cx="996945" cy="679468"/>
          </a:xfrm>
          <a:prstGeom prst="rect">
            <a:avLst/>
          </a:prstGeom>
        </p:spPr>
      </p:pic>
      <p:sp>
        <p:nvSpPr>
          <p:cNvPr id="84" name="textbox 84"/>
          <p:cNvSpPr/>
          <p:nvPr/>
        </p:nvSpPr>
        <p:spPr>
          <a:xfrm>
            <a:off x="627177" y="522154"/>
            <a:ext cx="1897379" cy="41973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7981"/>
              </a:lnSpc>
            </a:pPr>
            <a:endParaRPr lang="Arial" altLang="Arial" sz="100"/>
          </a:p>
          <a:p>
            <a:pPr marL="12700" algn="l" rtl="0" eaLnBrk="0">
              <a:lnSpc>
                <a:spcPct val="96000"/>
              </a:lnSpc>
            </a:pPr>
            <a:r>
              <a:rPr sz="2700" b="1" kern="0" spc="230">
                <a:solidFill>
                  <a:srgbClr val="000000">
                    <a:alpha val="100000"/>
                  </a:srgbClr>
                </a:solidFill>
                <a:latin typeface="SimHei"/>
                <a:ea typeface="SimHei"/>
                <a:cs typeface="SimHei"/>
              </a:rPr>
              <a:t>眼睛疲劳感</a:t>
            </a:r>
            <a:endParaRPr lang="SimHei" altLang="SimHei" sz="27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6" name="textbox 86"/>
          <p:cNvSpPr/>
          <p:nvPr/>
        </p:nvSpPr>
        <p:spPr>
          <a:xfrm>
            <a:off x="5981699" y="2061650"/>
            <a:ext cx="3887470" cy="12052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69290"/>
              </a:lnSpc>
            </a:pPr>
            <a:endParaRPr lang="Arial" altLang="Arial" sz="100"/>
          </a:p>
          <a:p>
            <a:pPr marL="12700" algn="l" rtl="0" eaLnBrk="0">
              <a:lnSpc>
                <a:spcPct val="86000"/>
              </a:lnSpc>
            </a:pPr>
            <a:r>
              <a:rPr sz="4000" kern="0" spc="340">
                <a:solidFill>
                  <a:srgbClr val="000000">
                    <a:alpha val="100000"/>
                  </a:srgbClr>
                </a:solidFill>
                <a:latin typeface="SimHei"/>
                <a:ea typeface="SimHei"/>
                <a:cs typeface="SimHei"/>
              </a:rPr>
              <a:t>干燥综合征对眼</a:t>
            </a:r>
            <a:endParaRPr lang="SimHei" altLang="SimHei" sz="4000"/>
          </a:p>
          <a:p>
            <a:pPr marL="18415" algn="l" rtl="0" eaLnBrk="0">
              <a:lnSpc>
                <a:spcPts val="5178"/>
              </a:lnSpc>
            </a:pPr>
            <a:r>
              <a:rPr sz="4000" kern="0" spc="280">
                <a:solidFill>
                  <a:srgbClr val="000000">
                    <a:alpha val="100000"/>
                  </a:srgbClr>
                </a:solidFill>
                <a:latin typeface="SimHei"/>
                <a:ea typeface="SimHei"/>
                <a:cs typeface="SimHei"/>
              </a:rPr>
              <a:t>表的影响</a:t>
            </a:r>
            <a:endParaRPr lang="SimHei" altLang="SimHei" sz="4000"/>
          </a:p>
        </p:txBody>
      </p:sp>
      <p:sp>
        <p:nvSpPr>
          <p:cNvPr id="88" name="rect"/>
          <p:cNvSpPr/>
          <p:nvPr/>
        </p:nvSpPr>
        <p:spPr>
          <a:xfrm>
            <a:off x="7854943" y="0"/>
            <a:ext cx="2832147" cy="742948"/>
          </a:xfrm>
          <a:prstGeom prst="rect">
            <a:avLst/>
          </a:prstGeom>
          <a:solidFill>
            <a:srgbClr val="4762FB">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0" name="textbox 90"/>
          <p:cNvSpPr/>
          <p:nvPr/>
        </p:nvSpPr>
        <p:spPr>
          <a:xfrm>
            <a:off x="2381006" y="3058242"/>
            <a:ext cx="431165" cy="4241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2636"/>
              </a:lnSpc>
            </a:pPr>
            <a:endParaRPr lang="Arial" altLang="Arial" sz="100"/>
          </a:p>
          <a:p>
            <a:pPr marL="12700" algn="l" rtl="0" eaLnBrk="0">
              <a:lnSpc>
                <a:spcPct val="79000"/>
              </a:lnSpc>
            </a:pPr>
            <a:r>
              <a:rPr sz="3300" b="1" kern="0" spc="-50">
                <a:solidFill>
                  <a:srgbClr val="000000">
                    <a:alpha val="100000"/>
                  </a:srgbClr>
                </a:solidFill>
                <a:latin typeface="SimSun"/>
                <a:ea typeface="SimSun"/>
                <a:cs typeface="SimSun"/>
              </a:rPr>
              <a:t>02</a:t>
            </a:r>
            <a:endParaRPr lang="SimSun" altLang="SimSun" sz="33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2" name="picture 92"/>
          <p:cNvPicPr>
            <a:picLocks noChangeAspect="1"/>
          </p:cNvPicPr>
          <p:nvPr/>
        </p:nvPicPr>
        <p:blipFill>
          <a:blip r:embed="rId2"/>
          <a:stretch>
            <a:fillRect/>
          </a:stretch>
        </p:blipFill>
        <p:spPr>
          <a:xfrm rot="21600000">
            <a:off x="342937" y="1873257"/>
            <a:ext cx="9975767" cy="3086108"/>
          </a:xfrm>
          <a:prstGeom prst="rect">
            <a:avLst/>
          </a:prstGeom>
        </p:spPr>
      </p:pic>
      <p:sp>
        <p:nvSpPr>
          <p:cNvPr id="94" name="textbox 94"/>
          <p:cNvSpPr/>
          <p:nvPr/>
        </p:nvSpPr>
        <p:spPr>
          <a:xfrm>
            <a:off x="7835934" y="2894053"/>
            <a:ext cx="1677670" cy="4025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2517"/>
              </a:lnSpc>
            </a:pPr>
            <a:endParaRPr lang="Arial" altLang="Arial" sz="100"/>
          </a:p>
          <a:p>
            <a:pPr marL="532765" indent="-520065" algn="l" rtl="0" eaLnBrk="0">
              <a:lnSpc>
                <a:spcPct val="113000"/>
              </a:lnSpc>
            </a:pPr>
            <a:r>
              <a:rPr sz="1100" kern="0" spc="80">
                <a:solidFill>
                  <a:srgbClr val="FFFFFF">
                    <a:alpha val="100000"/>
                  </a:srgbClr>
                </a:solidFill>
                <a:latin typeface="SimHei"/>
                <a:ea typeface="SimHei"/>
                <a:cs typeface="SimHei"/>
              </a:rPr>
              <a:t>治疗方法：药物治疗、物</a:t>
            </a:r>
            <a:r>
              <a:rPr sz="1100" kern="0" spc="10">
                <a:solidFill>
                  <a:srgbClr val="FFFFFF">
                    <a:alpha val="100000"/>
                  </a:srgbClr>
                </a:solidFill>
                <a:latin typeface="SimHei"/>
                <a:ea typeface="SimHei"/>
                <a:cs typeface="SimHei"/>
              </a:rPr>
              <a:t> </a:t>
            </a:r>
            <a:r>
              <a:rPr sz="1100" kern="0" spc="90">
                <a:solidFill>
                  <a:srgbClr val="FFFFFF">
                    <a:alpha val="100000"/>
                  </a:srgbClr>
                </a:solidFill>
                <a:latin typeface="SimHei"/>
                <a:ea typeface="SimHei"/>
                <a:cs typeface="SimHei"/>
              </a:rPr>
              <a:t>理治疗等</a:t>
            </a:r>
            <a:endParaRPr lang="SimHei" altLang="SimHei" sz="1100"/>
          </a:p>
        </p:txBody>
      </p:sp>
      <p:sp>
        <p:nvSpPr>
          <p:cNvPr id="96" name="textbox 96"/>
          <p:cNvSpPr/>
          <p:nvPr/>
        </p:nvSpPr>
        <p:spPr>
          <a:xfrm>
            <a:off x="5708696" y="2881345"/>
            <a:ext cx="1668779" cy="40385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8972"/>
              </a:lnSpc>
            </a:pPr>
            <a:endParaRPr lang="Arial" altLang="Arial" sz="100"/>
          </a:p>
          <a:p>
            <a:pPr marL="374015" indent="-361315" algn="l" rtl="0" eaLnBrk="0">
              <a:lnSpc>
                <a:spcPct val="113000"/>
              </a:lnSpc>
            </a:pPr>
            <a:r>
              <a:rPr sz="1100" kern="0" spc="70">
                <a:solidFill>
                  <a:srgbClr val="000000">
                    <a:alpha val="100000"/>
                  </a:srgbClr>
                </a:solidFill>
                <a:latin typeface="SimHei"/>
                <a:ea typeface="SimHei"/>
                <a:cs typeface="SimHei"/>
              </a:rPr>
              <a:t>炎症症状：眼睛干涩、疼</a:t>
            </a:r>
            <a:r>
              <a:rPr sz="1100" kern="0" spc="50">
                <a:solidFill>
                  <a:srgbClr val="000000">
                    <a:alpha val="100000"/>
                  </a:srgbClr>
                </a:solidFill>
                <a:latin typeface="SimHei"/>
                <a:ea typeface="SimHei"/>
                <a:cs typeface="SimHei"/>
              </a:rPr>
              <a:t> </a:t>
            </a:r>
            <a:r>
              <a:rPr sz="1100" kern="0" spc="40">
                <a:solidFill>
                  <a:srgbClr val="000000">
                    <a:alpha val="100000"/>
                  </a:srgbClr>
                </a:solidFill>
                <a:latin typeface="SimHei"/>
                <a:ea typeface="SimHei"/>
                <a:cs typeface="SimHei"/>
              </a:rPr>
              <a:t>痛、异物感等</a:t>
            </a:r>
            <a:endParaRPr lang="SimHei" altLang="SimHei" sz="1100"/>
          </a:p>
        </p:txBody>
      </p:sp>
      <p:sp>
        <p:nvSpPr>
          <p:cNvPr id="98" name="textbox 98"/>
          <p:cNvSpPr/>
          <p:nvPr/>
        </p:nvSpPr>
        <p:spPr>
          <a:xfrm>
            <a:off x="608688" y="489749"/>
            <a:ext cx="1542414" cy="4622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7617"/>
              </a:lnSpc>
            </a:pPr>
            <a:endParaRPr lang="Arial" altLang="Arial" sz="100"/>
          </a:p>
          <a:p>
            <a:pPr marL="12700" algn="l" rtl="0" eaLnBrk="0">
              <a:lnSpc>
                <a:spcPct val="95000"/>
              </a:lnSpc>
            </a:pPr>
            <a:r>
              <a:rPr sz="3000" b="1" kern="0" spc="-30">
                <a:solidFill>
                  <a:srgbClr val="000000">
                    <a:alpha val="100000"/>
                  </a:srgbClr>
                </a:solidFill>
                <a:latin typeface="SimHei"/>
                <a:ea typeface="SimHei"/>
                <a:cs typeface="SimHei"/>
              </a:rPr>
              <a:t>眼表炎症</a:t>
            </a:r>
            <a:endParaRPr lang="SimHei" altLang="SimHei" sz="3000"/>
          </a:p>
        </p:txBody>
      </p:sp>
      <p:sp>
        <p:nvSpPr>
          <p:cNvPr id="100" name="textbox 100"/>
          <p:cNvSpPr/>
          <p:nvPr/>
        </p:nvSpPr>
        <p:spPr>
          <a:xfrm>
            <a:off x="3562317" y="2881345"/>
            <a:ext cx="1676400" cy="3956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9404"/>
              </a:lnSpc>
            </a:pPr>
            <a:endParaRPr lang="Arial" altLang="Arial" sz="100"/>
          </a:p>
          <a:p>
            <a:pPr marL="387350" indent="-374650" algn="l" rtl="0" eaLnBrk="0">
              <a:lnSpc>
                <a:spcPct val="110000"/>
              </a:lnSpc>
            </a:pPr>
            <a:r>
              <a:rPr sz="1100" kern="0" spc="80">
                <a:solidFill>
                  <a:srgbClr val="FFFFFF">
                    <a:alpha val="100000"/>
                  </a:srgbClr>
                </a:solidFill>
                <a:latin typeface="SimHei"/>
                <a:ea typeface="SimHei"/>
                <a:cs typeface="SimHei"/>
              </a:rPr>
              <a:t>炎症类型：结膜炎、角膜</a:t>
            </a:r>
            <a:r>
              <a:rPr sz="1100" kern="0" spc="0">
                <a:solidFill>
                  <a:srgbClr val="FFFFFF">
                    <a:alpha val="100000"/>
                  </a:srgbClr>
                </a:solidFill>
                <a:latin typeface="SimHei"/>
                <a:ea typeface="SimHei"/>
                <a:cs typeface="SimHei"/>
              </a:rPr>
              <a:t> </a:t>
            </a:r>
            <a:r>
              <a:rPr sz="1100" kern="0" spc="70">
                <a:solidFill>
                  <a:srgbClr val="FFFFFF">
                    <a:alpha val="100000"/>
                  </a:srgbClr>
                </a:solidFill>
                <a:latin typeface="SimHei"/>
                <a:ea typeface="SimHei"/>
                <a:cs typeface="SimHei"/>
              </a:rPr>
              <a:t>炎、巩膜炎等</a:t>
            </a:r>
            <a:endParaRPr lang="SimHei" altLang="SimHei" sz="1100"/>
          </a:p>
        </p:txBody>
      </p:sp>
      <p:sp>
        <p:nvSpPr>
          <p:cNvPr id="102" name="textbox 102"/>
          <p:cNvSpPr/>
          <p:nvPr/>
        </p:nvSpPr>
        <p:spPr>
          <a:xfrm>
            <a:off x="1200145" y="2874991"/>
            <a:ext cx="1675764" cy="3956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9403"/>
              </a:lnSpc>
            </a:pPr>
            <a:endParaRPr lang="Arial" altLang="Arial" sz="100"/>
          </a:p>
          <a:p>
            <a:pPr marL="761365" indent="-748665" algn="l" rtl="0" eaLnBrk="0">
              <a:lnSpc>
                <a:spcPct val="110000"/>
              </a:lnSpc>
            </a:pPr>
            <a:r>
              <a:rPr sz="1100" kern="0" spc="80">
                <a:solidFill>
                  <a:srgbClr val="000000">
                    <a:alpha val="100000"/>
                  </a:srgbClr>
                </a:solidFill>
                <a:latin typeface="SimHei"/>
                <a:ea typeface="SimHei"/>
                <a:cs typeface="SimHei"/>
              </a:rPr>
              <a:t>干燥综合征导致的眼表炎</a:t>
            </a:r>
            <a:r>
              <a:rPr sz="1100" kern="0" spc="-10">
                <a:solidFill>
                  <a:srgbClr val="000000">
                    <a:alpha val="100000"/>
                  </a:srgbClr>
                </a:solidFill>
                <a:latin typeface="SimHei"/>
                <a:ea typeface="SimHei"/>
                <a:cs typeface="SimHei"/>
              </a:rPr>
              <a:t> 症</a:t>
            </a:r>
            <a:endParaRPr lang="SimHei" altLang="SimHei"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04" name="picture 104"/>
          <p:cNvPicPr>
            <a:picLocks noChangeAspect="1"/>
          </p:cNvPicPr>
          <p:nvPr/>
        </p:nvPicPr>
        <p:blipFill>
          <a:blip r:embed="rId2"/>
          <a:stretch>
            <a:fillRect/>
          </a:stretch>
        </p:blipFill>
        <p:spPr>
          <a:xfrm rot="21600000">
            <a:off x="0" y="0"/>
            <a:ext cx="10693400" cy="6051550"/>
          </a:xfrm>
          <a:prstGeom prst="rect">
            <a:avLst/>
          </a:prstGeom>
        </p:spPr>
      </p:pic>
      <p:graphicFrame>
        <p:nvGraphicFramePr>
          <p:cNvPr id="106" name="table 106"/>
          <p:cNvGraphicFramePr>
            <a:graphicFrameLocks noGrp="1"/>
          </p:cNvGraphicFramePr>
          <p:nvPr/>
        </p:nvGraphicFramePr>
        <p:xfrm>
          <a:off x="1339883" y="2928747"/>
          <a:ext cx="7983219" cy="1622425"/>
        </p:xfrm>
        <a:graphic>
          <a:graphicData uri="http://schemas.openxmlformats.org/drawingml/2006/table">
            <a:tbl>
              <a:tblPr/>
              <a:tblGrid>
                <a:gridCol w="1805939"/>
                <a:gridCol w="2129154"/>
                <a:gridCol w="2242820"/>
                <a:gridCol w="1805305"/>
              </a:tblGrid>
              <a:tr h="288925">
                <a:tc>
                  <a:txBody>
                    <a:bodyPr vert="horz" wrap="square"/>
                    <a:lstStyle/>
                    <a:p>
                      <a:pPr algn="l" rtl="0" eaLnBrk="0">
                        <a:lnSpc>
                          <a:spcPct val="14862"/>
                        </a:lnSpc>
                      </a:pPr>
                      <a:endParaRPr lang="Arial" altLang="Arial" sz="100"/>
                    </a:p>
                    <a:p>
                      <a:pPr algn="l" rtl="0" eaLnBrk="0">
                        <a:lnSpc>
                          <a:spcPct val="97000"/>
                        </a:lnSpc>
                      </a:pPr>
                      <a:r>
                        <a:rPr sz="1800" kern="0" spc="60">
                          <a:solidFill>
                            <a:srgbClr val="000000">
                              <a:alpha val="100000"/>
                            </a:srgbClr>
                          </a:solidFill>
                          <a:latin typeface="SimHei"/>
                          <a:ea typeface="SimHei"/>
                          <a:cs typeface="SimHei"/>
                        </a:rPr>
                        <a:t>角膜上皮细胞</a:t>
                      </a:r>
                      <a:endParaRPr lang="SimHei" altLang="SimHei" sz="1800"/>
                    </a:p>
                  </a:txBody>
                  <a:tcPr marL="0" marR="0" marT="0" marB="0">
                    <a:lnL>
                      <a:noFill/>
                    </a:lnL>
                    <a:lnR>
                      <a:noFill/>
                    </a:lnR>
                    <a:lnT>
                      <a:noFill/>
                    </a:lnT>
                    <a:lnB>
                      <a:noFill/>
                    </a:lnB>
                  </a:tcPr>
                </a:tc>
                <a:tc>
                  <a:txBody>
                    <a:bodyPr vert="horz" wrap="square"/>
                    <a:lstStyle/>
                    <a:p>
                      <a:pPr algn="l" rtl="0" eaLnBrk="0">
                        <a:lnSpc>
                          <a:spcPct val="14862"/>
                        </a:lnSpc>
                      </a:pPr>
                      <a:endParaRPr lang="Arial" altLang="Arial" sz="100"/>
                    </a:p>
                    <a:p>
                      <a:pPr marL="377825" algn="l" rtl="0" eaLnBrk="0">
                        <a:lnSpc>
                          <a:spcPct val="97000"/>
                        </a:lnSpc>
                      </a:pPr>
                      <a:r>
                        <a:rPr sz="1800" kern="0" spc="70">
                          <a:solidFill>
                            <a:srgbClr val="000000">
                              <a:alpha val="100000"/>
                            </a:srgbClr>
                          </a:solidFill>
                          <a:latin typeface="SimHei"/>
                          <a:ea typeface="SimHei"/>
                          <a:cs typeface="SimHei"/>
                        </a:rPr>
                        <a:t>基质层：角膜</a:t>
                      </a:r>
                      <a:endParaRPr lang="SimHei" altLang="SimHei" sz="1800"/>
                    </a:p>
                  </a:txBody>
                  <a:tcPr marL="0" marR="0" marT="0" marB="0">
                    <a:lnL>
                      <a:noFill/>
                    </a:lnL>
                    <a:lnR>
                      <a:noFill/>
                    </a:lnR>
                    <a:lnT>
                      <a:noFill/>
                    </a:lnT>
                    <a:lnB>
                      <a:noFill/>
                    </a:lnB>
                  </a:tcPr>
                </a:tc>
                <a:tc>
                  <a:txBody>
                    <a:bodyPr vert="horz" wrap="square"/>
                    <a:lstStyle/>
                    <a:p>
                      <a:pPr algn="l" rtl="0" eaLnBrk="0">
                        <a:lnSpc>
                          <a:spcPct val="14862"/>
                        </a:lnSpc>
                      </a:pPr>
                      <a:endParaRPr lang="Arial" altLang="Arial" sz="100"/>
                    </a:p>
                    <a:p>
                      <a:pPr marL="318770" algn="l" rtl="0" eaLnBrk="0">
                        <a:lnSpc>
                          <a:spcPct val="97000"/>
                        </a:lnSpc>
                      </a:pPr>
                      <a:r>
                        <a:rPr sz="1800" kern="0" spc="-40">
                          <a:solidFill>
                            <a:srgbClr val="000000">
                              <a:alpha val="100000"/>
                            </a:srgbClr>
                          </a:solidFill>
                          <a:latin typeface="SimHei"/>
                          <a:ea typeface="SimHei"/>
                          <a:cs typeface="SimHei"/>
                        </a:rPr>
                        <a:t>泪膜破裂时间：</a:t>
                      </a:r>
                      <a:endParaRPr lang="SimHei" altLang="SimHei" sz="1800"/>
                    </a:p>
                  </a:txBody>
                  <a:tcPr marL="0" marR="0" marT="0" marB="0">
                    <a:lnL>
                      <a:noFill/>
                    </a:lnL>
                    <a:lnR>
                      <a:noFill/>
                    </a:lnR>
                    <a:lnT>
                      <a:noFill/>
                    </a:lnT>
                    <a:lnB>
                      <a:noFill/>
                    </a:lnB>
                  </a:tcPr>
                </a:tc>
                <a:tc>
                  <a:txBody>
                    <a:bodyPr vert="horz" wrap="square"/>
                    <a:lstStyle/>
                    <a:p>
                      <a:pPr algn="l" rtl="0" eaLnBrk="0">
                        <a:lnSpc>
                          <a:spcPct val="38560"/>
                        </a:lnSpc>
                      </a:pPr>
                      <a:endParaRPr lang="Arial" altLang="Arial" sz="100"/>
                    </a:p>
                    <a:p>
                      <a:pPr algn="r" rtl="0" eaLnBrk="0">
                        <a:lnSpc>
                          <a:spcPct val="98000"/>
                        </a:lnSpc>
                      </a:pPr>
                      <a:r>
                        <a:rPr sz="1800" kern="0" spc="80">
                          <a:solidFill>
                            <a:srgbClr val="000000">
                              <a:alpha val="100000"/>
                            </a:srgbClr>
                          </a:solidFill>
                          <a:latin typeface="SimHei"/>
                          <a:ea typeface="SimHei"/>
                          <a:cs typeface="SimHei"/>
                        </a:rPr>
                        <a:t>角膜炎：干燥</a:t>
                      </a:r>
                      <a:endParaRPr lang="SimHei" altLang="SimHei" sz="1800"/>
                    </a:p>
                  </a:txBody>
                  <a:tcPr marL="0" marR="0" marT="0" marB="0">
                    <a:lnL>
                      <a:noFill/>
                    </a:lnL>
                    <a:lnR>
                      <a:noFill/>
                    </a:lnR>
                    <a:lnT>
                      <a:noFill/>
                    </a:lnT>
                    <a:lnB>
                      <a:noFill/>
                    </a:lnB>
                  </a:tcPr>
                </a:tc>
              </a:tr>
              <a:tr h="342900">
                <a:tc>
                  <a:txBody>
                    <a:bodyPr vert="horz" wrap="square"/>
                    <a:lstStyle/>
                    <a:p>
                      <a:pPr algn="l" rtl="0" eaLnBrk="0">
                        <a:lnSpc>
                          <a:spcPct val="116000"/>
                        </a:lnSpc>
                      </a:pPr>
                      <a:endParaRPr lang="Arial" altLang="Arial" sz="300"/>
                    </a:p>
                    <a:p>
                      <a:pPr algn="l" rtl="0" eaLnBrk="0">
                        <a:lnSpc>
                          <a:spcPct val="98000"/>
                        </a:lnSpc>
                        <a:spcBef>
                          <a:spcPts val="4"/>
                        </a:spcBef>
                      </a:pPr>
                      <a:r>
                        <a:rPr sz="1800" kern="0" spc="70">
                          <a:solidFill>
                            <a:srgbClr val="000000">
                              <a:alpha val="100000"/>
                            </a:srgbClr>
                          </a:solidFill>
                          <a:latin typeface="SimHei"/>
                          <a:ea typeface="SimHei"/>
                          <a:cs typeface="SimHei"/>
                        </a:rPr>
                        <a:t>层：干燥综合</a:t>
                      </a:r>
                      <a:endParaRPr lang="SimHei" altLang="SimHei" sz="1800"/>
                    </a:p>
                  </a:txBody>
                  <a:tcPr marL="0" marR="0" marT="0" marB="0">
                    <a:lnL>
                      <a:noFill/>
                    </a:lnL>
                    <a:lnR>
                      <a:noFill/>
                    </a:lnR>
                    <a:lnT>
                      <a:noFill/>
                    </a:lnT>
                    <a:lnB>
                      <a:noFill/>
                    </a:lnB>
                  </a:tcPr>
                </a:tc>
                <a:tc>
                  <a:txBody>
                    <a:bodyPr vert="horz" wrap="square"/>
                    <a:lstStyle/>
                    <a:p>
                      <a:pPr algn="l" rtl="0" eaLnBrk="0">
                        <a:lnSpc>
                          <a:spcPct val="146000"/>
                        </a:lnSpc>
                      </a:pPr>
                      <a:endParaRPr lang="Arial" altLang="Arial" sz="200"/>
                    </a:p>
                    <a:p>
                      <a:pPr marL="384809" algn="l" rtl="0" eaLnBrk="0">
                        <a:lnSpc>
                          <a:spcPct val="94000"/>
                        </a:lnSpc>
                      </a:pPr>
                      <a:r>
                        <a:rPr sz="1800" kern="0" spc="-60">
                          <a:solidFill>
                            <a:srgbClr val="000000">
                              <a:alpha val="100000"/>
                            </a:srgbClr>
                          </a:solidFill>
                          <a:latin typeface="SimHei"/>
                          <a:ea typeface="SimHei"/>
                          <a:cs typeface="SimHei"/>
                        </a:rPr>
                        <a:t>基质层变薄，</a:t>
                      </a:r>
                      <a:endParaRPr lang="SimHei" altLang="SimHei" sz="1800"/>
                    </a:p>
                  </a:txBody>
                  <a:tcPr marL="0" marR="0" marT="0" marB="0">
                    <a:lnL>
                      <a:noFill/>
                    </a:lnL>
                    <a:lnR>
                      <a:noFill/>
                    </a:lnR>
                    <a:lnT>
                      <a:noFill/>
                    </a:lnT>
                    <a:lnB>
                      <a:noFill/>
                    </a:lnB>
                  </a:tcPr>
                </a:tc>
                <a:tc>
                  <a:txBody>
                    <a:bodyPr vert="horz" wrap="square"/>
                    <a:lstStyle/>
                    <a:p>
                      <a:pPr algn="l" rtl="0" eaLnBrk="0">
                        <a:lnSpc>
                          <a:spcPct val="116000"/>
                        </a:lnSpc>
                      </a:pPr>
                      <a:endParaRPr lang="Arial" altLang="Arial" sz="300"/>
                    </a:p>
                    <a:p>
                      <a:pPr marL="382270" algn="l" rtl="0" eaLnBrk="0">
                        <a:lnSpc>
                          <a:spcPct val="98000"/>
                        </a:lnSpc>
                        <a:spcBef>
                          <a:spcPts val="4"/>
                        </a:spcBef>
                      </a:pPr>
                      <a:r>
                        <a:rPr sz="1800" kern="0" spc="80">
                          <a:solidFill>
                            <a:srgbClr val="000000">
                              <a:alpha val="100000"/>
                            </a:srgbClr>
                          </a:solidFill>
                          <a:latin typeface="SimHei"/>
                          <a:ea typeface="SimHei"/>
                          <a:cs typeface="SimHei"/>
                        </a:rPr>
                        <a:t>泪膜破裂时间</a:t>
                      </a:r>
                      <a:endParaRPr lang="SimHei" altLang="SimHei" sz="1800"/>
                    </a:p>
                  </a:txBody>
                  <a:tcPr marL="0" marR="0" marT="0" marB="0">
                    <a:lnL>
                      <a:noFill/>
                    </a:lnL>
                    <a:lnR>
                      <a:noFill/>
                    </a:lnR>
                    <a:lnT>
                      <a:noFill/>
                    </a:lnT>
                    <a:lnB>
                      <a:noFill/>
                    </a:lnB>
                  </a:tcPr>
                </a:tc>
                <a:tc>
                  <a:txBody>
                    <a:bodyPr vert="horz" wrap="square"/>
                    <a:lstStyle/>
                    <a:p>
                      <a:pPr algn="l" rtl="0" eaLnBrk="0">
                        <a:lnSpc>
                          <a:spcPct val="116000"/>
                        </a:lnSpc>
                      </a:pPr>
                      <a:endParaRPr lang="Arial" altLang="Arial" sz="300"/>
                    </a:p>
                    <a:p>
                      <a:pPr algn="r" rtl="0" eaLnBrk="0">
                        <a:lnSpc>
                          <a:spcPct val="98000"/>
                        </a:lnSpc>
                        <a:spcBef>
                          <a:spcPts val="4"/>
                        </a:spcBef>
                      </a:pPr>
                      <a:r>
                        <a:rPr sz="1800" kern="0" spc="80">
                          <a:solidFill>
                            <a:srgbClr val="000000">
                              <a:alpha val="100000"/>
                            </a:srgbClr>
                          </a:solidFill>
                          <a:latin typeface="SimHei"/>
                          <a:ea typeface="SimHei"/>
                          <a:cs typeface="SimHei"/>
                        </a:rPr>
                        <a:t>综合征可引起</a:t>
                      </a:r>
                      <a:endParaRPr lang="SimHei" altLang="SimHei" sz="1800"/>
                    </a:p>
                  </a:txBody>
                  <a:tcPr marL="0" marR="0" marT="0" marB="0">
                    <a:lnL>
                      <a:noFill/>
                    </a:lnL>
                    <a:lnR>
                      <a:noFill/>
                    </a:lnR>
                    <a:lnT>
                      <a:noFill/>
                    </a:lnT>
                    <a:lnB>
                      <a:noFill/>
                    </a:lnB>
                  </a:tcPr>
                </a:tc>
              </a:tr>
              <a:tr h="990600">
                <a:tc>
                  <a:txBody>
                    <a:bodyPr vert="horz" wrap="square"/>
                    <a:lstStyle/>
                    <a:p>
                      <a:pPr algn="l" rtl="0" eaLnBrk="0">
                        <a:lnSpc>
                          <a:spcPct val="109000"/>
                        </a:lnSpc>
                      </a:pPr>
                      <a:endParaRPr lang="Arial" altLang="Arial" sz="400"/>
                    </a:p>
                    <a:p>
                      <a:pPr algn="l" rtl="0" eaLnBrk="0">
                        <a:lnSpc>
                          <a:spcPct val="87000"/>
                        </a:lnSpc>
                        <a:spcBef>
                          <a:spcPts val="1"/>
                        </a:spcBef>
                      </a:pPr>
                      <a:r>
                        <a:rPr sz="1800" kern="0" spc="70">
                          <a:solidFill>
                            <a:srgbClr val="000000">
                              <a:alpha val="100000"/>
                            </a:srgbClr>
                          </a:solidFill>
                          <a:latin typeface="SimHei"/>
                          <a:ea typeface="SimHei"/>
                          <a:cs typeface="SimHei"/>
                        </a:rPr>
                        <a:t>征导致角膜上</a:t>
                      </a:r>
                      <a:endParaRPr lang="SimHei" altLang="SimHei" sz="1800"/>
                    </a:p>
                    <a:p>
                      <a:pPr algn="l" rtl="0" eaLnBrk="0">
                        <a:lnSpc>
                          <a:spcPts val="2649"/>
                        </a:lnSpc>
                      </a:pPr>
                      <a:r>
                        <a:rPr sz="1800" kern="0" spc="60">
                          <a:solidFill>
                            <a:srgbClr val="000000">
                              <a:alpha val="100000"/>
                            </a:srgbClr>
                          </a:solidFill>
                          <a:latin typeface="SimHei"/>
                          <a:ea typeface="SimHei"/>
                          <a:cs typeface="SimHei"/>
                        </a:rPr>
                        <a:t>皮细胞层受损</a:t>
                      </a:r>
                      <a:endParaRPr lang="SimHei" altLang="SimHei" sz="1800"/>
                    </a:p>
                  </a:txBody>
                  <a:tcPr marL="0" marR="0" marT="0" marB="0">
                    <a:lnL>
                      <a:noFill/>
                    </a:lnL>
                    <a:lnR>
                      <a:noFill/>
                    </a:lnR>
                    <a:lnT>
                      <a:noFill/>
                    </a:lnT>
                    <a:lnB>
                      <a:noFill/>
                    </a:lnB>
                  </a:tcPr>
                </a:tc>
                <a:tc>
                  <a:txBody>
                    <a:bodyPr vert="horz" wrap="square"/>
                    <a:lstStyle/>
                    <a:p>
                      <a:pPr algn="l" rtl="0" eaLnBrk="0">
                        <a:lnSpc>
                          <a:spcPct val="103000"/>
                        </a:lnSpc>
                      </a:pPr>
                      <a:endParaRPr lang="Arial" altLang="Arial" sz="400"/>
                    </a:p>
                    <a:p>
                      <a:pPr marL="619125" algn="l" rtl="0" eaLnBrk="0">
                        <a:lnSpc>
                          <a:spcPct val="98000"/>
                        </a:lnSpc>
                        <a:spcBef>
                          <a:spcPts val="4"/>
                        </a:spcBef>
                      </a:pPr>
                      <a:r>
                        <a:rPr sz="1800" kern="0" spc="100">
                          <a:solidFill>
                            <a:srgbClr val="000000">
                              <a:alpha val="100000"/>
                            </a:srgbClr>
                          </a:solidFill>
                          <a:latin typeface="SimHei"/>
                          <a:ea typeface="SimHei"/>
                          <a:cs typeface="SimHei"/>
                        </a:rPr>
                        <a:t>弹性减弱</a:t>
                      </a:r>
                      <a:endParaRPr lang="SimHei" altLang="SimHei" sz="1800"/>
                    </a:p>
                  </a:txBody>
                  <a:tcPr marL="0" marR="0" marT="0" marB="0">
                    <a:lnL>
                      <a:noFill/>
                    </a:lnL>
                    <a:lnR>
                      <a:noFill/>
                    </a:lnR>
                    <a:lnT>
                      <a:noFill/>
                    </a:lnT>
                    <a:lnB>
                      <a:noFill/>
                    </a:lnB>
                  </a:tcPr>
                </a:tc>
                <a:tc>
                  <a:txBody>
                    <a:bodyPr vert="horz" wrap="square"/>
                    <a:lstStyle/>
                    <a:p>
                      <a:pPr algn="l" rtl="0" eaLnBrk="0">
                        <a:lnSpc>
                          <a:spcPct val="109000"/>
                        </a:lnSpc>
                      </a:pPr>
                      <a:endParaRPr lang="Arial" altLang="Arial" sz="300"/>
                    </a:p>
                    <a:p>
                      <a:pPr marL="382270" algn="l" rtl="0" eaLnBrk="0">
                        <a:lnSpc>
                          <a:spcPct val="87000"/>
                        </a:lnSpc>
                        <a:spcBef>
                          <a:spcPts val="2"/>
                        </a:spcBef>
                      </a:pPr>
                      <a:r>
                        <a:rPr sz="1800" kern="0" spc="70">
                          <a:solidFill>
                            <a:srgbClr val="000000">
                              <a:alpha val="100000"/>
                            </a:srgbClr>
                          </a:solidFill>
                          <a:latin typeface="SimHei"/>
                          <a:ea typeface="SimHei"/>
                          <a:cs typeface="SimHei"/>
                        </a:rPr>
                        <a:t>缩短，导致眼</a:t>
                      </a:r>
                      <a:endParaRPr lang="SimHei" altLang="SimHei" sz="1800"/>
                    </a:p>
                    <a:p>
                      <a:pPr marL="382270" algn="l" rtl="0" eaLnBrk="0">
                        <a:lnSpc>
                          <a:spcPts val="2786"/>
                        </a:lnSpc>
                      </a:pPr>
                      <a:r>
                        <a:rPr sz="1800" kern="0" spc="70">
                          <a:solidFill>
                            <a:srgbClr val="000000">
                              <a:alpha val="100000"/>
                            </a:srgbClr>
                          </a:solidFill>
                          <a:latin typeface="SimHei"/>
                          <a:ea typeface="SimHei"/>
                          <a:cs typeface="SimHei"/>
                        </a:rPr>
                        <a:t>部干燥感加重</a:t>
                      </a:r>
                      <a:endParaRPr lang="SimHei" altLang="SimHei" sz="1800"/>
                    </a:p>
                  </a:txBody>
                  <a:tcPr marL="0" marR="0" marT="0" marB="0">
                    <a:lnL>
                      <a:noFill/>
                    </a:lnL>
                    <a:lnR>
                      <a:noFill/>
                    </a:lnR>
                    <a:lnT>
                      <a:noFill/>
                    </a:lnT>
                    <a:lnB>
                      <a:noFill/>
                    </a:lnB>
                  </a:tcPr>
                </a:tc>
                <a:tc>
                  <a:txBody>
                    <a:bodyPr vert="horz" wrap="square"/>
                    <a:lstStyle/>
                    <a:p>
                      <a:pPr algn="l" rtl="0" eaLnBrk="0">
                        <a:lnSpc>
                          <a:spcPct val="125000"/>
                        </a:lnSpc>
                      </a:pPr>
                      <a:endParaRPr lang="Arial" altLang="Arial" sz="300"/>
                    </a:p>
                    <a:p>
                      <a:pPr algn="r" rtl="0" eaLnBrk="0">
                        <a:lnSpc>
                          <a:spcPct val="94000"/>
                        </a:lnSpc>
                        <a:spcBef>
                          <a:spcPts val="1"/>
                        </a:spcBef>
                      </a:pPr>
                      <a:r>
                        <a:rPr sz="1800" kern="0" spc="90">
                          <a:solidFill>
                            <a:srgbClr val="000000">
                              <a:alpha val="100000"/>
                            </a:srgbClr>
                          </a:solidFill>
                          <a:latin typeface="SimHei"/>
                          <a:ea typeface="SimHei"/>
                          <a:cs typeface="SimHei"/>
                        </a:rPr>
                        <a:t>角膜炎，导致</a:t>
                      </a:r>
                      <a:endParaRPr lang="SimHei" altLang="SimHei" sz="1800"/>
                    </a:p>
                    <a:p>
                      <a:pPr marL="362584" algn="l" rtl="0" eaLnBrk="0">
                        <a:lnSpc>
                          <a:spcPct val="98000"/>
                        </a:lnSpc>
                        <a:spcBef>
                          <a:spcPts val="690"/>
                        </a:spcBef>
                      </a:pPr>
                      <a:r>
                        <a:rPr sz="1800" kern="0" spc="70">
                          <a:solidFill>
                            <a:srgbClr val="000000">
                              <a:alpha val="100000"/>
                            </a:srgbClr>
                          </a:solidFill>
                          <a:latin typeface="SimHei"/>
                          <a:ea typeface="SimHei"/>
                          <a:cs typeface="SimHei"/>
                        </a:rPr>
                        <a:t>眼部疼痛、异</a:t>
                      </a:r>
                      <a:endParaRPr lang="SimHei" altLang="SimHei" sz="1800"/>
                    </a:p>
                    <a:p>
                      <a:pPr algn="l" rtl="0" eaLnBrk="0">
                        <a:lnSpc>
                          <a:spcPct val="104000"/>
                        </a:lnSpc>
                      </a:pPr>
                      <a:endParaRPr lang="Arial" altLang="Arial" sz="500"/>
                    </a:p>
                    <a:p>
                      <a:pPr marL="488950" algn="l" rtl="0" eaLnBrk="0">
                        <a:lnSpc>
                          <a:spcPct val="85000"/>
                        </a:lnSpc>
                        <a:spcBef>
                          <a:spcPts val="2"/>
                        </a:spcBef>
                      </a:pPr>
                      <a:r>
                        <a:rPr sz="1800" kern="0" spc="70">
                          <a:solidFill>
                            <a:srgbClr val="000000">
                              <a:alpha val="100000"/>
                            </a:srgbClr>
                          </a:solidFill>
                          <a:latin typeface="SimHei"/>
                          <a:ea typeface="SimHei"/>
                          <a:cs typeface="SimHei"/>
                        </a:rPr>
                        <a:t>物感等症状</a:t>
                      </a:r>
                      <a:endParaRPr lang="SimHei" altLang="SimHei" sz="1800"/>
                    </a:p>
                  </a:txBody>
                  <a:tcPr marL="0" marR="0" marT="0" marB="0">
                    <a:lnL>
                      <a:noFill/>
                    </a:lnL>
                    <a:lnR>
                      <a:noFill/>
                    </a:lnR>
                    <a:lnT>
                      <a:noFill/>
                    </a:lnT>
                    <a:lnB>
                      <a:noFill/>
                    </a:lnB>
                  </a:tcPr>
                </a:tc>
              </a:tr>
            </a:tbl>
          </a:graphicData>
        </a:graphic>
      </p:graphicFrame>
      <p:sp>
        <p:nvSpPr>
          <p:cNvPr id="108" name="textbox 108"/>
          <p:cNvSpPr/>
          <p:nvPr/>
        </p:nvSpPr>
        <p:spPr>
          <a:xfrm>
            <a:off x="583253" y="489626"/>
            <a:ext cx="1576069" cy="4540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436"/>
              </a:lnSpc>
            </a:pPr>
            <a:endParaRPr lang="Arial" altLang="Arial" sz="100"/>
          </a:p>
          <a:p>
            <a:pPr marL="12700" algn="l" rtl="0" eaLnBrk="0">
              <a:lnSpc>
                <a:spcPct val="97000"/>
              </a:lnSpc>
            </a:pPr>
            <a:r>
              <a:rPr sz="2900" b="1" kern="0" spc="130">
                <a:solidFill>
                  <a:srgbClr val="000000">
                    <a:alpha val="100000"/>
                  </a:srgbClr>
                </a:solidFill>
                <a:latin typeface="SimHei"/>
                <a:ea typeface="SimHei"/>
                <a:cs typeface="SimHei"/>
              </a:rPr>
              <a:t>角膜损伤</a:t>
            </a:r>
            <a:endParaRPr lang="SimHei" altLang="SimHei" sz="29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0" name="picture 110"/>
          <p:cNvPicPr>
            <a:picLocks noChangeAspect="1"/>
          </p:cNvPicPr>
          <p:nvPr/>
        </p:nvPicPr>
        <p:blipFill>
          <a:blip r:embed="rId2"/>
          <a:stretch>
            <a:fillRect/>
          </a:stretch>
        </p:blipFill>
        <p:spPr>
          <a:xfrm rot="21600000">
            <a:off x="457249" y="3263903"/>
            <a:ext cx="9759867" cy="12708"/>
          </a:xfrm>
          <a:prstGeom prst="rect">
            <a:avLst/>
          </a:prstGeom>
        </p:spPr>
      </p:pic>
      <p:graphicFrame>
        <p:nvGraphicFramePr>
          <p:cNvPr id="112" name="table 112"/>
          <p:cNvGraphicFramePr>
            <a:graphicFrameLocks noGrp="1"/>
          </p:cNvGraphicFramePr>
          <p:nvPr/>
        </p:nvGraphicFramePr>
        <p:xfrm>
          <a:off x="374696" y="1282686"/>
          <a:ext cx="9835515" cy="2025014"/>
        </p:xfrm>
        <a:graphic>
          <a:graphicData uri="http://schemas.openxmlformats.org/drawingml/2006/table">
            <a:tbl>
              <a:tblPr/>
              <a:tblGrid>
                <a:gridCol w="9762490"/>
                <a:gridCol w="73025"/>
              </a:tblGrid>
              <a:tr h="1143000">
                <a:tc gridSpan="2">
                  <a:txBody>
                    <a:bodyPr vert="horz" wrap="square"/>
                    <a:lstStyle/>
                    <a:p>
                      <a:pPr algn="l" rtl="0" eaLnBrk="0">
                        <a:lnSpc>
                          <a:spcPct val="193000"/>
                        </a:lnSpc>
                      </a:pPr>
                      <a:endParaRPr lang="Arial" altLang="Arial" sz="1000"/>
                    </a:p>
                    <a:p>
                      <a:pPr marL="634365" algn="l" rtl="0" eaLnBrk="0">
                        <a:lnSpc>
                          <a:spcPct val="94000"/>
                        </a:lnSpc>
                        <a:spcBef>
                          <a:spcPts val="7"/>
                        </a:spcBef>
                      </a:pPr>
                      <a:r>
                        <a:rPr sz="2200" kern="0" spc="70">
                          <a:solidFill>
                            <a:srgbClr val="000000">
                              <a:alpha val="100000"/>
                            </a:srgbClr>
                          </a:solidFill>
                          <a:latin typeface="SimHei"/>
                          <a:ea typeface="SimHei"/>
                          <a:cs typeface="SimHei"/>
                        </a:rPr>
                        <a:t>泪液分泌减少：干燥综合征导致泪液分泌减少，引</a:t>
                      </a:r>
                      <a:r>
                        <a:rPr sz="2200" kern="0" spc="60">
                          <a:solidFill>
                            <a:srgbClr val="000000">
                              <a:alpha val="100000"/>
                            </a:srgbClr>
                          </a:solidFill>
                          <a:latin typeface="SimHei"/>
                          <a:ea typeface="SimHei"/>
                          <a:cs typeface="SimHei"/>
                        </a:rPr>
                        <a:t>起干燥性角结膜炎</a:t>
                      </a:r>
                      <a:endParaRPr lang="SimHei" altLang="SimHei" sz="2200"/>
                    </a:p>
                  </a:txBody>
                  <a:tcPr marL="0" marR="0" marT="0" marB="0">
                    <a:lnL>
                      <a:noFill/>
                    </a:lnL>
                    <a:lnR>
                      <a:noFill/>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hMerge="1">
                  <a:txBody>
                    <a:bodyPr vert="horz" wrap="square"/>
                    <a:lstStyle/>
                    <a:p>
                      <a:endParaRPr/>
                    </a:p>
                  </a:txBody>
                  <a:tcPr marL="0" marR="0" marT="0" marB="0">
                    <a:lnL>
                      <a:noFill/>
                    </a:lnL>
                    <a:lnR>
                      <a:noFill/>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882014">
                <a:tc>
                  <a:txBody>
                    <a:bodyPr vert="horz" wrap="square"/>
                    <a:lstStyle/>
                    <a:p>
                      <a:pPr algn="l" rtl="0" eaLnBrk="0">
                        <a:lnSpc>
                          <a:spcPct val="118000"/>
                        </a:lnSpc>
                      </a:pPr>
                      <a:endParaRPr lang="Arial" altLang="Arial" sz="500"/>
                    </a:p>
                    <a:p>
                      <a:pPr marL="634365" algn="l" rtl="0" eaLnBrk="0">
                        <a:lnSpc>
                          <a:spcPct val="104000"/>
                        </a:lnSpc>
                      </a:pPr>
                      <a:r>
                        <a:rPr sz="2200" kern="0" spc="20">
                          <a:solidFill>
                            <a:srgbClr val="000000">
                              <a:alpha val="100000"/>
                            </a:srgbClr>
                          </a:solidFill>
                          <a:latin typeface="SimHei"/>
                          <a:ea typeface="SimHei"/>
                          <a:cs typeface="SimHei"/>
                        </a:rPr>
                        <a:t>泪膜稳定性下降：干燥综合</a:t>
                      </a:r>
                      <a:r>
                        <a:rPr sz="2200" kern="0" spc="10">
                          <a:solidFill>
                            <a:srgbClr val="000000">
                              <a:alpha val="100000"/>
                            </a:srgbClr>
                          </a:solidFill>
                          <a:latin typeface="SimHei"/>
                          <a:ea typeface="SimHei"/>
                          <a:cs typeface="SimHei"/>
                        </a:rPr>
                        <a:t>征患者的泪膜稳定性下降，导致眼部干燥、   </a:t>
                      </a:r>
                      <a:r>
                        <a:rPr sz="2200" kern="0" spc="60">
                          <a:solidFill>
                            <a:srgbClr val="000000">
                              <a:alpha val="100000"/>
                            </a:srgbClr>
                          </a:solidFill>
                          <a:latin typeface="SimHei"/>
                          <a:ea typeface="SimHei"/>
                          <a:cs typeface="SimHei"/>
                        </a:rPr>
                        <a:t>不适感</a:t>
                      </a:r>
                      <a:endParaRPr lang="SimHei" altLang="SimHei" sz="2200"/>
                    </a:p>
                  </a:txBody>
                  <a:tcPr marL="0" marR="0" marT="0" marB="0">
                    <a:lnL>
                      <a:noFill/>
                    </a:lnL>
                    <a:lnR w="6350" cap="flat" cmpd="sng" algn="ctr">
                      <a:solidFill>
                        <a:srgbClr val="000000"/>
                      </a:solidFill>
                      <a:prstDash val="solid"/>
                      <a:round/>
                      <a:headEnd type="none" w="med" len="med"/>
                      <a:tailEnd type="none" w="med" len="med"/>
                    </a:lnR>
                    <a:lnT w="12700" cap="flat" cmpd="sng" algn="ctr">
                      <a:solidFill>
                        <a:srgbClr val="0000FF"/>
                      </a:solidFill>
                      <a:prstDash val="solid"/>
                      <a:round/>
                      <a:headEnd type="none" w="med" len="med"/>
                      <a:tailEnd type="none" w="med" len="med"/>
                    </a:lnT>
                    <a:lnB>
                      <a:noFill/>
                    </a:lnB>
                  </a:tcPr>
                </a:tc>
                <a:tc>
                  <a:txBody>
                    <a:bodyPr vert="horz" wrap="square"/>
                    <a:lstStyle/>
                    <a:p>
                      <a:pPr algn="l" rtl="0" eaLnBrk="0">
                        <a:lnSpc>
                          <a:spcPct val="100000"/>
                        </a:lnSpc>
                      </a:pPr>
                      <a:endParaRPr lang="Arial" altLang="Arial" sz="1000"/>
                    </a:p>
                  </a:txBody>
                  <a:tcPr marL="0" marR="0" marT="0" marB="0">
                    <a:lnL w="6350" cap="flat" cmpd="sng" algn="ctr">
                      <a:solidFill>
                        <a:srgbClr val="000000"/>
                      </a:solidFill>
                      <a:prstDash val="solid"/>
                      <a:round/>
                      <a:headEnd type="none" w="med" len="med"/>
                      <a:tailEnd type="none" w="med" len="med"/>
                    </a:lnL>
                    <a:lnR>
                      <a:noFill/>
                    </a:lnR>
                    <a:lnT>
                      <a:noFill/>
                    </a:lnT>
                    <a:lnB>
                      <a:noFill/>
                    </a:lnB>
                  </a:tcPr>
                </a:tc>
              </a:tr>
            </a:tbl>
          </a:graphicData>
        </a:graphic>
      </p:graphicFrame>
      <p:pic>
        <p:nvPicPr>
          <p:cNvPr id="114" name="picture 114"/>
          <p:cNvPicPr>
            <a:picLocks noChangeAspect="1"/>
          </p:cNvPicPr>
          <p:nvPr/>
        </p:nvPicPr>
        <p:blipFill>
          <a:blip r:embed="rId3"/>
          <a:stretch>
            <a:fillRect/>
          </a:stretch>
        </p:blipFill>
        <p:spPr>
          <a:xfrm rot="21600000">
            <a:off x="419074" y="3524241"/>
            <a:ext cx="9753663" cy="12708"/>
          </a:xfrm>
          <a:prstGeom prst="rect">
            <a:avLst/>
          </a:prstGeom>
        </p:spPr>
      </p:pic>
      <p:pic>
        <p:nvPicPr>
          <p:cNvPr id="116" name="picture 116"/>
          <p:cNvPicPr>
            <a:picLocks noChangeAspect="1"/>
          </p:cNvPicPr>
          <p:nvPr/>
        </p:nvPicPr>
        <p:blipFill>
          <a:blip r:embed="rId4"/>
          <a:stretch>
            <a:fillRect/>
          </a:stretch>
        </p:blipFill>
        <p:spPr>
          <a:xfrm rot="21600000">
            <a:off x="463558" y="4362441"/>
            <a:ext cx="9753556" cy="12708"/>
          </a:xfrm>
          <a:prstGeom prst="rect">
            <a:avLst/>
          </a:prstGeom>
        </p:spPr>
      </p:pic>
      <p:graphicFrame>
        <p:nvGraphicFramePr>
          <p:cNvPr id="118" name="table 118"/>
          <p:cNvGraphicFramePr>
            <a:graphicFrameLocks noGrp="1"/>
          </p:cNvGraphicFramePr>
          <p:nvPr/>
        </p:nvGraphicFramePr>
        <p:xfrm>
          <a:off x="419074" y="3479823"/>
          <a:ext cx="9767569" cy="920114"/>
        </p:xfrm>
        <a:graphic>
          <a:graphicData uri="http://schemas.openxmlformats.org/drawingml/2006/table">
            <a:tbl>
              <a:tblPr/>
              <a:tblGrid>
                <a:gridCol w="9718675"/>
                <a:gridCol w="48894"/>
              </a:tblGrid>
              <a:tr h="920114">
                <a:tc>
                  <a:txBody>
                    <a:bodyPr vert="horz" wrap="square"/>
                    <a:lstStyle/>
                    <a:p>
                      <a:pPr algn="l" rtl="0" eaLnBrk="0">
                        <a:lnSpc>
                          <a:spcPct val="110000"/>
                        </a:lnSpc>
                      </a:pPr>
                      <a:endParaRPr lang="Arial" altLang="Arial" sz="800"/>
                    </a:p>
                    <a:p>
                      <a:pPr marL="590550" algn="l" rtl="0" eaLnBrk="0">
                        <a:lnSpc>
                          <a:spcPct val="103000"/>
                        </a:lnSpc>
                        <a:spcBef>
                          <a:spcPts val="2"/>
                        </a:spcBef>
                      </a:pPr>
                      <a:r>
                        <a:rPr sz="2200" kern="0" spc="70">
                          <a:solidFill>
                            <a:srgbClr val="000000">
                              <a:alpha val="100000"/>
                            </a:srgbClr>
                          </a:solidFill>
                          <a:latin typeface="SimHei"/>
                          <a:ea typeface="SimHei"/>
                          <a:cs typeface="SimHei"/>
                        </a:rPr>
                        <a:t>泪液成分异常：干燥综合征患者的泪液成分异常，影响泪</a:t>
                      </a:r>
                      <a:r>
                        <a:rPr sz="2200" kern="0" spc="60">
                          <a:solidFill>
                            <a:srgbClr val="000000">
                              <a:alpha val="100000"/>
                            </a:srgbClr>
                          </a:solidFill>
                          <a:latin typeface="SimHei"/>
                          <a:ea typeface="SimHei"/>
                          <a:cs typeface="SimHei"/>
                        </a:rPr>
                        <a:t>膜的质量和稳</a:t>
                      </a:r>
                      <a:r>
                        <a:rPr sz="2200" kern="0" spc="0">
                          <a:solidFill>
                            <a:srgbClr val="000000">
                              <a:alpha val="100000"/>
                            </a:srgbClr>
                          </a:solidFill>
                          <a:latin typeface="SimHei"/>
                          <a:ea typeface="SimHei"/>
                          <a:cs typeface="SimHei"/>
                        </a:rPr>
                        <a:t>  </a:t>
                      </a:r>
                      <a:r>
                        <a:rPr sz="2200" kern="0" spc="80">
                          <a:solidFill>
                            <a:srgbClr val="000000">
                              <a:alpha val="100000"/>
                            </a:srgbClr>
                          </a:solidFill>
                          <a:latin typeface="SimHei"/>
                          <a:ea typeface="SimHei"/>
                          <a:cs typeface="SimHei"/>
                        </a:rPr>
                        <a:t>定性</a:t>
                      </a:r>
                      <a:endParaRPr lang="SimHei" altLang="SimHei" sz="2200"/>
                    </a:p>
                  </a:txBody>
                  <a:tcPr marL="0" marR="0" marT="0" marB="0">
                    <a:lnL>
                      <a:noFill/>
                    </a:lnL>
                    <a:lnR w="6350" cap="flat" cmpd="sng" algn="ctr">
                      <a:solidFill>
                        <a:srgbClr val="000000"/>
                      </a:solidFill>
                      <a:prstDash val="solid"/>
                      <a:round/>
                      <a:headEnd type="none" w="med" len="med"/>
                      <a:tailEnd type="none" w="med" len="med"/>
                    </a:lnR>
                    <a:lnT>
                      <a:noFill/>
                    </a:lnT>
                    <a:lnB>
                      <a:noFill/>
                    </a:lnB>
                  </a:tcPr>
                </a:tc>
                <a:tc>
                  <a:txBody>
                    <a:bodyPr vert="horz" wrap="square"/>
                    <a:lstStyle/>
                    <a:p>
                      <a:pPr algn="l" rtl="0" eaLnBrk="0">
                        <a:lnSpc>
                          <a:spcPct val="100000"/>
                        </a:lnSpc>
                      </a:pPr>
                      <a:endParaRPr lang="Arial" altLang="Arial" sz="1000"/>
                    </a:p>
                  </a:txBody>
                  <a:tcPr marL="0" marR="0" marT="0" marB="0">
                    <a:lnL w="635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120" name="textbox 120"/>
          <p:cNvSpPr/>
          <p:nvPr/>
        </p:nvSpPr>
        <p:spPr>
          <a:xfrm>
            <a:off x="996970" y="4721539"/>
            <a:ext cx="8947150" cy="7073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68828"/>
              </a:lnSpc>
            </a:pPr>
            <a:endParaRPr lang="Arial" altLang="Arial" sz="100"/>
          </a:p>
          <a:p>
            <a:pPr marL="12700" algn="l" rtl="0" eaLnBrk="0">
              <a:lnSpc>
                <a:spcPct val="102000"/>
              </a:lnSpc>
            </a:pPr>
            <a:r>
              <a:rPr sz="2200" kern="0" spc="70">
                <a:solidFill>
                  <a:srgbClr val="000000">
                    <a:alpha val="100000"/>
                  </a:srgbClr>
                </a:solidFill>
                <a:latin typeface="SimHei"/>
                <a:ea typeface="SimHei"/>
                <a:cs typeface="SimHei"/>
              </a:rPr>
              <a:t>眼表炎症：干燥综合征可引起眼表炎症</a:t>
            </a:r>
            <a:r>
              <a:rPr sz="2200" kern="0" spc="60">
                <a:solidFill>
                  <a:srgbClr val="000000">
                    <a:alpha val="100000"/>
                  </a:srgbClr>
                </a:solidFill>
                <a:latin typeface="SimHei"/>
                <a:ea typeface="SimHei"/>
                <a:cs typeface="SimHei"/>
              </a:rPr>
              <a:t>，导致眼部不适、充血、疼痛等</a:t>
            </a:r>
            <a:r>
              <a:rPr sz="2200" kern="0" spc="0">
                <a:solidFill>
                  <a:srgbClr val="000000">
                    <a:alpha val="100000"/>
                  </a:srgbClr>
                </a:solidFill>
                <a:latin typeface="SimHei"/>
                <a:ea typeface="SimHei"/>
                <a:cs typeface="SimHei"/>
              </a:rPr>
              <a:t> </a:t>
            </a:r>
            <a:r>
              <a:rPr sz="2200" kern="0" spc="60">
                <a:solidFill>
                  <a:srgbClr val="000000">
                    <a:alpha val="100000"/>
                  </a:srgbClr>
                </a:solidFill>
                <a:latin typeface="SimHei"/>
                <a:ea typeface="SimHei"/>
                <a:cs typeface="SimHei"/>
              </a:rPr>
              <a:t>症状</a:t>
            </a:r>
            <a:endParaRPr lang="SimHei" altLang="SimHei" sz="2200"/>
          </a:p>
        </p:txBody>
      </p:sp>
      <p:sp>
        <p:nvSpPr>
          <p:cNvPr id="122" name="textbox 122"/>
          <p:cNvSpPr/>
          <p:nvPr/>
        </p:nvSpPr>
        <p:spPr>
          <a:xfrm>
            <a:off x="602106" y="502089"/>
            <a:ext cx="1527810" cy="43941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964"/>
              </a:lnSpc>
            </a:pPr>
            <a:endParaRPr lang="Arial" altLang="Arial" sz="100"/>
          </a:p>
          <a:p>
            <a:pPr marL="12700" algn="l" rtl="0" eaLnBrk="0">
              <a:lnSpc>
                <a:spcPct val="97000"/>
              </a:lnSpc>
            </a:pPr>
            <a:r>
              <a:rPr sz="2800" b="1" kern="0" spc="130">
                <a:solidFill>
                  <a:srgbClr val="000000">
                    <a:alpha val="100000"/>
                  </a:srgbClr>
                </a:solidFill>
                <a:latin typeface="SimHei"/>
                <a:ea typeface="SimHei"/>
                <a:cs typeface="SimHei"/>
              </a:rPr>
              <a:t>泪膜异常</a:t>
            </a:r>
            <a:endParaRPr lang="SimHei" altLang="SimHei" sz="2800"/>
          </a:p>
        </p:txBody>
      </p:sp>
      <p:sp>
        <p:nvSpPr>
          <p:cNvPr id="124" name="rect"/>
          <p:cNvSpPr/>
          <p:nvPr/>
        </p:nvSpPr>
        <p:spPr>
          <a:xfrm>
            <a:off x="406349" y="4629133"/>
            <a:ext cx="9766389" cy="12708"/>
          </a:xfrm>
          <a:prstGeom prst="rect">
            <a:avLst/>
          </a:prstGeom>
          <a:solidFill>
            <a:srgbClr val="0000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6" name="rect"/>
          <p:cNvSpPr/>
          <p:nvPr/>
        </p:nvSpPr>
        <p:spPr>
          <a:xfrm>
            <a:off x="463558" y="2152657"/>
            <a:ext cx="9759971" cy="12707"/>
          </a:xfrm>
          <a:prstGeom prst="rect">
            <a:avLst/>
          </a:prstGeom>
          <a:solidFill>
            <a:srgbClr val="0000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8" name="rect"/>
          <p:cNvSpPr/>
          <p:nvPr/>
        </p:nvSpPr>
        <p:spPr>
          <a:xfrm>
            <a:off x="10140979" y="1282686"/>
            <a:ext cx="6309" cy="990639"/>
          </a:xfrm>
          <a:prstGeom prst="rect">
            <a:avLst/>
          </a:prstGeom>
          <a:solidFill>
            <a:srgbClr val="000000">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0" name="rect"/>
          <p:cNvSpPr/>
          <p:nvPr/>
        </p:nvSpPr>
        <p:spPr>
          <a:xfrm>
            <a:off x="10134564" y="4622779"/>
            <a:ext cx="6415" cy="889033"/>
          </a:xfrm>
          <a:prstGeom prst="rect">
            <a:avLst/>
          </a:prstGeom>
          <a:solidFill>
            <a:srgbClr val="000000">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32" name="picture 132"/>
          <p:cNvPicPr>
            <a:picLocks noChangeAspect="1"/>
          </p:cNvPicPr>
          <p:nvPr/>
        </p:nvPicPr>
        <p:blipFill>
          <a:blip r:embed="rId2"/>
          <a:stretch>
            <a:fillRect/>
          </a:stretch>
        </p:blipFill>
        <p:spPr>
          <a:xfrm rot="21600000">
            <a:off x="0" y="0"/>
            <a:ext cx="10693400" cy="6051550"/>
          </a:xfrm>
          <a:prstGeom prst="rect">
            <a:avLst/>
          </a:prstGeom>
        </p:spPr>
      </p:pic>
      <p:sp>
        <p:nvSpPr>
          <p:cNvPr id="134" name="textbox 134"/>
          <p:cNvSpPr/>
          <p:nvPr/>
        </p:nvSpPr>
        <p:spPr>
          <a:xfrm>
            <a:off x="1203414" y="3288130"/>
            <a:ext cx="8032115" cy="3009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1162"/>
              </a:lnSpc>
            </a:pPr>
            <a:endParaRPr lang="Arial" altLang="Arial" sz="100"/>
          </a:p>
          <a:p>
            <a:pPr marL="12700" algn="l" rtl="0" eaLnBrk="0">
              <a:lnSpc>
                <a:spcPct val="100000"/>
              </a:lnSpc>
            </a:pPr>
            <a:r>
              <a:rPr sz="1800" b="1" kern="0" spc="0">
                <a:solidFill>
                  <a:srgbClr val="FFFFFF">
                    <a:alpha val="100000"/>
                  </a:srgbClr>
                </a:solidFill>
                <a:latin typeface="SimHei"/>
                <a:ea typeface="SimHei"/>
                <a:cs typeface="SimHei"/>
              </a:rPr>
              <a:t>添加标题</a:t>
            </a:r>
            <a:r>
              <a:rPr sz="1800" kern="0" spc="0">
                <a:solidFill>
                  <a:srgbClr val="FFFFFF">
                    <a:alpha val="100000"/>
                  </a:srgbClr>
                </a:solidFill>
                <a:latin typeface="SimHei"/>
                <a:ea typeface="SimHei"/>
                <a:cs typeface="SimHei"/>
              </a:rPr>
              <a:t>              </a:t>
            </a:r>
            <a:r>
              <a:rPr sz="1800" b="1" kern="0" spc="0">
                <a:solidFill>
                  <a:srgbClr val="FFFFFF">
                    <a:alpha val="100000"/>
                  </a:srgbClr>
                </a:solidFill>
                <a:latin typeface="SimHei"/>
                <a:ea typeface="SimHei"/>
                <a:cs typeface="SimHei"/>
              </a:rPr>
              <a:t>添加标题</a:t>
            </a:r>
            <a:r>
              <a:rPr sz="1800" kern="0" spc="0">
                <a:solidFill>
                  <a:srgbClr val="FFFFFF">
                    <a:alpha val="100000"/>
                  </a:srgbClr>
                </a:solidFill>
                <a:latin typeface="SimHei"/>
                <a:ea typeface="SimHei"/>
                <a:cs typeface="SimHei"/>
              </a:rPr>
              <a:t>            </a:t>
            </a:r>
            <a:r>
              <a:rPr sz="1800" b="1" kern="0" spc="0">
                <a:solidFill>
                  <a:srgbClr val="FFFFFF">
                    <a:alpha val="100000"/>
                  </a:srgbClr>
                </a:solidFill>
                <a:latin typeface="SimHei"/>
                <a:ea typeface="SimHei"/>
                <a:cs typeface="SimHei"/>
              </a:rPr>
              <a:t>添加标题</a:t>
            </a:r>
            <a:r>
              <a:rPr sz="1800" kern="0" spc="-10">
                <a:solidFill>
                  <a:srgbClr val="FFFFFF">
                    <a:alpha val="100000"/>
                  </a:srgbClr>
                </a:solidFill>
                <a:latin typeface="SimHei"/>
                <a:ea typeface="SimHei"/>
                <a:cs typeface="SimHei"/>
              </a:rPr>
              <a:t>            </a:t>
            </a:r>
            <a:r>
              <a:rPr sz="1800" b="1" kern="0" spc="-10">
                <a:solidFill>
                  <a:srgbClr val="FFFFFF">
                    <a:alpha val="100000"/>
                  </a:srgbClr>
                </a:solidFill>
                <a:latin typeface="SimHei"/>
                <a:ea typeface="SimHei"/>
                <a:cs typeface="SimHei"/>
              </a:rPr>
              <a:t>添加标题</a:t>
            </a:r>
            <a:endParaRPr lang="SimHei" altLang="SimHei" sz="1800"/>
          </a:p>
        </p:txBody>
      </p:sp>
      <p:sp>
        <p:nvSpPr>
          <p:cNvPr id="136" name="textbox 136"/>
          <p:cNvSpPr/>
          <p:nvPr/>
        </p:nvSpPr>
        <p:spPr>
          <a:xfrm>
            <a:off x="514377" y="1504262"/>
            <a:ext cx="2599054" cy="4686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839"/>
              </a:lnSpc>
            </a:pPr>
            <a:endParaRPr lang="Arial" altLang="Arial" sz="100"/>
          </a:p>
          <a:p>
            <a:pPr marL="12700" indent="5714" algn="l" rtl="0" eaLnBrk="0">
              <a:lnSpc>
                <a:spcPct val="112000"/>
              </a:lnSpc>
            </a:pPr>
            <a:r>
              <a:rPr sz="1300" kern="0" spc="50">
                <a:solidFill>
                  <a:srgbClr val="000000">
                    <a:alpha val="100000"/>
                  </a:srgbClr>
                </a:solidFill>
                <a:latin typeface="SimHei"/>
                <a:ea typeface="SimHei"/>
                <a:cs typeface="SimHei"/>
              </a:rPr>
              <a:t>定义：结膜干燥症是干</a:t>
            </a:r>
            <a:r>
              <a:rPr sz="1300" kern="0" spc="40">
                <a:solidFill>
                  <a:srgbClr val="000000">
                    <a:alpha val="100000"/>
                  </a:srgbClr>
                </a:solidFill>
                <a:latin typeface="SimHei"/>
                <a:ea typeface="SimHei"/>
                <a:cs typeface="SimHei"/>
              </a:rPr>
              <a:t>燥综合征对</a:t>
            </a:r>
            <a:r>
              <a:rPr sz="1300" kern="0" spc="-10">
                <a:solidFill>
                  <a:srgbClr val="000000">
                    <a:alpha val="100000"/>
                  </a:srgbClr>
                </a:solidFill>
                <a:latin typeface="SimHei"/>
                <a:ea typeface="SimHei"/>
                <a:cs typeface="SimHei"/>
              </a:rPr>
              <a:t> </a:t>
            </a:r>
            <a:r>
              <a:rPr sz="1300" kern="0" spc="30">
                <a:solidFill>
                  <a:srgbClr val="000000">
                    <a:alpha val="100000"/>
                  </a:srgbClr>
                </a:solidFill>
                <a:latin typeface="SimHei"/>
                <a:ea typeface="SimHei"/>
                <a:cs typeface="SimHei"/>
              </a:rPr>
              <a:t>眼表的一种影响</a:t>
            </a:r>
            <a:endParaRPr lang="SimHei" altLang="SimHei" sz="1300"/>
          </a:p>
        </p:txBody>
      </p:sp>
      <p:sp>
        <p:nvSpPr>
          <p:cNvPr id="138" name="textbox 138"/>
          <p:cNvSpPr/>
          <p:nvPr/>
        </p:nvSpPr>
        <p:spPr>
          <a:xfrm>
            <a:off x="7385101" y="4216405"/>
            <a:ext cx="2611120" cy="45656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8680"/>
              </a:lnSpc>
            </a:pPr>
            <a:endParaRPr lang="Arial" altLang="Arial" sz="100"/>
          </a:p>
          <a:p>
            <a:pPr marL="12700" indent="5714" algn="l" rtl="0" eaLnBrk="0">
              <a:lnSpc>
                <a:spcPct val="109000"/>
              </a:lnSpc>
            </a:pPr>
            <a:r>
              <a:rPr sz="1300" kern="0" spc="50">
                <a:solidFill>
                  <a:srgbClr val="000000">
                    <a:alpha val="100000"/>
                  </a:srgbClr>
                </a:solidFill>
                <a:latin typeface="SimHei"/>
                <a:ea typeface="SimHei"/>
                <a:cs typeface="SimHei"/>
              </a:rPr>
              <a:t>治疗：使用人工泪液或针对病因进</a:t>
            </a:r>
            <a:r>
              <a:rPr sz="1300" kern="0" spc="40">
                <a:solidFill>
                  <a:srgbClr val="000000">
                    <a:alpha val="100000"/>
                  </a:srgbClr>
                </a:solidFill>
                <a:latin typeface="SimHei"/>
                <a:ea typeface="SimHei"/>
                <a:cs typeface="SimHei"/>
              </a:rPr>
              <a:t> </a:t>
            </a:r>
            <a:r>
              <a:rPr sz="1300" kern="0" spc="20">
                <a:solidFill>
                  <a:srgbClr val="000000">
                    <a:alpha val="100000"/>
                  </a:srgbClr>
                </a:solidFill>
                <a:latin typeface="SimHei"/>
                <a:ea typeface="SimHei"/>
                <a:cs typeface="SimHei"/>
              </a:rPr>
              <a:t>行治疗</a:t>
            </a:r>
            <a:endParaRPr lang="SimHei" altLang="SimHei" sz="1300"/>
          </a:p>
        </p:txBody>
      </p:sp>
      <p:sp>
        <p:nvSpPr>
          <p:cNvPr id="140" name="textbox 140"/>
          <p:cNvSpPr/>
          <p:nvPr/>
        </p:nvSpPr>
        <p:spPr>
          <a:xfrm>
            <a:off x="595872" y="495980"/>
            <a:ext cx="1936114" cy="4540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439"/>
              </a:lnSpc>
            </a:pPr>
            <a:endParaRPr lang="Arial" altLang="Arial" sz="100"/>
          </a:p>
          <a:p>
            <a:pPr marL="12700" algn="l" rtl="0" eaLnBrk="0">
              <a:lnSpc>
                <a:spcPct val="97000"/>
              </a:lnSpc>
            </a:pPr>
            <a:r>
              <a:rPr sz="2900" b="1" kern="0" spc="90">
                <a:solidFill>
                  <a:srgbClr val="000000">
                    <a:alpha val="100000"/>
                  </a:srgbClr>
                </a:solidFill>
                <a:latin typeface="SimHei"/>
                <a:ea typeface="SimHei"/>
                <a:cs typeface="SimHei"/>
              </a:rPr>
              <a:t>结膜干燥症</a:t>
            </a:r>
            <a:endParaRPr lang="SimHei" altLang="SimHei" sz="2900"/>
          </a:p>
        </p:txBody>
      </p:sp>
      <p:sp>
        <p:nvSpPr>
          <p:cNvPr id="142" name="textbox 142"/>
          <p:cNvSpPr/>
          <p:nvPr/>
        </p:nvSpPr>
        <p:spPr>
          <a:xfrm>
            <a:off x="2755928" y="4215720"/>
            <a:ext cx="2591435" cy="2216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824"/>
              </a:lnSpc>
            </a:pPr>
            <a:endParaRPr lang="Arial" altLang="Arial" sz="100"/>
          </a:p>
          <a:p>
            <a:pPr marL="12700" algn="l" rtl="0" eaLnBrk="0">
              <a:lnSpc>
                <a:spcPct val="99000"/>
              </a:lnSpc>
            </a:pPr>
            <a:r>
              <a:rPr sz="1300" kern="0" spc="50">
                <a:solidFill>
                  <a:srgbClr val="000000">
                    <a:alpha val="100000"/>
                  </a:srgbClr>
                </a:solidFill>
                <a:latin typeface="SimHei"/>
                <a:ea typeface="SimHei"/>
                <a:cs typeface="SimHei"/>
              </a:rPr>
              <a:t>症状：眼睛干涩、异</a:t>
            </a:r>
            <a:r>
              <a:rPr sz="1300" kern="0" spc="40">
                <a:solidFill>
                  <a:srgbClr val="000000">
                    <a:alpha val="100000"/>
                  </a:srgbClr>
                </a:solidFill>
                <a:latin typeface="SimHei"/>
                <a:ea typeface="SimHei"/>
                <a:cs typeface="SimHei"/>
              </a:rPr>
              <a:t>物感、烧灼感</a:t>
            </a:r>
            <a:endParaRPr lang="SimHei" altLang="SimHei" sz="1300"/>
          </a:p>
        </p:txBody>
      </p:sp>
      <p:sp>
        <p:nvSpPr>
          <p:cNvPr id="144" name="textbox 144"/>
          <p:cNvSpPr/>
          <p:nvPr/>
        </p:nvSpPr>
        <p:spPr>
          <a:xfrm>
            <a:off x="5086340" y="1511302"/>
            <a:ext cx="2418714" cy="2222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055"/>
              </a:lnSpc>
            </a:pPr>
            <a:endParaRPr lang="Arial" altLang="Arial" sz="100"/>
          </a:p>
          <a:p>
            <a:pPr marL="12700" algn="l" rtl="0" eaLnBrk="0">
              <a:lnSpc>
                <a:spcPct val="99000"/>
              </a:lnSpc>
            </a:pPr>
            <a:r>
              <a:rPr sz="1300" kern="0" spc="40">
                <a:solidFill>
                  <a:srgbClr val="000000">
                    <a:alpha val="100000"/>
                  </a:srgbClr>
                </a:solidFill>
                <a:latin typeface="SimHei"/>
                <a:ea typeface="SimHei"/>
                <a:cs typeface="SimHei"/>
              </a:rPr>
              <a:t>原因：泪液分泌不足或质量下降</a:t>
            </a:r>
            <a:endParaRPr lang="SimHei" altLang="SimHei" sz="13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6" name="textbox 146"/>
          <p:cNvSpPr/>
          <p:nvPr/>
        </p:nvSpPr>
        <p:spPr>
          <a:xfrm>
            <a:off x="5975390" y="2061650"/>
            <a:ext cx="3893820" cy="12052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69290"/>
              </a:lnSpc>
            </a:pPr>
            <a:endParaRPr lang="Arial" altLang="Arial" sz="100"/>
          </a:p>
          <a:p>
            <a:pPr marL="18415" algn="l" rtl="0" eaLnBrk="0">
              <a:lnSpc>
                <a:spcPct val="86000"/>
              </a:lnSpc>
            </a:pPr>
            <a:r>
              <a:rPr sz="4000" kern="0" spc="340">
                <a:solidFill>
                  <a:srgbClr val="000000">
                    <a:alpha val="100000"/>
                  </a:srgbClr>
                </a:solidFill>
                <a:latin typeface="SimHei"/>
                <a:ea typeface="SimHei"/>
                <a:cs typeface="SimHei"/>
              </a:rPr>
              <a:t>干燥综合征对眼</a:t>
            </a:r>
            <a:endParaRPr lang="SimHei" altLang="SimHei" sz="4000"/>
          </a:p>
          <a:p>
            <a:pPr marL="12700" algn="l" rtl="0" eaLnBrk="0">
              <a:lnSpc>
                <a:spcPts val="5178"/>
              </a:lnSpc>
            </a:pPr>
            <a:r>
              <a:rPr sz="4000" kern="0" spc="310">
                <a:solidFill>
                  <a:srgbClr val="000000">
                    <a:alpha val="100000"/>
                  </a:srgbClr>
                </a:solidFill>
                <a:latin typeface="SimHei"/>
                <a:ea typeface="SimHei"/>
                <a:cs typeface="SimHei"/>
              </a:rPr>
              <a:t>部的影响</a:t>
            </a:r>
            <a:endParaRPr lang="SimHei" altLang="SimHei" sz="4000"/>
          </a:p>
        </p:txBody>
      </p:sp>
      <p:sp>
        <p:nvSpPr>
          <p:cNvPr id="148" name="rect"/>
          <p:cNvSpPr/>
          <p:nvPr/>
        </p:nvSpPr>
        <p:spPr>
          <a:xfrm>
            <a:off x="7854943" y="0"/>
            <a:ext cx="2832147" cy="742948"/>
          </a:xfrm>
          <a:prstGeom prst="rect">
            <a:avLst/>
          </a:prstGeom>
          <a:solidFill>
            <a:srgbClr val="4762FB">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0" name="textbox 150"/>
          <p:cNvSpPr/>
          <p:nvPr/>
        </p:nvSpPr>
        <p:spPr>
          <a:xfrm>
            <a:off x="2387315" y="3058242"/>
            <a:ext cx="431165" cy="4241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2636"/>
              </a:lnSpc>
            </a:pPr>
            <a:endParaRPr lang="Arial" altLang="Arial" sz="100"/>
          </a:p>
          <a:p>
            <a:pPr marL="12700" algn="l" rtl="0" eaLnBrk="0">
              <a:lnSpc>
                <a:spcPct val="79000"/>
              </a:lnSpc>
            </a:pPr>
            <a:r>
              <a:rPr sz="3300" b="1" kern="0" spc="-50">
                <a:solidFill>
                  <a:srgbClr val="000000">
                    <a:alpha val="100000"/>
                  </a:srgbClr>
                </a:solidFill>
                <a:latin typeface="SimSun"/>
                <a:ea typeface="SimSun"/>
                <a:cs typeface="SimSun"/>
              </a:rPr>
              <a:t>03</a:t>
            </a:r>
            <a:endParaRPr lang="SimSun" altLang="SimSun" sz="33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52" name="picture 152"/>
          <p:cNvPicPr>
            <a:picLocks noChangeAspect="1"/>
          </p:cNvPicPr>
          <p:nvPr/>
        </p:nvPicPr>
        <p:blipFill>
          <a:blip r:embed="rId2"/>
          <a:stretch>
            <a:fillRect/>
          </a:stretch>
        </p:blipFill>
        <p:spPr>
          <a:xfrm rot="21600000">
            <a:off x="0" y="0"/>
            <a:ext cx="10693400" cy="6051550"/>
          </a:xfrm>
          <a:prstGeom prst="rect">
            <a:avLst/>
          </a:prstGeom>
        </p:spPr>
      </p:pic>
      <p:graphicFrame>
        <p:nvGraphicFramePr>
          <p:cNvPr id="154" name="table 154"/>
          <p:cNvGraphicFramePr>
            <a:graphicFrameLocks noGrp="1"/>
          </p:cNvGraphicFramePr>
          <p:nvPr/>
        </p:nvGraphicFramePr>
        <p:xfrm>
          <a:off x="1339883" y="2928747"/>
          <a:ext cx="7986394" cy="1275714"/>
        </p:xfrm>
        <a:graphic>
          <a:graphicData uri="http://schemas.openxmlformats.org/drawingml/2006/table">
            <a:tbl>
              <a:tblPr/>
              <a:tblGrid>
                <a:gridCol w="1812289"/>
                <a:gridCol w="2186305"/>
                <a:gridCol w="2169160"/>
                <a:gridCol w="1818639"/>
              </a:tblGrid>
              <a:tr h="294004">
                <a:tc>
                  <a:txBody>
                    <a:bodyPr vert="horz" wrap="square"/>
                    <a:lstStyle/>
                    <a:p>
                      <a:pPr algn="l" rtl="0" eaLnBrk="0">
                        <a:lnSpc>
                          <a:spcPct val="50585"/>
                        </a:lnSpc>
                      </a:pPr>
                      <a:endParaRPr lang="Arial" altLang="Arial" sz="100"/>
                    </a:p>
                    <a:p>
                      <a:pPr algn="l" rtl="0" eaLnBrk="0">
                        <a:lnSpc>
                          <a:spcPct val="98000"/>
                        </a:lnSpc>
                      </a:pPr>
                      <a:r>
                        <a:rPr sz="1800" kern="0" spc="60">
                          <a:solidFill>
                            <a:srgbClr val="000000">
                              <a:alpha val="100000"/>
                            </a:srgbClr>
                          </a:solidFill>
                          <a:latin typeface="SimHei"/>
                          <a:ea typeface="SimHei"/>
                          <a:cs typeface="SimHei"/>
                        </a:rPr>
                        <a:t>定义：干燥综</a:t>
                      </a:r>
                      <a:endParaRPr lang="SimHei" altLang="SimHei" sz="1800"/>
                    </a:p>
                  </a:txBody>
                  <a:tcPr marL="0" marR="0" marT="0" marB="0">
                    <a:lnL>
                      <a:noFill/>
                    </a:lnL>
                    <a:lnR>
                      <a:noFill/>
                    </a:lnR>
                    <a:lnT>
                      <a:noFill/>
                    </a:lnT>
                    <a:lnB>
                      <a:noFill/>
                    </a:lnB>
                  </a:tcPr>
                </a:tc>
                <a:tc>
                  <a:txBody>
                    <a:bodyPr vert="horz" wrap="square"/>
                    <a:lstStyle/>
                    <a:p>
                      <a:pPr algn="l" rtl="0" eaLnBrk="0">
                        <a:lnSpc>
                          <a:spcPct val="14862"/>
                        </a:lnSpc>
                      </a:pPr>
                      <a:endParaRPr lang="Arial" altLang="Arial" sz="100"/>
                    </a:p>
                    <a:p>
                      <a:pPr marL="371475" algn="l" rtl="0" eaLnBrk="0">
                        <a:lnSpc>
                          <a:spcPct val="97000"/>
                        </a:lnSpc>
                      </a:pPr>
                      <a:r>
                        <a:rPr sz="1800" kern="0" spc="100">
                          <a:solidFill>
                            <a:srgbClr val="000000">
                              <a:alpha val="100000"/>
                            </a:srgbClr>
                          </a:solidFill>
                          <a:latin typeface="SimHei"/>
                          <a:ea typeface="SimHei"/>
                          <a:cs typeface="SimHei"/>
                        </a:rPr>
                        <a:t>症状：眼睛干</a:t>
                      </a:r>
                      <a:endParaRPr lang="SimHei" altLang="SimHei" sz="1800"/>
                    </a:p>
                  </a:txBody>
                  <a:tcPr marL="0" marR="0" marT="0" marB="0">
                    <a:lnL>
                      <a:noFill/>
                    </a:lnL>
                    <a:lnR>
                      <a:noFill/>
                    </a:lnR>
                    <a:lnT>
                      <a:noFill/>
                    </a:lnT>
                    <a:lnB>
                      <a:noFill/>
                    </a:lnB>
                  </a:tcPr>
                </a:tc>
                <a:tc>
                  <a:txBody>
                    <a:bodyPr vert="horz" wrap="square"/>
                    <a:lstStyle/>
                    <a:p>
                      <a:pPr algn="l" rtl="0" eaLnBrk="0">
                        <a:lnSpc>
                          <a:spcPct val="14862"/>
                        </a:lnSpc>
                      </a:pPr>
                      <a:endParaRPr lang="Arial" altLang="Arial" sz="100"/>
                    </a:p>
                    <a:p>
                      <a:pPr marL="363220" algn="l" rtl="0" eaLnBrk="0">
                        <a:lnSpc>
                          <a:spcPct val="97000"/>
                        </a:lnSpc>
                      </a:pPr>
                      <a:r>
                        <a:rPr sz="1800" kern="0" spc="70">
                          <a:solidFill>
                            <a:srgbClr val="000000">
                              <a:alpha val="100000"/>
                            </a:srgbClr>
                          </a:solidFill>
                          <a:latin typeface="SimHei"/>
                          <a:ea typeface="SimHei"/>
                          <a:cs typeface="SimHei"/>
                        </a:rPr>
                        <a:t>并发症：角膜</a:t>
                      </a:r>
                      <a:endParaRPr lang="SimHei" altLang="SimHei" sz="1800"/>
                    </a:p>
                  </a:txBody>
                  <a:tcPr marL="0" marR="0" marT="0" marB="0">
                    <a:lnL>
                      <a:noFill/>
                    </a:lnL>
                    <a:lnR>
                      <a:noFill/>
                    </a:lnR>
                    <a:lnT>
                      <a:noFill/>
                    </a:lnT>
                    <a:lnB>
                      <a:noFill/>
                    </a:lnB>
                  </a:tcPr>
                </a:tc>
                <a:tc>
                  <a:txBody>
                    <a:bodyPr vert="horz" wrap="square"/>
                    <a:lstStyle/>
                    <a:p>
                      <a:pPr algn="l" rtl="0" eaLnBrk="0">
                        <a:lnSpc>
                          <a:spcPct val="8889"/>
                        </a:lnSpc>
                      </a:pPr>
                      <a:endParaRPr lang="Arial" altLang="Arial" sz="100"/>
                    </a:p>
                    <a:p>
                      <a:pPr algn="r" rtl="0" eaLnBrk="0">
                        <a:lnSpc>
                          <a:spcPct val="98000"/>
                        </a:lnSpc>
                      </a:pPr>
                      <a:r>
                        <a:rPr sz="1800" kern="0" spc="90">
                          <a:solidFill>
                            <a:srgbClr val="000000">
                              <a:alpha val="100000"/>
                            </a:srgbClr>
                          </a:solidFill>
                          <a:latin typeface="SimHei"/>
                          <a:ea typeface="SimHei"/>
                          <a:cs typeface="SimHei"/>
                        </a:rPr>
                        <a:t>治疗：使用人</a:t>
                      </a:r>
                      <a:endParaRPr lang="SimHei" altLang="SimHei" sz="1800"/>
                    </a:p>
                  </a:txBody>
                  <a:tcPr marL="0" marR="0" marT="0" marB="0">
                    <a:lnL>
                      <a:noFill/>
                    </a:lnL>
                    <a:lnR>
                      <a:noFill/>
                    </a:lnR>
                    <a:lnT>
                      <a:noFill/>
                    </a:lnT>
                    <a:lnB>
                      <a:noFill/>
                    </a:lnB>
                  </a:tcPr>
                </a:tc>
              </a:tr>
              <a:tr h="343534">
                <a:tc>
                  <a:txBody>
                    <a:bodyPr vert="horz" wrap="square"/>
                    <a:lstStyle/>
                    <a:p>
                      <a:pPr algn="l" rtl="0" eaLnBrk="0">
                        <a:lnSpc>
                          <a:spcPct val="105000"/>
                        </a:lnSpc>
                      </a:pPr>
                      <a:endParaRPr lang="Arial" altLang="Arial" sz="300"/>
                    </a:p>
                    <a:p>
                      <a:pPr marL="12064" algn="l" rtl="0" eaLnBrk="0">
                        <a:lnSpc>
                          <a:spcPct val="98000"/>
                        </a:lnSpc>
                        <a:spcBef>
                          <a:spcPts val="3"/>
                        </a:spcBef>
                      </a:pPr>
                      <a:r>
                        <a:rPr sz="1800" kern="0" spc="70">
                          <a:solidFill>
                            <a:srgbClr val="000000">
                              <a:alpha val="100000"/>
                            </a:srgbClr>
                          </a:solidFill>
                          <a:latin typeface="SimHei"/>
                          <a:ea typeface="SimHei"/>
                          <a:cs typeface="SimHei"/>
                        </a:rPr>
                        <a:t>合征引起的泪</a:t>
                      </a:r>
                      <a:endParaRPr lang="SimHei" altLang="SimHei" sz="1800"/>
                    </a:p>
                  </a:txBody>
                  <a:tcPr marL="0" marR="0" marT="0" marB="0">
                    <a:lnL>
                      <a:noFill/>
                    </a:lnL>
                    <a:lnR>
                      <a:noFill/>
                    </a:lnR>
                    <a:lnT>
                      <a:noFill/>
                    </a:lnT>
                    <a:lnB>
                      <a:noFill/>
                    </a:lnB>
                  </a:tcPr>
                </a:tc>
                <a:tc>
                  <a:txBody>
                    <a:bodyPr vert="horz" wrap="square"/>
                    <a:lstStyle/>
                    <a:p>
                      <a:pPr algn="l" rtl="0" eaLnBrk="0">
                        <a:lnSpc>
                          <a:spcPct val="109000"/>
                        </a:lnSpc>
                      </a:pPr>
                      <a:endParaRPr lang="Arial" altLang="Arial" sz="300"/>
                    </a:p>
                    <a:p>
                      <a:pPr marL="371475" algn="l" rtl="0" eaLnBrk="0">
                        <a:lnSpc>
                          <a:spcPct val="98000"/>
                        </a:lnSpc>
                        <a:spcBef>
                          <a:spcPts val="3"/>
                        </a:spcBef>
                      </a:pPr>
                      <a:r>
                        <a:rPr sz="1800" kern="0" spc="80">
                          <a:solidFill>
                            <a:srgbClr val="000000">
                              <a:alpha val="100000"/>
                            </a:srgbClr>
                          </a:solidFill>
                          <a:latin typeface="SimHei"/>
                          <a:ea typeface="SimHei"/>
                          <a:cs typeface="SimHei"/>
                        </a:rPr>
                        <a:t>涩、疲劳、异</a:t>
                      </a:r>
                      <a:endParaRPr lang="SimHei" altLang="SimHei" sz="1800"/>
                    </a:p>
                  </a:txBody>
                  <a:tcPr marL="0" marR="0" marT="0" marB="0">
                    <a:lnL>
                      <a:noFill/>
                    </a:lnL>
                    <a:lnR>
                      <a:noFill/>
                    </a:lnR>
                    <a:lnT>
                      <a:noFill/>
                    </a:lnT>
                    <a:lnB>
                      <a:noFill/>
                    </a:lnB>
                  </a:tcPr>
                </a:tc>
                <a:tc>
                  <a:txBody>
                    <a:bodyPr vert="horz" wrap="square"/>
                    <a:lstStyle/>
                    <a:p>
                      <a:pPr algn="l" rtl="0" eaLnBrk="0">
                        <a:lnSpc>
                          <a:spcPct val="105000"/>
                        </a:lnSpc>
                      </a:pPr>
                      <a:endParaRPr lang="Arial" altLang="Arial" sz="300"/>
                    </a:p>
                    <a:p>
                      <a:pPr marL="375920" algn="l" rtl="0" eaLnBrk="0">
                        <a:lnSpc>
                          <a:spcPct val="98000"/>
                        </a:lnSpc>
                        <a:spcBef>
                          <a:spcPts val="3"/>
                        </a:spcBef>
                      </a:pPr>
                      <a:r>
                        <a:rPr sz="1800" kern="0" spc="50">
                          <a:solidFill>
                            <a:srgbClr val="000000">
                              <a:alpha val="100000"/>
                            </a:srgbClr>
                          </a:solidFill>
                          <a:latin typeface="SimHei"/>
                          <a:ea typeface="SimHei"/>
                          <a:cs typeface="SimHei"/>
                        </a:rPr>
                        <a:t>溃疡、角膜炎</a:t>
                      </a:r>
                      <a:endParaRPr lang="SimHei" altLang="SimHei" sz="1800"/>
                    </a:p>
                  </a:txBody>
                  <a:tcPr marL="0" marR="0" marT="0" marB="0">
                    <a:lnL>
                      <a:noFill/>
                    </a:lnL>
                    <a:lnR>
                      <a:noFill/>
                    </a:lnR>
                    <a:lnT>
                      <a:noFill/>
                    </a:lnT>
                    <a:lnB>
                      <a:noFill/>
                    </a:lnB>
                  </a:tcPr>
                </a:tc>
                <a:tc>
                  <a:txBody>
                    <a:bodyPr vert="horz" wrap="square"/>
                    <a:lstStyle/>
                    <a:p>
                      <a:pPr algn="l" rtl="0" eaLnBrk="0">
                        <a:lnSpc>
                          <a:spcPct val="105000"/>
                        </a:lnSpc>
                      </a:pPr>
                      <a:endParaRPr lang="Arial" altLang="Arial" sz="300"/>
                    </a:p>
                    <a:p>
                      <a:pPr marL="378459" algn="l" rtl="0" eaLnBrk="0">
                        <a:lnSpc>
                          <a:spcPct val="98000"/>
                        </a:lnSpc>
                        <a:spcBef>
                          <a:spcPts val="3"/>
                        </a:spcBef>
                      </a:pPr>
                      <a:r>
                        <a:rPr sz="1800" kern="0" spc="50">
                          <a:solidFill>
                            <a:srgbClr val="000000">
                              <a:alpha val="100000"/>
                            </a:srgbClr>
                          </a:solidFill>
                          <a:latin typeface="SimHei"/>
                          <a:ea typeface="SimHei"/>
                          <a:cs typeface="SimHei"/>
                        </a:rPr>
                        <a:t>工泪液、抗炎</a:t>
                      </a:r>
                      <a:endParaRPr lang="SimHei" altLang="SimHei" sz="1800"/>
                    </a:p>
                  </a:txBody>
                  <a:tcPr marL="0" marR="0" marT="0" marB="0">
                    <a:lnL>
                      <a:noFill/>
                    </a:lnL>
                    <a:lnR>
                      <a:noFill/>
                    </a:lnR>
                    <a:lnT>
                      <a:noFill/>
                    </a:lnT>
                    <a:lnB>
                      <a:noFill/>
                    </a:lnB>
                  </a:tcPr>
                </a:tc>
              </a:tr>
              <a:tr h="638175">
                <a:tc>
                  <a:txBody>
                    <a:bodyPr vert="horz" wrap="square"/>
                    <a:lstStyle/>
                    <a:p>
                      <a:pPr algn="l" rtl="0" eaLnBrk="0">
                        <a:lnSpc>
                          <a:spcPct val="125000"/>
                        </a:lnSpc>
                      </a:pPr>
                      <a:endParaRPr lang="Arial" altLang="Arial" sz="300"/>
                    </a:p>
                    <a:p>
                      <a:pPr marL="114300" algn="l" rtl="0" eaLnBrk="0">
                        <a:lnSpc>
                          <a:spcPct val="98000"/>
                        </a:lnSpc>
                        <a:spcBef>
                          <a:spcPts val="3"/>
                        </a:spcBef>
                      </a:pPr>
                      <a:r>
                        <a:rPr sz="1800" kern="0" spc="80">
                          <a:solidFill>
                            <a:srgbClr val="000000">
                              <a:alpha val="100000"/>
                            </a:srgbClr>
                          </a:solidFill>
                          <a:latin typeface="SimHei"/>
                          <a:ea typeface="SimHei"/>
                          <a:cs typeface="SimHei"/>
                        </a:rPr>
                        <a:t>液质量异常</a:t>
                      </a:r>
                      <a:endParaRPr lang="SimHei" altLang="SimHei" sz="1800"/>
                    </a:p>
                  </a:txBody>
                  <a:tcPr marL="0" marR="0" marT="0" marB="0">
                    <a:lnL>
                      <a:noFill/>
                    </a:lnL>
                    <a:lnR>
                      <a:noFill/>
                    </a:lnR>
                    <a:lnT>
                      <a:noFill/>
                    </a:lnT>
                    <a:lnB>
                      <a:noFill/>
                    </a:lnB>
                  </a:tcPr>
                </a:tc>
                <a:tc>
                  <a:txBody>
                    <a:bodyPr vert="horz" wrap="square"/>
                    <a:lstStyle/>
                    <a:p>
                      <a:pPr algn="l" rtl="0" eaLnBrk="0">
                        <a:lnSpc>
                          <a:spcPct val="122000"/>
                        </a:lnSpc>
                      </a:pPr>
                      <a:endParaRPr lang="Arial" altLang="Arial" sz="300"/>
                    </a:p>
                    <a:p>
                      <a:pPr marL="371475" algn="l" rtl="0" eaLnBrk="0">
                        <a:lnSpc>
                          <a:spcPct val="86000"/>
                        </a:lnSpc>
                        <a:spcBef>
                          <a:spcPts val="3"/>
                        </a:spcBef>
                      </a:pPr>
                      <a:r>
                        <a:rPr sz="1800" kern="0" spc="70">
                          <a:solidFill>
                            <a:srgbClr val="000000">
                              <a:alpha val="100000"/>
                            </a:srgbClr>
                          </a:solidFill>
                          <a:latin typeface="SimHei"/>
                          <a:ea typeface="SimHei"/>
                          <a:cs typeface="SimHei"/>
                        </a:rPr>
                        <a:t>物感、烧灼感</a:t>
                      </a:r>
                      <a:endParaRPr lang="SimHei" altLang="SimHei" sz="1800"/>
                    </a:p>
                    <a:p>
                      <a:pPr marL="968375" algn="l" rtl="0" eaLnBrk="0">
                        <a:lnSpc>
                          <a:spcPts val="2675"/>
                        </a:lnSpc>
                      </a:pPr>
                      <a:r>
                        <a:rPr sz="1800" kern="0" spc="-10">
                          <a:solidFill>
                            <a:srgbClr val="000000">
                              <a:alpha val="100000"/>
                            </a:srgbClr>
                          </a:solidFill>
                          <a:latin typeface="SimHei"/>
                          <a:ea typeface="SimHei"/>
                          <a:cs typeface="SimHei"/>
                        </a:rPr>
                        <a:t>等</a:t>
                      </a:r>
                      <a:endParaRPr lang="SimHei" altLang="SimHei" sz="1800"/>
                    </a:p>
                  </a:txBody>
                  <a:tcPr marL="0" marR="0" marT="0" marB="0">
                    <a:lnL>
                      <a:noFill/>
                    </a:lnL>
                    <a:lnR>
                      <a:noFill/>
                    </a:lnR>
                    <a:lnT>
                      <a:noFill/>
                    </a:lnT>
                    <a:lnB>
                      <a:noFill/>
                    </a:lnB>
                  </a:tcPr>
                </a:tc>
                <a:tc>
                  <a:txBody>
                    <a:bodyPr vert="horz" wrap="square"/>
                    <a:lstStyle/>
                    <a:p>
                      <a:pPr algn="l" rtl="0" eaLnBrk="0">
                        <a:lnSpc>
                          <a:spcPct val="103000"/>
                        </a:lnSpc>
                      </a:pPr>
                      <a:endParaRPr lang="Arial" altLang="Arial" sz="400"/>
                    </a:p>
                    <a:p>
                      <a:pPr marL="953769" algn="l" rtl="0" eaLnBrk="0">
                        <a:lnSpc>
                          <a:spcPct val="99000"/>
                        </a:lnSpc>
                        <a:spcBef>
                          <a:spcPts val="2"/>
                        </a:spcBef>
                      </a:pPr>
                      <a:r>
                        <a:rPr sz="1800" kern="0" spc="-10">
                          <a:solidFill>
                            <a:srgbClr val="000000">
                              <a:alpha val="100000"/>
                            </a:srgbClr>
                          </a:solidFill>
                          <a:latin typeface="SimHei"/>
                          <a:ea typeface="SimHei"/>
                          <a:cs typeface="SimHei"/>
                        </a:rPr>
                        <a:t>等</a:t>
                      </a:r>
                      <a:endParaRPr lang="SimHei" altLang="SimHei" sz="1800"/>
                    </a:p>
                  </a:txBody>
                  <a:tcPr marL="0" marR="0" marT="0" marB="0">
                    <a:lnL>
                      <a:noFill/>
                    </a:lnL>
                    <a:lnR>
                      <a:noFill/>
                    </a:lnR>
                    <a:lnT>
                      <a:noFill/>
                    </a:lnT>
                    <a:lnB>
                      <a:noFill/>
                    </a:lnB>
                  </a:tcPr>
                </a:tc>
                <a:tc>
                  <a:txBody>
                    <a:bodyPr vert="horz" wrap="square"/>
                    <a:lstStyle/>
                    <a:p>
                      <a:pPr algn="l" rtl="0" eaLnBrk="0">
                        <a:lnSpc>
                          <a:spcPct val="102000"/>
                        </a:lnSpc>
                      </a:pPr>
                      <a:endParaRPr lang="Arial" altLang="Arial" sz="400"/>
                    </a:p>
                    <a:p>
                      <a:pPr marL="734059" algn="l" rtl="0" eaLnBrk="0">
                        <a:lnSpc>
                          <a:spcPct val="98000"/>
                        </a:lnSpc>
                        <a:spcBef>
                          <a:spcPts val="1"/>
                        </a:spcBef>
                      </a:pPr>
                      <a:r>
                        <a:rPr sz="1800" kern="0" spc="80">
                          <a:solidFill>
                            <a:srgbClr val="000000">
                              <a:alpha val="100000"/>
                            </a:srgbClr>
                          </a:solidFill>
                          <a:latin typeface="SimHei"/>
                          <a:ea typeface="SimHei"/>
                          <a:cs typeface="SimHei"/>
                        </a:rPr>
                        <a:t>治疗等</a:t>
                      </a:r>
                      <a:endParaRPr lang="SimHei" altLang="SimHei" sz="1800"/>
                    </a:p>
                  </a:txBody>
                  <a:tcPr marL="0" marR="0" marT="0" marB="0">
                    <a:lnL>
                      <a:noFill/>
                    </a:lnL>
                    <a:lnR>
                      <a:noFill/>
                    </a:lnR>
                    <a:lnT>
                      <a:noFill/>
                    </a:lnT>
                    <a:lnB>
                      <a:noFill/>
                    </a:lnB>
                  </a:tcPr>
                </a:tc>
              </a:tr>
            </a:tbl>
          </a:graphicData>
        </a:graphic>
      </p:graphicFrame>
      <p:sp>
        <p:nvSpPr>
          <p:cNvPr id="156" name="textbox 156"/>
          <p:cNvSpPr/>
          <p:nvPr/>
        </p:nvSpPr>
        <p:spPr>
          <a:xfrm>
            <a:off x="589563" y="489626"/>
            <a:ext cx="1174114" cy="4540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436"/>
              </a:lnSpc>
            </a:pPr>
            <a:endParaRPr lang="Arial" altLang="Arial" sz="100"/>
          </a:p>
          <a:p>
            <a:pPr marL="12700" algn="l" rtl="0" eaLnBrk="0">
              <a:lnSpc>
                <a:spcPct val="97000"/>
              </a:lnSpc>
            </a:pPr>
            <a:r>
              <a:rPr sz="2900" b="1" kern="0" spc="90">
                <a:solidFill>
                  <a:srgbClr val="000000">
                    <a:alpha val="100000"/>
                  </a:srgbClr>
                </a:solidFill>
                <a:latin typeface="SimHei"/>
                <a:ea typeface="SimHei"/>
                <a:cs typeface="SimHei"/>
              </a:rPr>
              <a:t>干眼症</a:t>
            </a:r>
            <a:endParaRPr lang="SimHei" altLang="SimHei" sz="29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58" name="picture 158"/>
          <p:cNvPicPr>
            <a:picLocks noChangeAspect="1"/>
          </p:cNvPicPr>
          <p:nvPr/>
        </p:nvPicPr>
        <p:blipFill>
          <a:blip r:embed="rId2"/>
          <a:stretch>
            <a:fillRect/>
          </a:stretch>
        </p:blipFill>
        <p:spPr>
          <a:xfrm rot="21600000">
            <a:off x="0" y="0"/>
            <a:ext cx="10693400" cy="6051550"/>
          </a:xfrm>
          <a:prstGeom prst="rect">
            <a:avLst/>
          </a:prstGeom>
        </p:spPr>
      </p:pic>
      <p:sp>
        <p:nvSpPr>
          <p:cNvPr id="160" name="textbox 160"/>
          <p:cNvSpPr/>
          <p:nvPr/>
        </p:nvSpPr>
        <p:spPr>
          <a:xfrm>
            <a:off x="1203414" y="3288130"/>
            <a:ext cx="8032115" cy="3009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1162"/>
              </a:lnSpc>
            </a:pPr>
            <a:endParaRPr lang="Arial" altLang="Arial" sz="100"/>
          </a:p>
          <a:p>
            <a:pPr marL="12700" algn="l" rtl="0" eaLnBrk="0">
              <a:lnSpc>
                <a:spcPct val="100000"/>
              </a:lnSpc>
            </a:pPr>
            <a:r>
              <a:rPr sz="1800" b="1" kern="0" spc="0">
                <a:solidFill>
                  <a:srgbClr val="FFFFFF">
                    <a:alpha val="100000"/>
                  </a:srgbClr>
                </a:solidFill>
                <a:latin typeface="SimHei"/>
                <a:ea typeface="SimHei"/>
                <a:cs typeface="SimHei"/>
              </a:rPr>
              <a:t>添加标题</a:t>
            </a:r>
            <a:r>
              <a:rPr sz="1800" kern="0" spc="0">
                <a:solidFill>
                  <a:srgbClr val="FFFFFF">
                    <a:alpha val="100000"/>
                  </a:srgbClr>
                </a:solidFill>
                <a:latin typeface="SimHei"/>
                <a:ea typeface="SimHei"/>
                <a:cs typeface="SimHei"/>
              </a:rPr>
              <a:t>              </a:t>
            </a:r>
            <a:r>
              <a:rPr sz="1800" b="1" kern="0" spc="0">
                <a:solidFill>
                  <a:srgbClr val="FFFFFF">
                    <a:alpha val="100000"/>
                  </a:srgbClr>
                </a:solidFill>
                <a:latin typeface="SimHei"/>
                <a:ea typeface="SimHei"/>
                <a:cs typeface="SimHei"/>
              </a:rPr>
              <a:t>添加标题</a:t>
            </a:r>
            <a:r>
              <a:rPr sz="1800" kern="0" spc="0">
                <a:solidFill>
                  <a:srgbClr val="FFFFFF">
                    <a:alpha val="100000"/>
                  </a:srgbClr>
                </a:solidFill>
                <a:latin typeface="SimHei"/>
                <a:ea typeface="SimHei"/>
                <a:cs typeface="SimHei"/>
              </a:rPr>
              <a:t>            </a:t>
            </a:r>
            <a:r>
              <a:rPr sz="1800" b="1" kern="0" spc="0">
                <a:solidFill>
                  <a:srgbClr val="FFFFFF">
                    <a:alpha val="100000"/>
                  </a:srgbClr>
                </a:solidFill>
                <a:latin typeface="SimHei"/>
                <a:ea typeface="SimHei"/>
                <a:cs typeface="SimHei"/>
              </a:rPr>
              <a:t>添加标题</a:t>
            </a:r>
            <a:r>
              <a:rPr sz="1800" kern="0" spc="-10">
                <a:solidFill>
                  <a:srgbClr val="FFFFFF">
                    <a:alpha val="100000"/>
                  </a:srgbClr>
                </a:solidFill>
                <a:latin typeface="SimHei"/>
                <a:ea typeface="SimHei"/>
                <a:cs typeface="SimHei"/>
              </a:rPr>
              <a:t>            </a:t>
            </a:r>
            <a:r>
              <a:rPr sz="1800" b="1" kern="0" spc="-10">
                <a:solidFill>
                  <a:srgbClr val="FFFFFF">
                    <a:alpha val="100000"/>
                  </a:srgbClr>
                </a:solidFill>
                <a:latin typeface="SimHei"/>
                <a:ea typeface="SimHei"/>
                <a:cs typeface="SimHei"/>
              </a:rPr>
              <a:t>添加标题</a:t>
            </a:r>
            <a:endParaRPr lang="SimHei" altLang="SimHei" sz="1800"/>
          </a:p>
        </p:txBody>
      </p:sp>
      <p:sp>
        <p:nvSpPr>
          <p:cNvPr id="162" name="textbox 162"/>
          <p:cNvSpPr/>
          <p:nvPr/>
        </p:nvSpPr>
        <p:spPr>
          <a:xfrm>
            <a:off x="7372374" y="4208347"/>
            <a:ext cx="2603500" cy="7112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7243"/>
              </a:lnSpc>
            </a:pPr>
            <a:endParaRPr lang="Arial" altLang="Arial" sz="100"/>
          </a:p>
          <a:p>
            <a:pPr marL="12700" algn="l" rtl="0" eaLnBrk="0">
              <a:lnSpc>
                <a:spcPct val="115000"/>
              </a:lnSpc>
            </a:pPr>
            <a:r>
              <a:rPr sz="1300" kern="0" spc="0">
                <a:solidFill>
                  <a:srgbClr val="000000">
                    <a:alpha val="100000"/>
                  </a:srgbClr>
                </a:solidFill>
                <a:latin typeface="SimHei"/>
                <a:ea typeface="SimHei"/>
                <a:cs typeface="SimHei"/>
              </a:rPr>
              <a:t>治疗： 一般采用手术方法治疗，同</a:t>
            </a:r>
            <a:r>
              <a:rPr sz="1300" kern="0" spc="10">
                <a:solidFill>
                  <a:srgbClr val="000000">
                    <a:alpha val="100000"/>
                  </a:srgbClr>
                </a:solidFill>
                <a:latin typeface="SimHei"/>
                <a:ea typeface="SimHei"/>
                <a:cs typeface="SimHei"/>
              </a:rPr>
              <a:t> </a:t>
            </a:r>
            <a:r>
              <a:rPr sz="1300" kern="0" spc="50">
                <a:solidFill>
                  <a:srgbClr val="000000">
                    <a:alpha val="100000"/>
                  </a:srgbClr>
                </a:solidFill>
                <a:latin typeface="SimHei"/>
                <a:ea typeface="SimHei"/>
                <a:cs typeface="SimHei"/>
              </a:rPr>
              <a:t>时需要治疗干燥综合征以减轻眼部</a:t>
            </a:r>
            <a:r>
              <a:rPr sz="1300" kern="0" spc="30">
                <a:solidFill>
                  <a:srgbClr val="000000">
                    <a:alpha val="100000"/>
                  </a:srgbClr>
                </a:solidFill>
                <a:latin typeface="SimHei"/>
                <a:ea typeface="SimHei"/>
                <a:cs typeface="SimHei"/>
              </a:rPr>
              <a:t> </a:t>
            </a:r>
            <a:r>
              <a:rPr sz="1300" kern="0" spc="70">
                <a:solidFill>
                  <a:srgbClr val="000000">
                    <a:alpha val="100000"/>
                  </a:srgbClr>
                </a:solidFill>
                <a:latin typeface="SimHei"/>
                <a:ea typeface="SimHei"/>
                <a:cs typeface="SimHei"/>
              </a:rPr>
              <a:t>症状</a:t>
            </a:r>
            <a:endParaRPr lang="SimHei" altLang="SimHei" sz="1300"/>
          </a:p>
        </p:txBody>
      </p:sp>
      <p:sp>
        <p:nvSpPr>
          <p:cNvPr id="164" name="textbox 164"/>
          <p:cNvSpPr/>
          <p:nvPr/>
        </p:nvSpPr>
        <p:spPr>
          <a:xfrm>
            <a:off x="5080031" y="1504262"/>
            <a:ext cx="2616835" cy="4749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5538"/>
              </a:lnSpc>
            </a:pPr>
            <a:endParaRPr lang="Arial" altLang="Arial" sz="100"/>
          </a:p>
          <a:p>
            <a:pPr marL="12700" indent="24765" algn="l" rtl="0" eaLnBrk="0">
              <a:lnSpc>
                <a:spcPct val="113000"/>
              </a:lnSpc>
            </a:pPr>
            <a:r>
              <a:rPr sz="1300" kern="0" spc="50">
                <a:solidFill>
                  <a:srgbClr val="000000">
                    <a:alpha val="100000"/>
                  </a:srgbClr>
                </a:solidFill>
                <a:latin typeface="SimHei"/>
                <a:ea typeface="SimHei"/>
                <a:cs typeface="SimHei"/>
              </a:rPr>
              <a:t>症状：视力下降、视</a:t>
            </a:r>
            <a:r>
              <a:rPr sz="1300" kern="0" spc="40">
                <a:solidFill>
                  <a:srgbClr val="000000">
                    <a:alpha val="100000"/>
                  </a:srgbClr>
                </a:solidFill>
                <a:latin typeface="SimHei"/>
                <a:ea typeface="SimHei"/>
                <a:cs typeface="SimHei"/>
              </a:rPr>
              <a:t>物模糊、看到</a:t>
            </a:r>
            <a:r>
              <a:rPr sz="1300" kern="0" spc="-10">
                <a:solidFill>
                  <a:srgbClr val="000000">
                    <a:alpha val="100000"/>
                  </a:srgbClr>
                </a:solidFill>
                <a:latin typeface="SimHei"/>
                <a:ea typeface="SimHei"/>
                <a:cs typeface="SimHei"/>
              </a:rPr>
              <a:t> </a:t>
            </a:r>
            <a:r>
              <a:rPr sz="1300" kern="0" spc="50">
                <a:solidFill>
                  <a:srgbClr val="000000">
                    <a:alpha val="100000"/>
                  </a:srgbClr>
                </a:solidFill>
                <a:latin typeface="SimHei"/>
                <a:ea typeface="SimHei"/>
                <a:cs typeface="SimHei"/>
              </a:rPr>
              <a:t>光源时有眩光感等</a:t>
            </a:r>
            <a:endParaRPr lang="SimHei" altLang="SimHei" sz="1300"/>
          </a:p>
        </p:txBody>
      </p:sp>
      <p:sp>
        <p:nvSpPr>
          <p:cNvPr id="166" name="textbox 166"/>
          <p:cNvSpPr/>
          <p:nvPr/>
        </p:nvSpPr>
        <p:spPr>
          <a:xfrm>
            <a:off x="507961" y="1504262"/>
            <a:ext cx="2599054" cy="46228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0143"/>
              </a:lnSpc>
            </a:pPr>
            <a:endParaRPr lang="Arial" altLang="Arial" sz="100"/>
          </a:p>
          <a:p>
            <a:pPr marL="12700" indent="6350" algn="l" rtl="0" eaLnBrk="0">
              <a:lnSpc>
                <a:spcPct val="110000"/>
              </a:lnSpc>
            </a:pPr>
            <a:r>
              <a:rPr sz="1300" kern="0" spc="50">
                <a:solidFill>
                  <a:srgbClr val="000000">
                    <a:alpha val="100000"/>
                  </a:srgbClr>
                </a:solidFill>
                <a:latin typeface="SimHei"/>
                <a:ea typeface="SimHei"/>
                <a:cs typeface="SimHei"/>
              </a:rPr>
              <a:t>定义：白内障是干燥综</a:t>
            </a:r>
            <a:r>
              <a:rPr sz="1300" kern="0" spc="40">
                <a:solidFill>
                  <a:srgbClr val="000000">
                    <a:alpha val="100000"/>
                  </a:srgbClr>
                </a:solidFill>
                <a:latin typeface="SimHei"/>
                <a:ea typeface="SimHei"/>
                <a:cs typeface="SimHei"/>
              </a:rPr>
              <a:t>合征引起的</a:t>
            </a:r>
            <a:r>
              <a:rPr sz="1300" kern="0" spc="-10">
                <a:solidFill>
                  <a:srgbClr val="000000">
                    <a:alpha val="100000"/>
                  </a:srgbClr>
                </a:solidFill>
                <a:latin typeface="SimHei"/>
                <a:ea typeface="SimHei"/>
                <a:cs typeface="SimHei"/>
              </a:rPr>
              <a:t> </a:t>
            </a:r>
            <a:r>
              <a:rPr sz="1300" kern="0" spc="30">
                <a:solidFill>
                  <a:srgbClr val="000000">
                    <a:alpha val="100000"/>
                  </a:srgbClr>
                </a:solidFill>
                <a:latin typeface="SimHei"/>
                <a:ea typeface="SimHei"/>
                <a:cs typeface="SimHei"/>
              </a:rPr>
              <a:t>眼部症状之一</a:t>
            </a:r>
            <a:endParaRPr lang="SimHei" altLang="SimHei" sz="1300"/>
          </a:p>
        </p:txBody>
      </p:sp>
      <p:sp>
        <p:nvSpPr>
          <p:cNvPr id="168" name="textbox 168"/>
          <p:cNvSpPr/>
          <p:nvPr/>
        </p:nvSpPr>
        <p:spPr>
          <a:xfrm>
            <a:off x="2762237" y="4208347"/>
            <a:ext cx="2589529" cy="4635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0826"/>
              </a:lnSpc>
            </a:pPr>
            <a:endParaRPr lang="Arial" altLang="Arial" sz="100"/>
          </a:p>
          <a:p>
            <a:pPr marL="19050" indent="-6350" algn="l" rtl="0" eaLnBrk="0">
              <a:lnSpc>
                <a:spcPct val="111000"/>
              </a:lnSpc>
            </a:pPr>
            <a:r>
              <a:rPr sz="1300" kern="0" spc="40">
                <a:solidFill>
                  <a:srgbClr val="000000">
                    <a:alpha val="100000"/>
                  </a:srgbClr>
                </a:solidFill>
                <a:latin typeface="SimHei"/>
                <a:ea typeface="SimHei"/>
                <a:cs typeface="SimHei"/>
              </a:rPr>
              <a:t>发生率：在干燥综合征患者中，白</a:t>
            </a:r>
            <a:r>
              <a:rPr sz="1300" kern="0" spc="70">
                <a:solidFill>
                  <a:srgbClr val="000000">
                    <a:alpha val="100000"/>
                  </a:srgbClr>
                </a:solidFill>
                <a:latin typeface="SimHei"/>
                <a:ea typeface="SimHei"/>
                <a:cs typeface="SimHei"/>
              </a:rPr>
              <a:t> </a:t>
            </a:r>
            <a:r>
              <a:rPr sz="1300" kern="0" spc="30">
                <a:solidFill>
                  <a:srgbClr val="000000">
                    <a:alpha val="100000"/>
                  </a:srgbClr>
                </a:solidFill>
                <a:latin typeface="SimHei"/>
                <a:ea typeface="SimHei"/>
                <a:cs typeface="SimHei"/>
              </a:rPr>
              <a:t>内障的发病率较高</a:t>
            </a:r>
            <a:endParaRPr lang="SimHei" altLang="SimHei" sz="1300"/>
          </a:p>
        </p:txBody>
      </p:sp>
      <p:sp>
        <p:nvSpPr>
          <p:cNvPr id="170" name="textbox 170"/>
          <p:cNvSpPr/>
          <p:nvPr/>
        </p:nvSpPr>
        <p:spPr>
          <a:xfrm>
            <a:off x="614543" y="518393"/>
            <a:ext cx="1145539" cy="42925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857"/>
              </a:lnSpc>
            </a:pPr>
            <a:endParaRPr lang="Arial" altLang="Arial" sz="100"/>
          </a:p>
          <a:p>
            <a:pPr marL="12700" algn="l" rtl="0" eaLnBrk="0">
              <a:lnSpc>
                <a:spcPct val="98000"/>
              </a:lnSpc>
            </a:pPr>
            <a:r>
              <a:rPr sz="2700" b="1" kern="0" spc="220">
                <a:solidFill>
                  <a:srgbClr val="000000">
                    <a:alpha val="100000"/>
                  </a:srgbClr>
                </a:solidFill>
                <a:latin typeface="SimHei"/>
                <a:ea typeface="SimHei"/>
                <a:cs typeface="SimHei"/>
              </a:rPr>
              <a:t>白内障</a:t>
            </a:r>
            <a:endParaRPr lang="SimHei" altLang="SimHei" sz="27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group 2"/>
          <p:cNvGrpSpPr/>
          <p:nvPr/>
        </p:nvGrpSpPr>
        <p:grpSpPr>
          <a:xfrm rot="21600000">
            <a:off x="1993891" y="1269978"/>
            <a:ext cx="6680167" cy="4178292"/>
            <a:chExt cx="6680167" cy="4178292"/>
          </a:xfrm>
        </p:grpSpPr>
        <p:pic>
          <p:nvPicPr>
            <p:cNvPr id="172" name="picture 172"/>
            <p:cNvPicPr>
              <a:picLocks noChangeAspect="1"/>
            </p:cNvPicPr>
            <p:nvPr/>
          </p:nvPicPr>
          <p:blipFill>
            <a:blip r:embed="rId2"/>
            <a:stretch>
              <a:fillRect/>
            </a:stretch>
          </p:blipFill>
          <p:spPr>
            <a:xfrm rot="21600000">
              <a:off x="0" y="0"/>
              <a:ext cx="6680167" cy="4178292"/>
            </a:xfrm>
            <a:prstGeom prst="rect">
              <a:avLst/>
            </a:prstGeom>
          </p:spPr>
        </p:pic>
        <p:sp>
          <p:nvSpPr>
            <p:cNvPr id="174" name="textbox 174"/>
            <p:cNvSpPr/>
            <p:nvPr/>
          </p:nvSpPr>
          <p:spPr>
            <a:xfrm>
              <a:off x="-12700" y="-12700"/>
              <a:ext cx="6705600" cy="42227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05000"/>
                </a:lnSpc>
              </a:pPr>
              <a:endParaRPr lang="Arial" altLang="Arial" sz="1000"/>
            </a:p>
            <a:p>
              <a:pPr algn="l" rtl="0" eaLnBrk="0">
                <a:lnSpc>
                  <a:spcPct val="106000"/>
                </a:lnSpc>
              </a:pPr>
              <a:endParaRPr lang="Arial" altLang="Arial" sz="1000"/>
            </a:p>
            <a:p>
              <a:pPr algn="l" rtl="0" eaLnBrk="0">
                <a:lnSpc>
                  <a:spcPct val="9023"/>
                </a:lnSpc>
              </a:pPr>
              <a:endParaRPr lang="Arial" altLang="Arial" sz="100"/>
            </a:p>
            <a:p>
              <a:pPr marL="361315" algn="l" rtl="0" eaLnBrk="0">
                <a:lnSpc>
                  <a:spcPct val="99000"/>
                </a:lnSpc>
              </a:pPr>
              <a:r>
                <a:rPr sz="1100" kern="0" spc="60">
                  <a:solidFill>
                    <a:srgbClr val="000000">
                      <a:alpha val="100000"/>
                    </a:srgbClr>
                  </a:solidFill>
                  <a:latin typeface="SimHei"/>
                  <a:ea typeface="SimHei"/>
                  <a:cs typeface="SimHei"/>
                </a:rPr>
                <a:t>定义：青光眼是一类以病理性高眼压引起的视神经萎缩和视野缺损为共同特征</a:t>
              </a:r>
              <a:r>
                <a:rPr sz="1100" kern="0" spc="50">
                  <a:solidFill>
                    <a:srgbClr val="000000">
                      <a:alpha val="100000"/>
                    </a:srgbClr>
                  </a:solidFill>
                  <a:latin typeface="SimHei"/>
                  <a:ea typeface="SimHei"/>
                  <a:cs typeface="SimHei"/>
                </a:rPr>
                <a:t>的疾病。</a:t>
              </a:r>
              <a:endParaRPr lang="SimHei" altLang="SimHei" sz="1100"/>
            </a:p>
            <a:p>
              <a:pPr algn="l" rtl="0" eaLnBrk="0">
                <a:lnSpc>
                  <a:spcPct val="102000"/>
                </a:lnSpc>
              </a:pPr>
              <a:endParaRPr lang="Arial" altLang="Arial" sz="1000"/>
            </a:p>
            <a:p>
              <a:pPr algn="l" rtl="0" eaLnBrk="0">
                <a:lnSpc>
                  <a:spcPct val="102000"/>
                </a:lnSpc>
              </a:pPr>
              <a:endParaRPr lang="Arial" altLang="Arial" sz="1000"/>
            </a:p>
            <a:p>
              <a:pPr algn="l" rtl="0" eaLnBrk="0">
                <a:lnSpc>
                  <a:spcPct val="103000"/>
                </a:lnSpc>
              </a:pPr>
              <a:endParaRPr lang="Arial" altLang="Arial" sz="1000"/>
            </a:p>
            <a:p>
              <a:pPr algn="l" rtl="0" eaLnBrk="0">
                <a:lnSpc>
                  <a:spcPct val="103000"/>
                </a:lnSpc>
              </a:pPr>
              <a:endParaRPr lang="Arial" altLang="Arial" sz="1000"/>
            </a:p>
            <a:p>
              <a:pPr algn="l" rtl="0" eaLnBrk="0">
                <a:lnSpc>
                  <a:spcPct val="103000"/>
                </a:lnSpc>
              </a:pPr>
              <a:endParaRPr lang="Arial" altLang="Arial" sz="1000"/>
            </a:p>
            <a:p>
              <a:pPr algn="l" rtl="0" eaLnBrk="0">
                <a:lnSpc>
                  <a:spcPct val="103000"/>
                </a:lnSpc>
              </a:pPr>
              <a:endParaRPr lang="Arial" altLang="Arial" sz="1000"/>
            </a:p>
            <a:p>
              <a:pPr marL="361315" algn="l" rtl="0" eaLnBrk="0">
                <a:lnSpc>
                  <a:spcPts val="1331"/>
                </a:lnSpc>
                <a:spcBef>
                  <a:spcPts val="334"/>
                </a:spcBef>
              </a:pPr>
              <a:r>
                <a:rPr sz="1100" kern="0" spc="40">
                  <a:solidFill>
                    <a:srgbClr val="000000">
                      <a:alpha val="100000"/>
                    </a:srgbClr>
                  </a:solidFill>
                  <a:latin typeface="YouYuan"/>
                  <a:ea typeface="YouYuan"/>
                  <a:cs typeface="YouYuan"/>
                </a:rPr>
                <a:t>分类：原发性青光眼、继发性青光眼、先天性青光眼。</a:t>
              </a:r>
              <a:endParaRPr lang="YouYuan" altLang="YouYuan" sz="1100"/>
            </a:p>
            <a:p>
              <a:pPr algn="l" rtl="0" eaLnBrk="0">
                <a:lnSpc>
                  <a:spcPct val="104000"/>
                </a:lnSpc>
              </a:pPr>
              <a:endParaRPr lang="Arial" altLang="Arial" sz="1000"/>
            </a:p>
            <a:p>
              <a:pPr algn="l" rtl="0" eaLnBrk="0">
                <a:lnSpc>
                  <a:spcPct val="104000"/>
                </a:lnSpc>
              </a:pPr>
              <a:endParaRPr lang="Arial" altLang="Arial" sz="1000"/>
            </a:p>
            <a:p>
              <a:pPr algn="l" rtl="0" eaLnBrk="0">
                <a:lnSpc>
                  <a:spcPct val="104000"/>
                </a:lnSpc>
              </a:pPr>
              <a:endParaRPr lang="Arial" altLang="Arial" sz="1000"/>
            </a:p>
            <a:p>
              <a:pPr algn="l" rtl="0" eaLnBrk="0">
                <a:lnSpc>
                  <a:spcPct val="104000"/>
                </a:lnSpc>
              </a:pPr>
              <a:endParaRPr lang="Arial" altLang="Arial" sz="1000"/>
            </a:p>
            <a:p>
              <a:pPr algn="l" rtl="0" eaLnBrk="0">
                <a:lnSpc>
                  <a:spcPct val="104000"/>
                </a:lnSpc>
              </a:pPr>
              <a:endParaRPr lang="Arial" altLang="Arial" sz="1000"/>
            </a:p>
            <a:p>
              <a:pPr algn="l" rtl="0" eaLnBrk="0">
                <a:lnSpc>
                  <a:spcPct val="105000"/>
                </a:lnSpc>
              </a:pPr>
              <a:endParaRPr lang="Arial" altLang="Arial" sz="1000"/>
            </a:p>
            <a:p>
              <a:pPr marL="361315" algn="l" rtl="0" eaLnBrk="0">
                <a:lnSpc>
                  <a:spcPct val="99000"/>
                </a:lnSpc>
                <a:spcBef>
                  <a:spcPts val="337"/>
                </a:spcBef>
              </a:pPr>
              <a:r>
                <a:rPr sz="1100" kern="0" spc="30">
                  <a:solidFill>
                    <a:srgbClr val="000000">
                      <a:alpha val="100000"/>
                    </a:srgbClr>
                  </a:solidFill>
                  <a:latin typeface="SimHei"/>
                  <a:ea typeface="SimHei"/>
                  <a:cs typeface="SimHei"/>
                </a:rPr>
                <a:t>症状：眼胀、头痛、虹视、视</a:t>
              </a:r>
              <a:r>
                <a:rPr sz="1100" kern="0" spc="20">
                  <a:solidFill>
                    <a:srgbClr val="000000">
                      <a:alpha val="100000"/>
                    </a:srgbClr>
                  </a:solidFill>
                  <a:latin typeface="SimHei"/>
                  <a:ea typeface="SimHei"/>
                  <a:cs typeface="SimHei"/>
                </a:rPr>
                <a:t>力下降等。</a:t>
              </a:r>
              <a:endParaRPr lang="SimHei" altLang="SimHei" sz="1100"/>
            </a:p>
            <a:p>
              <a:pPr algn="l" rtl="0" eaLnBrk="0">
                <a:lnSpc>
                  <a:spcPct val="103000"/>
                </a:lnSpc>
              </a:pPr>
              <a:endParaRPr lang="Arial" altLang="Arial" sz="1000"/>
            </a:p>
            <a:p>
              <a:pPr algn="l" rtl="0" eaLnBrk="0">
                <a:lnSpc>
                  <a:spcPct val="103000"/>
                </a:lnSpc>
              </a:pPr>
              <a:endParaRPr lang="Arial" altLang="Arial" sz="1000"/>
            </a:p>
            <a:p>
              <a:pPr algn="l" rtl="0" eaLnBrk="0">
                <a:lnSpc>
                  <a:spcPct val="103000"/>
                </a:lnSpc>
              </a:pPr>
              <a:endParaRPr lang="Arial" altLang="Arial" sz="1000"/>
            </a:p>
            <a:p>
              <a:pPr algn="l" rtl="0" eaLnBrk="0">
                <a:lnSpc>
                  <a:spcPct val="104000"/>
                </a:lnSpc>
              </a:pPr>
              <a:endParaRPr lang="Arial" altLang="Arial" sz="1000"/>
            </a:p>
            <a:p>
              <a:pPr algn="l" rtl="0" eaLnBrk="0">
                <a:lnSpc>
                  <a:spcPct val="104000"/>
                </a:lnSpc>
              </a:pPr>
              <a:endParaRPr lang="Arial" altLang="Arial" sz="1000"/>
            </a:p>
            <a:p>
              <a:pPr algn="l" rtl="0" eaLnBrk="0">
                <a:lnSpc>
                  <a:spcPct val="104000"/>
                </a:lnSpc>
              </a:pPr>
              <a:endParaRPr lang="Arial" altLang="Arial" sz="1000"/>
            </a:p>
            <a:p>
              <a:pPr algn="l" rtl="0" eaLnBrk="0">
                <a:lnSpc>
                  <a:spcPct val="140000"/>
                </a:lnSpc>
              </a:pPr>
              <a:endParaRPr lang="Arial" altLang="Arial" sz="200"/>
            </a:p>
            <a:p>
              <a:pPr marL="361315" algn="l" rtl="0" eaLnBrk="0">
                <a:lnSpc>
                  <a:spcPct val="100000"/>
                </a:lnSpc>
                <a:spcBef>
                  <a:spcPts val="1"/>
                </a:spcBef>
              </a:pPr>
              <a:r>
                <a:rPr sz="1100" kern="0" spc="0">
                  <a:solidFill>
                    <a:srgbClr val="000000">
                      <a:alpha val="100000"/>
                    </a:srgbClr>
                  </a:solidFill>
                  <a:latin typeface="SimHei"/>
                  <a:ea typeface="SimHei"/>
                  <a:cs typeface="SimHei"/>
                </a:rPr>
                <a:t>治疗：药物治疗、手术治疗。</a:t>
              </a:r>
              <a:endParaRPr lang="SimHei" altLang="SimHei" sz="1100"/>
            </a:p>
          </p:txBody>
        </p:sp>
      </p:grpSp>
      <p:sp>
        <p:nvSpPr>
          <p:cNvPr id="176" name="textbox 176"/>
          <p:cNvSpPr/>
          <p:nvPr/>
        </p:nvSpPr>
        <p:spPr>
          <a:xfrm>
            <a:off x="608506" y="504790"/>
            <a:ext cx="1145539" cy="4502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024"/>
              </a:lnSpc>
            </a:pPr>
            <a:endParaRPr lang="Arial" altLang="Arial" sz="100"/>
          </a:p>
          <a:p>
            <a:pPr marL="12700" algn="l" rtl="0" eaLnBrk="0">
              <a:lnSpc>
                <a:spcPct val="96000"/>
              </a:lnSpc>
            </a:pPr>
            <a:r>
              <a:rPr sz="2900" b="1" kern="0" spc="20">
                <a:solidFill>
                  <a:srgbClr val="000000">
                    <a:alpha val="100000"/>
                  </a:srgbClr>
                </a:solidFill>
                <a:latin typeface="SimHei"/>
                <a:ea typeface="SimHei"/>
                <a:cs typeface="SimHei"/>
              </a:rPr>
              <a:t>青光眼</a:t>
            </a:r>
            <a:endParaRPr lang="SimHei" altLang="SimHei" sz="29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9423400" cy="478155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https://d.book118.com/206010042212010054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17</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17</vt:i4>
      </vt:variant>
    </vt:vector>
  </HeadingPairs>
  <TitlesOfParts>
    <vt:vector baseType="lpstr" size="24">
      <vt:lpstr>Arial</vt:lpstr>
      <vt:lpstr>Calibri</vt:lpstr>
      <vt:lpstr>Times New Roman</vt:lpstr>
      <vt:lpstr>SimHei</vt:lpstr>
      <vt:lpstr>SimSun</vt:lpstr>
      <vt:lpstr>YouYuan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2024-09-22T01:08:03.674</cp:lastPrinted>
  <dcterms:created xsi:type="dcterms:W3CDTF">2024-09-21T17:08:03Z</dcterms:created>
  <dcterms:modified xsi:type="dcterms:W3CDTF">2024-09-21T17:08:04Z</dcterms:modified>
</cp:coreProperties>
</file>