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C99C3-AA26-435D-8F43-0840A463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CBA73-332F-402C-9702-F20F3B04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6BE2C-8DCF-4393-B33B-BC1B4E32B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16B0C-27D0-4F3F-9D06-8863B212B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84087-F823-4121-B468-2CD2158D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640D2-49E8-4DC0-9007-9E8890C62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B6F9B-72D7-410E-9573-FE9779FD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497F3-BA15-4CF9-BAB2-4A433926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DF125-89BC-4116-86CC-8F512ACA3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C203-262A-49EA-B3F2-737CF5FA8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6906-0CC4-479A-A4B7-D659555B9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09341026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642004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B72A4BA1-4515-4633-BBD2-2F45EC30EBB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C2FF0596-B737-4DB6-AE13-FD7F5DFE12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680287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9" r:id="rId2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2003022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359532" y="1707763"/>
            <a:ext cx="8424936" cy="172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4400">
                <a:latin typeface="楷体" pitchFamily="49" charset="-122"/>
                <a:ea typeface="楷体" pitchFamily="49" charset="-122"/>
              </a:rPr>
              <a:t>第四单元 多元道路的探索与发展</a:t>
            </a:r>
            <a:endParaRPr lang="en-US" altLang="zh-CN" sz="4400">
              <a:latin typeface="楷体" pitchFamily="49" charset="-122"/>
              <a:ea typeface="楷体" pitchFamily="49" charset="-122"/>
            </a:endParaRPr>
          </a:p>
          <a:p>
            <a:pPr algn="ctr">
              <a:lnSpc>
                <a:spcPct val="130000"/>
              </a:lnSpc>
            </a:pPr>
            <a:r>
              <a:rPr lang="zh-CN" altLang="en-US" sz="4400">
                <a:latin typeface="楷体" pitchFamily="49" charset="-122"/>
                <a:ea typeface="楷体" pitchFamily="49" charset="-122"/>
              </a:rPr>
              <a:t>复习课件</a:t>
            </a:r>
            <a:endParaRPr lang="en-US" altLang="zh-CN" sz="4400"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11560" y="555526"/>
            <a:ext cx="8021780" cy="43927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【</a:t>
            </a:r>
            <a:r>
              <a:rPr lang="zh-CN" altLang="en-US" b="1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课时主题</a:t>
            </a:r>
            <a:r>
              <a:rPr lang="en-US" altLang="zh-CN" b="1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】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23528" y="1203598"/>
            <a:ext cx="8101434" cy="323222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latin typeface="楷体" pitchFamily="49" charset="-122"/>
                <a:ea typeface="楷体" pitchFamily="49" charset="-122"/>
              </a:rPr>
              <a:t>　　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第二次世界大战后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世界形势发生重大变化。战后初期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美国成为资本主义世界的头号强国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而社会主义的苏联是这一时期唯一能与之抗衡的国家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美苏两国之间开始了长达数十年的“冷战”对峙局面。“二战”后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一些资本主义国家相继调整统治政策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逐步实现经济复苏。苏联和东欧国家的社会主义建设取得很大成就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也遇到不少挫折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改革遭到失败。与此同时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亚非拉地区民族解放运动空前高涨</a:t>
            </a:r>
            <a:r>
              <a:rPr lang="en-US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000"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世界资本主义殖民体系逐渐崩溃。</a:t>
            </a:r>
            <a:endParaRPr lang="en-US" altLang="zh-CN" sz="1600">
              <a:latin typeface="楷体" pitchFamily="49" charset="-122"/>
              <a:ea typeface="楷体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/>
        </p:nvCxnSpPr>
        <p:spPr>
          <a:xfrm>
            <a:off x="561110" y="1143278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85365" y="775749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</p:grpSp>
      </p:grpSp>
      <p:sp>
        <p:nvSpPr>
          <p:cNvPr id="11" name="文本框 10"/>
          <p:cNvSpPr txBox="1"/>
          <p:nvPr/>
        </p:nvSpPr>
        <p:spPr>
          <a:xfrm>
            <a:off x="553309" y="1848645"/>
            <a:ext cx="7539085" cy="296965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【</a:t>
            </a:r>
            <a:r>
              <a:rPr lang="zh-CN" altLang="en-US" sz="2800" b="1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课标要求</a:t>
            </a:r>
            <a:r>
              <a:rPr lang="en-US" altLang="zh-CN" sz="2800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】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知道欧洲联合的趋势和日本经济的发展</a:t>
            </a:r>
            <a:r>
              <a:rPr lang="en-US" altLang="en-US" sz="2800">
                <a:latin typeface="楷体" pitchFamily="49" charset="-122"/>
                <a:ea typeface="楷体" pitchFamily="49" charset="-122"/>
              </a:rPr>
              <a:t>；</a:t>
            </a:r>
            <a:r>
              <a:rPr lang="zh-CN" altLang="en-US" sz="2800">
                <a:latin typeface="楷体" pitchFamily="49" charset="-122"/>
                <a:ea typeface="楷体" pitchFamily="49" charset="-122"/>
              </a:rPr>
              <a:t>知道社会保障制度的建立</a:t>
            </a:r>
            <a:r>
              <a:rPr lang="en-US" altLang="en-US" sz="2800">
                <a:latin typeface="楷体" pitchFamily="49" charset="-122"/>
                <a:ea typeface="楷体" pitchFamily="49" charset="-122"/>
              </a:rPr>
              <a:t>，</a:t>
            </a:r>
            <a:r>
              <a:rPr lang="zh-CN" altLang="en-US" sz="2800">
                <a:latin typeface="楷体" pitchFamily="49" charset="-122"/>
                <a:ea typeface="楷体" pitchFamily="49" charset="-122"/>
              </a:rPr>
              <a:t>初步了解战后资本主义发展的新特点。</a:t>
            </a:r>
          </a:p>
          <a:p>
            <a:pPr>
              <a:lnSpc>
                <a:spcPct val="150000"/>
              </a:lnSpc>
            </a:pPr>
            <a:endParaRPr lang="en-US" altLang="zh-CN" sz="160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53309" y="1238207"/>
            <a:ext cx="7039475" cy="5035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楷体" pitchFamily="49" charset="-122"/>
                <a:ea typeface="楷体" pitchFamily="49" charset="-122"/>
              </a:rPr>
              <a:t>考点一　</a:t>
            </a: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战后资本主义国家的新变化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" name="表格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7063059"/>
              </p:ext>
            </p:extLst>
          </p:nvPr>
        </p:nvGraphicFramePr>
        <p:xfrm>
          <a:off x="557348" y="1366157"/>
          <a:ext cx="8023317" cy="3657688"/>
        </p:xfrm>
        <a:graphic>
          <a:graphicData uri="http://schemas.openxmlformats.org/drawingml/2006/table">
            <a:tbl>
              <a:tblPr/>
              <a:tblGrid>
                <a:gridCol w="4374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24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9434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848"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主题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具体内容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2978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欧</a:t>
                      </a:r>
                      <a:endParaRPr lang="en-US" alt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洲</a:t>
                      </a:r>
                      <a:endParaRPr lang="en-US" alt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的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联</a:t>
                      </a:r>
                      <a:endParaRPr lang="en-US" alt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背景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第二次世界大战后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随着经济的恢复和发展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西欧国家之间的联系日益密切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逐渐走上了联合自强以提高国际地位的道路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3923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过程及</a:t>
                      </a: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（1）20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世纪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50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年代初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法国和联邦德国等六国组建欧洲煤钢共同体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（2）1958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六国建立</a:t>
                      </a: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欧洲经济共同体和欧洲原子能共同体</a:t>
                      </a: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u="sng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（3）1967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将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个组织合并为欧洲共同体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简称“</a:t>
                      </a:r>
                      <a:r>
                        <a:rPr lang="zh-CN" altLang="en-US" sz="1600" u="wavy" kern="100">
                          <a:solidFill>
                            <a:srgbClr val="00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欧共体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”。欧共体成员国加强经济合作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并努力用一个声音在国际舞台上说话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促进了西欧国家经济发展和国际地位的提高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（4）1993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大部分西欧国家在欧共体的基础上组成了欧洲联盟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大大加快了欧洲一体化的进程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6" name="直接连接符 5"/>
          <p:cNvCxnSpPr/>
          <p:nvPr/>
        </p:nvCxnSpPr>
        <p:spPr>
          <a:xfrm>
            <a:off x="561110" y="1143278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85365" y="775749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" name="表格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488991"/>
              </p:ext>
            </p:extLst>
          </p:nvPr>
        </p:nvGraphicFramePr>
        <p:xfrm>
          <a:off x="585365" y="1260728"/>
          <a:ext cx="8123464" cy="3832798"/>
        </p:xfrm>
        <a:graphic>
          <a:graphicData uri="http://schemas.openxmlformats.org/drawingml/2006/table">
            <a:tbl>
              <a:tblPr/>
              <a:tblGrid>
                <a:gridCol w="4429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805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233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2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主题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2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具体内容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49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美国的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发展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“二战”后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美国积极拓展世界市场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应用最新科技成果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革新生产技术</a:t>
                      </a:r>
                      <a:r>
                        <a:rPr 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刺激了经济的繁荣</a:t>
                      </a:r>
                      <a:r>
                        <a:rPr lang="en-US" altLang="zh-CN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成为资本主义世界的霸主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（2）20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世纪七八十年代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美国经济发展速度</a:t>
                      </a:r>
                      <a:r>
                        <a:rPr lang="zh-CN" sz="1400" u="sng" kern="100">
                          <a:solidFill>
                            <a:srgbClr val="00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放缓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u="sng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（3）20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世纪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90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年代以后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美国出现了以全球化和信息化为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特征的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“新经济”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促进经济的进一步发展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04003"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日本的</a:t>
                      </a: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崛起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美国在日本推行非军事化和民主化改革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颁布“和平宪法”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“冷战”开始后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美国出于本国的战略需要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开始积极扶持日本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（3）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日本政府利用当时有利的外部环境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制定适当的经济政策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大力引进先进技术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促进了经济的迅速发展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（4）1968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日本成为资本主义世界仅次于美国的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第二经济大国。</a:t>
                      </a:r>
                      <a:endParaRPr lang="zh-CN" sz="1400" u="sng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（5）20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世纪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70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80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年代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日本谋求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政治大国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的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欲望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开始膨胀。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6" name="直接连接符 5"/>
          <p:cNvCxnSpPr/>
          <p:nvPr/>
        </p:nvCxnSpPr>
        <p:spPr>
          <a:xfrm>
            <a:off x="561110" y="1143278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85365" y="775749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</p:grpSp>
      </p:grpSp>
      <p:sp>
        <p:nvSpPr>
          <p:cNvPr id="14" name="TextBox 13"/>
          <p:cNvSpPr txBox="1"/>
          <p:nvPr/>
        </p:nvSpPr>
        <p:spPr>
          <a:xfrm>
            <a:off x="7467380" y="788850"/>
            <a:ext cx="678446" cy="32591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 kern="100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（续表）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" name="表格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866769"/>
              </p:ext>
            </p:extLst>
          </p:nvPr>
        </p:nvGraphicFramePr>
        <p:xfrm>
          <a:off x="179512" y="1131590"/>
          <a:ext cx="8791582" cy="3840480"/>
        </p:xfrm>
        <a:graphic>
          <a:graphicData uri="http://schemas.openxmlformats.org/drawingml/2006/table">
            <a:tbl>
              <a:tblPr/>
              <a:tblGrid>
                <a:gridCol w="504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74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5818"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主题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具体内容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8255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社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会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保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障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制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度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的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建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立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背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景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罗斯福新政期间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美国颁布了《社会保障法》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实行养老金制度、失业保险制度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开创了建立社会保障制度的先河。</a:t>
                      </a: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工人阶级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斗争的结果。</a:t>
                      </a: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（3）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“二战”后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资产阶级</a:t>
                      </a:r>
                      <a:r>
                        <a:rPr lang="zh-CN" altLang="en-US" sz="1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为了缓和阶级矛盾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主要资本主义国家纷纷调整政策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建立起社会保障制度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以创造一个有利于经济发展的稳定的社会环境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46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过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程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（1）1948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英国宣布建成“福利国家”。不久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法国和联邦德国等国也宣布成为“福利国家”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（2）20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世纪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50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年代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美国两次修订《社会保障法》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扩大受益群体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提高最低工资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资助贫困学生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0428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内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包括医疗保健服务、养老、住房、失业保险和教育等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；20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世纪六七十年代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西方主要资本主义国家的社会保障制度日渐完善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46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评</a:t>
                      </a:r>
                      <a:endParaRPr lang="en-US" alt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价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积极作用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：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缓和了阶级矛盾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有利于经济发展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稳定社会环境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局限性</a:t>
                      </a:r>
                      <a:r>
                        <a:rPr 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：</a:t>
                      </a:r>
                      <a:r>
                        <a:rPr lang="zh-CN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社会保障制度不能解决资本主义制度的基本矛盾</a:t>
                      </a:r>
                      <a:r>
                        <a:rPr lang="zh-CN" altLang="en-US" sz="1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6" name="直接连接符 5"/>
          <p:cNvCxnSpPr/>
          <p:nvPr/>
        </p:nvCxnSpPr>
        <p:spPr>
          <a:xfrm>
            <a:off x="515297" y="915231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39552" y="547702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</p:grpSp>
      </p:grpSp>
      <p:sp>
        <p:nvSpPr>
          <p:cNvPr id="14" name="TextBox 13"/>
          <p:cNvSpPr txBox="1"/>
          <p:nvPr/>
        </p:nvSpPr>
        <p:spPr>
          <a:xfrm>
            <a:off x="7397074" y="601624"/>
            <a:ext cx="678446" cy="32591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 kern="100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（续表）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467544" y="376311"/>
            <a:ext cx="4842193" cy="54013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【</a:t>
            </a:r>
            <a:r>
              <a:rPr lang="zh-CN" altLang="en-US" sz="2400" b="1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典型例题</a:t>
            </a:r>
            <a:r>
              <a:rPr lang="en-US" altLang="zh-CN" sz="2400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】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486192" y="1563638"/>
            <a:ext cx="8352928" cy="2658026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400">
                <a:latin typeface="+mj-lt"/>
                <a:ea typeface="+mj-ea"/>
              </a:rPr>
              <a:t>1947</a:t>
            </a:r>
            <a:r>
              <a:rPr lang="zh-CN" altLang="en-US" sz="2400">
                <a:latin typeface="+mj-lt"/>
                <a:ea typeface="+mj-ea"/>
              </a:rPr>
              <a:t>年</a:t>
            </a:r>
            <a:r>
              <a:rPr lang="en-US" altLang="zh-CN" sz="2400">
                <a:latin typeface="+mj-lt"/>
                <a:ea typeface="+mj-ea"/>
              </a:rPr>
              <a:t>6</a:t>
            </a:r>
            <a:r>
              <a:rPr lang="zh-CN" altLang="en-US" sz="2400">
                <a:latin typeface="+mj-lt"/>
                <a:ea typeface="+mj-ea"/>
              </a:rPr>
              <a:t>月，美国政府官员提出：“美国应尽最大努力帮助恢复世界正常的经济繁荣，如果不这样做，就不会有政治上的稳定和有保证的和平</a:t>
            </a:r>
            <a:r>
              <a:rPr lang="en-US" altLang="zh-CN" sz="2400">
                <a:latin typeface="+mj-lt"/>
                <a:ea typeface="+mj-ea"/>
              </a:rPr>
              <a:t>——</a:t>
            </a:r>
            <a:r>
              <a:rPr lang="zh-CN" altLang="en-US" sz="2400">
                <a:latin typeface="+mj-lt"/>
                <a:ea typeface="+mj-ea"/>
              </a:rPr>
              <a:t>这是符合逻辑的。”为此，美国（    ）</a:t>
            </a:r>
          </a:p>
          <a:p>
            <a:r>
              <a:rPr lang="en-US" altLang="zh-CN" sz="2400">
                <a:latin typeface="+mj-lt"/>
                <a:ea typeface="+mj-ea"/>
              </a:rPr>
              <a:t>A.</a:t>
            </a:r>
            <a:r>
              <a:rPr lang="zh-CN" altLang="en-US" sz="2400">
                <a:latin typeface="+mj-lt"/>
                <a:ea typeface="+mj-ea"/>
              </a:rPr>
              <a:t>建立北大西洋公约组织</a:t>
            </a:r>
            <a:endParaRPr lang="en-US" altLang="zh-CN" sz="2400">
              <a:latin typeface="+mj-lt"/>
              <a:ea typeface="+mj-ea"/>
            </a:endParaRPr>
          </a:p>
          <a:p>
            <a:r>
              <a:rPr lang="en-US" altLang="zh-CN" sz="2400">
                <a:latin typeface="+mj-lt"/>
                <a:ea typeface="+mj-ea"/>
              </a:rPr>
              <a:t>B.</a:t>
            </a:r>
            <a:r>
              <a:rPr lang="zh-CN" altLang="en-US" sz="2400">
                <a:latin typeface="+mj-lt"/>
                <a:ea typeface="+mj-ea"/>
              </a:rPr>
              <a:t>推动欧州走向经济联合</a:t>
            </a:r>
            <a:endParaRPr lang="en-US" altLang="zh-CN" sz="2400">
              <a:latin typeface="+mj-lt"/>
              <a:ea typeface="+mj-ea"/>
            </a:endParaRPr>
          </a:p>
          <a:p>
            <a:r>
              <a:rPr lang="en-US" altLang="zh-CN" sz="2400">
                <a:latin typeface="+mj-lt"/>
                <a:ea typeface="+mj-ea"/>
              </a:rPr>
              <a:t>C.</a:t>
            </a:r>
            <a:r>
              <a:rPr lang="zh-CN" altLang="en-US" sz="2400">
                <a:latin typeface="+mj-lt"/>
                <a:ea typeface="+mj-ea"/>
              </a:rPr>
              <a:t>援助西欧实现经济复苏</a:t>
            </a:r>
            <a:endParaRPr lang="en-US" altLang="zh-CN" sz="2400">
              <a:latin typeface="+mj-lt"/>
              <a:ea typeface="+mj-ea"/>
            </a:endParaRPr>
          </a:p>
          <a:p>
            <a:r>
              <a:rPr lang="en-US" altLang="zh-CN" sz="2400">
                <a:latin typeface="+mj-lt"/>
                <a:ea typeface="+mj-ea"/>
              </a:rPr>
              <a:t>D.</a:t>
            </a:r>
            <a:r>
              <a:rPr lang="zh-CN" altLang="en-US" sz="2400">
                <a:latin typeface="+mj-lt"/>
                <a:ea typeface="+mj-ea"/>
              </a:rPr>
              <a:t>调整国家干预经济政策</a:t>
            </a:r>
          </a:p>
        </p:txBody>
      </p:sp>
    </p:spTree>
    <p:extLst>
      <p:ext uri="{BB962C8B-B14F-4D97-AF65-F5344CB8AC3E}">
        <p14:creationId xmlns:p14="http://schemas.microsoft.com/office/powerpoint/2010/main" val="212561733"/>
      </p:ext>
    </p:extLst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文本框 17"/>
          <p:cNvSpPr txBox="1"/>
          <p:nvPr/>
        </p:nvSpPr>
        <p:spPr>
          <a:xfrm>
            <a:off x="745528" y="1104237"/>
            <a:ext cx="7652944" cy="293502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+mj-lt"/>
                <a:ea typeface="楷体" pitchFamily="49" charset="-122"/>
              </a:rPr>
              <a:t>解析：本题主要考查学生对马歇尔计划的准确理解与认识，解题时注意时间“</a:t>
            </a:r>
            <a:r>
              <a:rPr lang="en-US" altLang="zh-CN" sz="2800">
                <a:solidFill>
                  <a:srgbClr val="FF0000"/>
                </a:solidFill>
                <a:latin typeface="+mj-lt"/>
                <a:ea typeface="楷体" pitchFamily="49" charset="-122"/>
              </a:rPr>
              <a:t>1947</a:t>
            </a:r>
            <a:r>
              <a:rPr lang="zh-CN" altLang="en-US" sz="2800">
                <a:solidFill>
                  <a:srgbClr val="FF0000"/>
                </a:solidFill>
                <a:latin typeface="+mj-lt"/>
                <a:ea typeface="楷体" pitchFamily="49" charset="-122"/>
              </a:rPr>
              <a:t>年”和理解“帮助恢复世界正常的经济繁荣”的信息。联系所学知识，这是马歇尔计划，马歇尔计划的目的是帮助西欧恢复发展经济以控制西欧遏制苏联，</a:t>
            </a:r>
            <a:r>
              <a:rPr lang="en-US" altLang="zh-CN" sz="2800">
                <a:solidFill>
                  <a:srgbClr val="FF0000"/>
                </a:solidFill>
                <a:latin typeface="+mj-lt"/>
                <a:ea typeface="楷体" pitchFamily="49" charset="-122"/>
              </a:rPr>
              <a:t>C</a:t>
            </a:r>
            <a:r>
              <a:rPr lang="zh-CN" altLang="en-US" sz="2800">
                <a:solidFill>
                  <a:srgbClr val="FF0000"/>
                </a:solidFill>
                <a:latin typeface="+mj-lt"/>
                <a:ea typeface="楷体" pitchFamily="49" charset="-122"/>
              </a:rPr>
              <a:t>符合题意。故选</a:t>
            </a:r>
            <a:r>
              <a:rPr lang="en-US" altLang="zh-CN" sz="2800">
                <a:solidFill>
                  <a:srgbClr val="FF0000"/>
                </a:solidFill>
                <a:latin typeface="+mj-lt"/>
                <a:ea typeface="楷体" pitchFamily="49" charset="-122"/>
              </a:rPr>
              <a:t>C</a:t>
            </a:r>
            <a:r>
              <a:rPr lang="zh-CN" altLang="en-US" sz="2800">
                <a:solidFill>
                  <a:srgbClr val="FF0000"/>
                </a:solidFill>
                <a:latin typeface="+mj-lt"/>
                <a:ea typeface="楷体" pitchFamily="49" charset="-122"/>
              </a:rPr>
              <a:t>。</a:t>
            </a:r>
          </a:p>
          <a:p>
            <a:endParaRPr lang="en-US" altLang="zh-CN" sz="1600">
              <a:solidFill>
                <a:srgbClr val="FF0000"/>
              </a:solidFill>
              <a:latin typeface="+mj-lt"/>
              <a:ea typeface="楷体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5274185"/>
      </p:ext>
    </p:extLst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/>
        </p:nvCxnSpPr>
        <p:spPr>
          <a:xfrm>
            <a:off x="515297" y="1355103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39552" y="987574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</a:endParaRPr>
              </a:p>
            </p:txBody>
          </p:sp>
        </p:grpSp>
      </p:grpSp>
      <p:sp>
        <p:nvSpPr>
          <p:cNvPr id="11" name="文本框 10"/>
          <p:cNvSpPr txBox="1"/>
          <p:nvPr/>
        </p:nvSpPr>
        <p:spPr>
          <a:xfrm>
            <a:off x="491284" y="2220221"/>
            <a:ext cx="7969148" cy="191070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【</a:t>
            </a:r>
            <a:r>
              <a:rPr lang="zh-CN" altLang="en-US" sz="2800" b="1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课标要求</a:t>
            </a:r>
            <a:r>
              <a:rPr lang="en-US" altLang="zh-CN" sz="2800">
                <a:solidFill>
                  <a:srgbClr val="DE7538"/>
                </a:solidFill>
                <a:latin typeface="楷体" pitchFamily="49" charset="-122"/>
                <a:ea typeface="楷体" pitchFamily="49" charset="-122"/>
              </a:rPr>
              <a:t>】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知道苏联模式社会主义的推广</a:t>
            </a:r>
            <a:r>
              <a:rPr lang="en-US" altLang="en-US" sz="2800">
                <a:latin typeface="楷体" pitchFamily="49" charset="-122"/>
                <a:ea typeface="楷体" pitchFamily="49" charset="-122"/>
              </a:rPr>
              <a:t>，</a:t>
            </a:r>
            <a:r>
              <a:rPr lang="zh-CN" altLang="en-US" sz="2800">
                <a:latin typeface="楷体" pitchFamily="49" charset="-122"/>
                <a:ea typeface="楷体" pitchFamily="49" charset="-122"/>
              </a:rPr>
              <a:t>了解苏联的改革与变化。</a:t>
            </a:r>
            <a:endParaRPr lang="en-US" altLang="zh-CN" sz="280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07496" y="1450032"/>
            <a:ext cx="7958621" cy="5035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楷体" pitchFamily="49" charset="-122"/>
                <a:ea typeface="楷体" pitchFamily="49" charset="-122"/>
              </a:rPr>
              <a:t>考点二　</a:t>
            </a: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社会主义国家的发展与演变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表格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613199"/>
              </p:ext>
            </p:extLst>
          </p:nvPr>
        </p:nvGraphicFramePr>
        <p:xfrm>
          <a:off x="603584" y="1347614"/>
          <a:ext cx="8072872" cy="3379507"/>
        </p:xfrm>
        <a:graphic>
          <a:graphicData uri="http://schemas.openxmlformats.org/drawingml/2006/table">
            <a:tbl>
              <a:tblPr/>
              <a:tblGrid>
                <a:gridCol w="10270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458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630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20"/>
                        </a:lnSpc>
                        <a:spcAft>
                          <a:spcPct val="0"/>
                        </a:spcAft>
                      </a:pP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主题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20"/>
                        </a:lnSpc>
                        <a:spcAft>
                          <a:spcPct val="0"/>
                        </a:spcAft>
                      </a:pP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具体内容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98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社会主义力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量的壮大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（1）1949</a:t>
                      </a: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altLang="en-US" sz="2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“经互会”</a:t>
                      </a: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成立。苏联通过经互会帮助东欧国家克服了战后经济困难</a:t>
                      </a:r>
                      <a:r>
                        <a:rPr 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但也利用经互会将各成员国的经济纳入苏联计划经济的轨道</a:t>
                      </a:r>
                      <a:r>
                        <a:rPr lang="zh-CN" alt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（2）1950</a:t>
                      </a: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中苏缔结了</a:t>
                      </a:r>
                      <a:r>
                        <a:rPr lang="zh-CN" altLang="en-US" sz="24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友好同盟互助条约</a:t>
                      </a:r>
                      <a:r>
                        <a:rPr 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加强了社会主义阵营的力量</a:t>
                      </a:r>
                      <a:r>
                        <a:rPr lang="zh-CN" altLang="en-US" sz="24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4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6" name="直接连接符 5"/>
          <p:cNvCxnSpPr/>
          <p:nvPr/>
        </p:nvCxnSpPr>
        <p:spPr>
          <a:xfrm>
            <a:off x="561110" y="1143278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85365" y="775749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表格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9846586"/>
              </p:ext>
            </p:extLst>
          </p:nvPr>
        </p:nvGraphicFramePr>
        <p:xfrm>
          <a:off x="570926" y="1369785"/>
          <a:ext cx="7691332" cy="3729205"/>
        </p:xfrm>
        <a:graphic>
          <a:graphicData uri="http://schemas.openxmlformats.org/drawingml/2006/table">
            <a:tbl>
              <a:tblPr/>
              <a:tblGrid>
                <a:gridCol w="7027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92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42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864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61043"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主题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具体内容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6047">
                <a:tc rowSpan="4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苏联的发展与改革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赫鲁</a:t>
                      </a: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晓夫</a:t>
                      </a:r>
                    </a:p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改革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背景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（1）1953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斯大林逝世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赫鲁晓夫上台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高度集中的</a:t>
                      </a: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政治经济体制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制约经济发展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根本原因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）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55527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发动垦荒运动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发展饲料生产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广种玉米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（3）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取消农产品的义务交售制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改行收购制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（4）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改革工业管理体制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（5）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批判斯大林个人崇拜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0682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性质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社会主义性质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的改革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736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未从根本上突破苏联高度集中的政治经济体制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6" name="直接连接符 5"/>
          <p:cNvCxnSpPr/>
          <p:nvPr/>
        </p:nvCxnSpPr>
        <p:spPr>
          <a:xfrm>
            <a:off x="561110" y="1143278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85365" y="775749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</a:endParaRPr>
              </a:p>
            </p:txBody>
          </p:sp>
        </p:grpSp>
      </p:grpSp>
      <p:sp>
        <p:nvSpPr>
          <p:cNvPr id="11" name="TextBox 10"/>
          <p:cNvSpPr txBox="1"/>
          <p:nvPr/>
        </p:nvSpPr>
        <p:spPr>
          <a:xfrm>
            <a:off x="8234822" y="1286872"/>
            <a:ext cx="678446" cy="337263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 kern="100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（续表）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" name="表格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0219061"/>
              </p:ext>
            </p:extLst>
          </p:nvPr>
        </p:nvGraphicFramePr>
        <p:xfrm>
          <a:off x="562763" y="1435100"/>
          <a:ext cx="7723988" cy="3206241"/>
        </p:xfrm>
        <a:graphic>
          <a:graphicData uri="http://schemas.openxmlformats.org/drawingml/2006/table">
            <a:tbl>
              <a:tblPr/>
              <a:tblGrid>
                <a:gridCol w="6653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11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86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9587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6687"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主题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具体内容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0581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苏联的发展与改革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勃列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日涅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夫改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革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时间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1964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年开始</a:t>
                      </a: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8442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内容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经济上推行</a:t>
                      </a: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“新政策”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要求加速科技进步、完善经济管理体制和加强经济刺激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为同美国展开军备竞赛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苏联把科技进步的重心放在军事方面</a:t>
                      </a: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国民经济呈现出</a:t>
                      </a: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畸形发展状态。</a:t>
                      </a:r>
                      <a:endParaRPr lang="zh-CN" sz="1600" u="sng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0754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685800" rtl="0" eaLnBrk="1" latinLnBrk="0" hangingPunct="1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（1）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改革没有从根本上突破高度集中的</a:t>
                      </a:r>
                      <a:r>
                        <a:rPr lang="zh-CN" sz="1600" u="sng" kern="100">
                          <a:solidFill>
                            <a:srgbClr val="00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计划经济体制</a:t>
                      </a: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u="sng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6858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（2）</a:t>
                      </a:r>
                      <a:r>
                        <a:rPr lang="zh-CN" altLang="en-US" sz="1600" u="sng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高投入、高消耗、低效率</a:t>
                      </a:r>
                      <a:r>
                        <a:rPr lang="zh-CN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成为苏联经济的痼疾</a:t>
                      </a:r>
                      <a:r>
                        <a:rPr lang="zh-CN" altLang="en-US" sz="1600" kern="100">
                          <a:solidFill>
                            <a:srgbClr val="000000"/>
                          </a:solidFill>
                          <a:latin typeface="楷体" pitchFamily="49" charset="-122"/>
                          <a:ea typeface="楷体" pitchFamily="49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600" kern="100">
                        <a:solidFill>
                          <a:srgbClr val="000000"/>
                        </a:solidFill>
                        <a:latin typeface="楷体" pitchFamily="49" charset="-122"/>
                        <a:ea typeface="楷体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43190" marR="4319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6" name="直接连接符 5"/>
          <p:cNvCxnSpPr/>
          <p:nvPr/>
        </p:nvCxnSpPr>
        <p:spPr>
          <a:xfrm>
            <a:off x="561110" y="1143278"/>
            <a:ext cx="8021781" cy="0"/>
          </a:xfrm>
          <a:prstGeom prst="line">
            <a:avLst/>
          </a:prstGeom>
          <a:ln>
            <a:solidFill>
              <a:srgbClr val="A739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"/>
          <p:cNvGrpSpPr/>
          <p:nvPr/>
        </p:nvGrpSpPr>
        <p:grpSpPr>
          <a:xfrm>
            <a:off x="585365" y="775749"/>
            <a:ext cx="7997526" cy="369332"/>
            <a:chOff x="623465" y="764939"/>
            <a:chExt cx="7997526" cy="369332"/>
          </a:xfrm>
        </p:grpSpPr>
        <p:sp>
          <p:nvSpPr>
            <p:cNvPr id="4" name="文本框 3"/>
            <p:cNvSpPr txBox="1"/>
            <p:nvPr/>
          </p:nvSpPr>
          <p:spPr>
            <a:xfrm>
              <a:off x="989277" y="764939"/>
              <a:ext cx="76317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E7538"/>
                  </a:solidFill>
                  <a:latin typeface="楷体" pitchFamily="49" charset="-122"/>
                  <a:ea typeface="楷体" pitchFamily="49" charset="-122"/>
                </a:rPr>
                <a:t>考点知识回扣</a:t>
              </a:r>
            </a:p>
          </p:txBody>
        </p:sp>
        <p:grpSp>
          <p:nvGrpSpPr>
            <p:cNvPr id="3" name="组合 13"/>
            <p:cNvGrpSpPr/>
            <p:nvPr/>
          </p:nvGrpSpPr>
          <p:grpSpPr>
            <a:xfrm>
              <a:off x="623465" y="857125"/>
              <a:ext cx="339435" cy="197593"/>
              <a:chOff x="775856" y="1386633"/>
              <a:chExt cx="525631" cy="305982"/>
            </a:xfrm>
            <a:solidFill>
              <a:srgbClr val="B18147"/>
            </a:solidFill>
          </p:grpSpPr>
          <p:sp>
            <p:nvSpPr>
              <p:cNvPr id="12" name="箭头: V 形 11"/>
              <p:cNvSpPr/>
              <p:nvPr/>
            </p:nvSpPr>
            <p:spPr>
              <a:xfrm>
                <a:off x="995506" y="1386634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 baseline="-25000">
                  <a:solidFill>
                    <a:srgbClr val="0FA096"/>
                  </a:solidFill>
                  <a:latin typeface="楷体" pitchFamily="49" charset="-122"/>
                </a:endParaRPr>
              </a:p>
            </p:txBody>
          </p:sp>
          <p:sp>
            <p:nvSpPr>
              <p:cNvPr id="13" name="箭头: V 形 12"/>
              <p:cNvSpPr/>
              <p:nvPr/>
            </p:nvSpPr>
            <p:spPr>
              <a:xfrm>
                <a:off x="775856" y="1386633"/>
                <a:ext cx="305981" cy="305981"/>
              </a:xfrm>
              <a:prstGeom prst="chevron">
                <a:avLst/>
              </a:prstGeom>
              <a:solidFill>
                <a:srgbClr val="DE753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68580" tIns="34290" rIns="68580" bIns="3429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/>
                <a:endParaRPr lang="zh-CN" altLang="en-US" sz="1015">
                  <a:solidFill>
                    <a:schemeClr val="tx1"/>
                  </a:solidFill>
                  <a:latin typeface="楷体" pitchFamily="49" charset="-122"/>
                </a:endParaRPr>
              </a:p>
            </p:txBody>
          </p:sp>
        </p:grpSp>
      </p:grpSp>
      <p:sp>
        <p:nvSpPr>
          <p:cNvPr id="14" name="TextBox 13"/>
          <p:cNvSpPr txBox="1"/>
          <p:nvPr/>
        </p:nvSpPr>
        <p:spPr>
          <a:xfrm>
            <a:off x="7524530" y="1074600"/>
            <a:ext cx="678446" cy="337263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 kern="100">
                <a:solidFill>
                  <a:srgbClr val="000000"/>
                </a:solidFill>
                <a:latin typeface="楷体" pitchFamily="49" charset="-122"/>
                <a:ea typeface="楷体" pitchFamily="49" charset="-122"/>
                <a:cs typeface="Times New Roman" panose="02020603050405020304" pitchFamily="18" charset="0"/>
              </a:rPr>
              <a:t>（续表）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https://d.book118.com/206020030224010101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楷体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2024-09-26T12:48:16.690</cp:lastPrinted>
  <dcterms:created xsi:type="dcterms:W3CDTF">2024-09-26T04:48:16Z</dcterms:created>
  <dcterms:modified xsi:type="dcterms:W3CDTF">2024-09-26T04:48:18Z</dcterms:modified>
</cp:coreProperties>
</file>