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6AA913B2-9C55-4882-81FC-8A88D018E63F}"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3" name="PlaceHolder 1"/>
          <p:cNvSpPr>
            <a:spLocks noGrp="1"/>
          </p:cNvSpPr>
          <p:nvPr>
            <p:ph type="sldImg"/>
          </p:nvPr>
        </p:nvSpPr>
        <p:spPr>
          <a:xfrm>
            <a:off x="685800" y="1143000"/>
            <a:ext cx="5486040" cy="3085920"/>
          </a:xfrm>
          <a:prstGeom prst="rect">
            <a:avLst/>
          </a:prstGeom>
          <a:ln w="0">
            <a:noFill/>
          </a:ln>
        </p:spPr>
      </p:sp>
      <p:sp>
        <p:nvSpPr>
          <p:cNvPr id="344"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5"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6" name="PlaceHolder 1"/>
          <p:cNvSpPr>
            <a:spLocks noGrp="1"/>
          </p:cNvSpPr>
          <p:nvPr>
            <p:ph type="sldImg"/>
          </p:nvPr>
        </p:nvSpPr>
        <p:spPr>
          <a:xfrm>
            <a:off x="685800" y="1143000"/>
            <a:ext cx="5486040" cy="3085920"/>
          </a:xfrm>
          <a:prstGeom prst="rect">
            <a:avLst/>
          </a:prstGeom>
          <a:ln w="0">
            <a:noFill/>
          </a:ln>
        </p:spPr>
      </p:sp>
      <p:sp>
        <p:nvSpPr>
          <p:cNvPr id="347"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8"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9" name="PlaceHolder 1"/>
          <p:cNvSpPr>
            <a:spLocks noGrp="1"/>
          </p:cNvSpPr>
          <p:nvPr>
            <p:ph type="sldImg"/>
          </p:nvPr>
        </p:nvSpPr>
        <p:spPr>
          <a:xfrm>
            <a:off x="685800" y="1143000"/>
            <a:ext cx="5486040" cy="3085920"/>
          </a:xfrm>
          <a:prstGeom prst="rect">
            <a:avLst/>
          </a:prstGeom>
          <a:ln w="0">
            <a:noFill/>
          </a:ln>
        </p:spPr>
      </p:sp>
      <p:sp>
        <p:nvSpPr>
          <p:cNvPr id="350"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1"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2" name="PlaceHolder 1"/>
          <p:cNvSpPr>
            <a:spLocks noGrp="1"/>
          </p:cNvSpPr>
          <p:nvPr>
            <p:ph type="sldImg"/>
          </p:nvPr>
        </p:nvSpPr>
        <p:spPr>
          <a:xfrm>
            <a:off x="685800" y="1143000"/>
            <a:ext cx="5486040" cy="3085920"/>
          </a:xfrm>
          <a:prstGeom prst="rect">
            <a:avLst/>
          </a:prstGeom>
          <a:ln w="0">
            <a:noFill/>
          </a:ln>
        </p:spPr>
      </p:sp>
      <p:sp>
        <p:nvSpPr>
          <p:cNvPr id="353"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4"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5" name="PlaceHolder 1"/>
          <p:cNvSpPr>
            <a:spLocks noGrp="1"/>
          </p:cNvSpPr>
          <p:nvPr>
            <p:ph type="sldImg"/>
          </p:nvPr>
        </p:nvSpPr>
        <p:spPr>
          <a:xfrm>
            <a:off x="685800" y="1143000"/>
            <a:ext cx="5486040" cy="3085920"/>
          </a:xfrm>
          <a:prstGeom prst="rect">
            <a:avLst/>
          </a:prstGeom>
          <a:ln w="0">
            <a:noFill/>
          </a:ln>
        </p:spPr>
      </p:sp>
      <p:sp>
        <p:nvSpPr>
          <p:cNvPr id="356"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7"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8" name="PlaceHolder 1"/>
          <p:cNvSpPr>
            <a:spLocks noGrp="1"/>
          </p:cNvSpPr>
          <p:nvPr>
            <p:ph type="sldImg"/>
          </p:nvPr>
        </p:nvSpPr>
        <p:spPr>
          <a:xfrm>
            <a:off x="685800" y="1143000"/>
            <a:ext cx="5486040" cy="3085920"/>
          </a:xfrm>
          <a:prstGeom prst="rect">
            <a:avLst/>
          </a:prstGeom>
          <a:ln w="0">
            <a:noFill/>
          </a:ln>
        </p:spPr>
      </p:sp>
      <p:sp>
        <p:nvSpPr>
          <p:cNvPr id="359"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0"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1" name="PlaceHolder 1"/>
          <p:cNvSpPr>
            <a:spLocks noGrp="1"/>
          </p:cNvSpPr>
          <p:nvPr>
            <p:ph type="sldImg"/>
          </p:nvPr>
        </p:nvSpPr>
        <p:spPr>
          <a:xfrm>
            <a:off x="685800" y="1143000"/>
            <a:ext cx="5486040" cy="3085920"/>
          </a:xfrm>
          <a:prstGeom prst="rect">
            <a:avLst/>
          </a:prstGeom>
          <a:ln w="0">
            <a:noFill/>
          </a:ln>
        </p:spPr>
      </p:sp>
      <p:sp>
        <p:nvSpPr>
          <p:cNvPr id="362"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3"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B32D52E-3978-44F0-8F9F-63594B006D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BDF4EE-0E57-4AD9-82C3-BDAF929912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1FE6EDC-A307-4AE6-B183-69EA9EC2B2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B076F37-86AC-4964-8B4D-E936139F1A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E156342-6D1B-49E2-A0ED-4956ECA756F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ACD552E-4D2D-47A0-89C2-7ADB720D628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2790696-ED30-46F5-BC86-B5146732EE7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167B0C-AFDE-4081-8673-B684E6B0F4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414A02-8344-4C96-8513-C42FDEC1F7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5A99C8-1B82-40E9-80D7-DD5FA5A872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35E32A-7945-4407-92BD-1938D3D8E4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791481C8-D9E3-4D08-84A7-8B642694C78C}"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1D7142A7-67DA-4C95-8A47-A67CC067AF12}"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6044210013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焊接风险评估培训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焊接风险评估培训简介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焊接安全知识</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焊接风险评估方法</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焊接风险控制策略</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焊接风险评估培训实例</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焊接风险评估培训简介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焊接风险评估培训概述</a:t>
            </a:r>
            <a:endParaRPr lang="en-US" sz="3600" b="0" strike="noStrike" spc="-1">
              <a:solidFill>
                <a:schemeClr val="dk1"/>
              </a:solidFill>
              <a:latin typeface="Arial"/>
            </a:endParaRPr>
          </a:p>
        </p:txBody>
      </p:sp>
      <p:sp>
        <p:nvSpPr>
          <p:cNvPr id="8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焊接作为一种常见的制造工艺，虽然带来了效率的提升，但同时也伴随着一定的风险和危险性。因此，进行焊接风险评估培训具有重要性和必要性，可以帮助员工更好地认识和应对潜在的风险。</a:t>
            </a:r>
            <a:endParaRPr lang="en-US" sz="2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焊接风险评估的概念</a:t>
            </a:r>
            <a:endParaRPr lang="en-US" sz="3600" b="0" strike="noStrike" spc="-1">
              <a:solidFill>
                <a:schemeClr val="dk1"/>
              </a:solidFill>
              <a:latin typeface="Arial"/>
            </a:endParaRPr>
          </a:p>
        </p:txBody>
      </p:sp>
      <p:sp>
        <p:nvSpPr>
          <p:cNvPr id="8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定义和范围</a:t>
            </a:r>
            <a:endParaRPr lang="en-US" sz="1500" b="0" strike="noStrike" spc="-1">
              <a:solidFill>
                <a:srgbClr val="000000"/>
              </a:solidFill>
              <a:latin typeface="Arial"/>
            </a:endParaRPr>
          </a:p>
        </p:txBody>
      </p:sp>
      <p:sp>
        <p:nvSpPr>
          <p:cNvPr id="8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什么是焊接风险评估</a:t>
            </a:r>
            <a:endParaRPr lang="en-US" sz="2200" b="0" strike="noStrike" spc="-1">
              <a:solidFill>
                <a:srgbClr val="000000"/>
              </a:solidFill>
              <a:latin typeface="Arial"/>
            </a:endParaRPr>
          </a:p>
        </p:txBody>
      </p:sp>
      <p:sp>
        <p:nvSpPr>
          <p:cNvPr id="8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评估的目的和意义</a:t>
            </a:r>
            <a:endParaRPr lang="en-US" sz="1500" b="0" strike="noStrike" spc="-1">
              <a:solidFill>
                <a:srgbClr val="000000"/>
              </a:solidFill>
              <a:latin typeface="Arial"/>
            </a:endParaRPr>
          </a:p>
        </p:txBody>
      </p:sp>
      <p:sp>
        <p:nvSpPr>
          <p:cNvPr id="8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焊接风险评估的目的</a:t>
            </a:r>
            <a:endParaRPr lang="en-US" sz="2200" b="0" strike="noStrike" spc="-1">
              <a:solidFill>
                <a:srgbClr val="000000"/>
              </a:solidFill>
              <a:latin typeface="Arial"/>
            </a:endParaRPr>
          </a:p>
        </p:txBody>
      </p:sp>
      <p:sp>
        <p:nvSpPr>
          <p:cNvPr id="8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8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8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焊接风险评估的内容</a:t>
            </a:r>
            <a:endParaRPr lang="en-US" sz="3600" b="0" strike="noStrike" spc="-1">
              <a:solidFill>
                <a:schemeClr val="dk1"/>
              </a:solidFill>
              <a:latin typeface="Arial"/>
            </a:endParaRPr>
          </a:p>
        </p:txBody>
      </p:sp>
      <p:sp>
        <p:nvSpPr>
          <p:cNvPr id="9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确定焊接过程中可能存在的风险因素</a:t>
            </a:r>
            <a:endParaRPr lang="en-US" sz="2000" b="0" strike="noStrike" spc="-1">
              <a:solidFill>
                <a:srgbClr val="000000"/>
              </a:solidFill>
              <a:latin typeface="Arial"/>
            </a:endParaRPr>
          </a:p>
        </p:txBody>
      </p:sp>
      <p:sp>
        <p:nvSpPr>
          <p:cNvPr id="9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潜在风险分析</a:t>
            </a:r>
            <a:endParaRPr lang="en-US" sz="3000" b="0" strike="noStrike" spc="-1">
              <a:solidFill>
                <a:srgbClr val="000000"/>
              </a:solidFill>
              <a:latin typeface="Arial"/>
            </a:endParaRPr>
          </a:p>
        </p:txBody>
      </p:sp>
      <p:sp>
        <p:nvSpPr>
          <p:cNvPr id="9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5"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9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9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9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9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如何评估和控制风险</a:t>
            </a:r>
            <a:endParaRPr lang="en-US" sz="2000" b="0" strike="noStrike" spc="-1">
              <a:solidFill>
                <a:srgbClr val="000000"/>
              </a:solidFill>
              <a:latin typeface="Arial"/>
            </a:endParaRPr>
          </a:p>
        </p:txBody>
      </p:sp>
      <p:sp>
        <p:nvSpPr>
          <p:cNvPr id="10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风险评估方法</a:t>
            </a:r>
            <a:endParaRPr lang="en-US" sz="30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培训目标</a:t>
            </a:r>
            <a:r>
              <a:rPr lang="en-US" sz="2200" b="1" strike="noStrike" spc="-1">
                <a:solidFill>
                  <a:schemeClr val="dk1"/>
                </a:solidFill>
                <a:latin typeface="微软雅黑"/>
                <a:ea typeface="微软雅黑"/>
              </a:rPr>
              <a:t>2</a:t>
            </a:r>
            <a:endParaRPr lang="en-US" sz="2200" b="0" strike="noStrike" spc="-1">
              <a:solidFill>
                <a:srgbClr val="000000"/>
              </a:solidFill>
              <a:latin typeface="Arial"/>
            </a:endParaRPr>
          </a:p>
        </p:txBody>
      </p:sp>
      <p:sp>
        <p:nvSpPr>
          <p:cNvPr id="10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提高员工应对焊接风险的能力</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促进安全生产意识的提升</a:t>
            </a:r>
            <a:endParaRPr lang="en-US" sz="1500" b="0" strike="noStrike" spc="-1">
              <a:solidFill>
                <a:srgbClr val="000000"/>
              </a:solidFill>
              <a:latin typeface="Arial"/>
            </a:endParaRPr>
          </a:p>
        </p:txBody>
      </p:sp>
      <p:sp>
        <p:nvSpPr>
          <p:cNvPr id="10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培训目标</a:t>
            </a:r>
            <a:r>
              <a:rPr lang="en-US" sz="2200" b="1" strike="noStrike" spc="-1">
                <a:solidFill>
                  <a:schemeClr val="dk1"/>
                </a:solidFill>
                <a:latin typeface="微软雅黑"/>
                <a:ea typeface="微软雅黑"/>
              </a:rPr>
              <a:t>3</a:t>
            </a:r>
            <a:endParaRPr lang="en-US" sz="2200" b="0" strike="noStrike" spc="-1">
              <a:solidFill>
                <a:srgbClr val="000000"/>
              </a:solidFill>
              <a:latin typeface="Arial"/>
            </a:endParaRPr>
          </a:p>
        </p:txBody>
      </p:sp>
      <p:sp>
        <p:nvSpPr>
          <p:cNvPr id="10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推动焊接作业规范化管理</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降低工作事故发生率</a:t>
            </a:r>
            <a:endParaRPr lang="en-US" sz="1500" b="0" strike="noStrike" spc="-1">
              <a:solidFill>
                <a:srgbClr val="000000"/>
              </a:solidFill>
              <a:latin typeface="Arial"/>
            </a:endParaRPr>
          </a:p>
        </p:txBody>
      </p:sp>
      <p:sp>
        <p:nvSpPr>
          <p:cNvPr id="10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焊接风险评估培训的目标</a:t>
            </a:r>
            <a:endParaRPr lang="en-US" sz="3600" b="0" strike="noStrike" spc="-1">
              <a:solidFill>
                <a:schemeClr val="dk1"/>
              </a:solidFill>
              <a:latin typeface="Arial"/>
            </a:endParaRPr>
          </a:p>
        </p:txBody>
      </p:sp>
      <p:sp>
        <p:nvSpPr>
          <p:cNvPr id="11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培训目标</a:t>
            </a:r>
            <a:r>
              <a:rPr lang="en-US" sz="2200" b="1" strike="noStrike" spc="-1">
                <a:solidFill>
                  <a:schemeClr val="dk1"/>
                </a:solidFill>
                <a:latin typeface="微软雅黑"/>
                <a:ea typeface="微软雅黑"/>
              </a:rPr>
              <a:t>1</a:t>
            </a:r>
            <a:endParaRPr lang="en-US" sz="2200" b="0" strike="noStrike" spc="-1">
              <a:solidFill>
                <a:srgbClr val="000000"/>
              </a:solidFill>
              <a:latin typeface="Arial"/>
            </a:endParaRPr>
          </a:p>
        </p:txBody>
      </p:sp>
      <p:sp>
        <p:nvSpPr>
          <p:cNvPr id="11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加强员工对焊接安全的认识</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掌握风险评估的基本概念</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焊接风险评估概述</a:t>
            </a:r>
            <a:endParaRPr lang="en-US" sz="3500" b="0" strike="noStrike" spc="-1">
              <a:solidFill>
                <a:srgbClr val="000000"/>
              </a:solidFill>
              <a:latin typeface="Arial"/>
            </a:endParaRPr>
          </a:p>
        </p:txBody>
      </p:sp>
      <p:sp>
        <p:nvSpPr>
          <p:cNvPr id="11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焊接风险评估是通过识别焊接作业中的潜在危险和风险源，评价其可能造成的后果，制定相应的控制措施，以确保焊接作业的安全性和可靠性。</a:t>
            </a:r>
            <a:endParaRPr lang="en-US" sz="2500" b="0" strike="noStrike" spc="-1">
              <a:solidFill>
                <a:srgbClr val="000000"/>
              </a:solidFill>
              <a:latin typeface="Arial"/>
            </a:endParaRPr>
          </a:p>
        </p:txBody>
      </p:sp>
      <p:sp>
        <p:nvSpPr>
          <p:cNvPr id="11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焊接安全知识</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焊接类型及原理</a:t>
            </a:r>
            <a:endParaRPr lang="en-US" sz="3500" b="0" strike="noStrike" spc="-1">
              <a:solidFill>
                <a:srgbClr val="000000"/>
              </a:solidFill>
              <a:latin typeface="Arial"/>
            </a:endParaRPr>
          </a:p>
        </p:txBody>
      </p:sp>
      <p:sp>
        <p:nvSpPr>
          <p:cNvPr id="12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焊接是一种常见的连接金属的方法，不同种类的焊接工艺包括电弧焊、气体保护焊等。每种焊接工艺都有其独特的原理和特点，电弧焊利用电弧将金属熔化，气体保护焊则通过保护气体防止金属氧化。</a:t>
            </a:r>
            <a:endParaRPr lang="en-US" sz="2500" b="0" strike="noStrike" spc="-1">
              <a:solidFill>
                <a:srgbClr val="000000"/>
              </a:solidFill>
              <a:latin typeface="Arial"/>
            </a:endParaRPr>
          </a:p>
        </p:txBody>
      </p:sp>
      <p:sp>
        <p:nvSpPr>
          <p:cNvPr id="12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焊接安全操作规范</a:t>
            </a:r>
            <a:endParaRPr lang="en-US" sz="3600" b="0" strike="noStrike" spc="-1">
              <a:solidFill>
                <a:schemeClr val="dk1"/>
              </a:solidFill>
              <a:latin typeface="Arial"/>
            </a:endParaRPr>
          </a:p>
        </p:txBody>
      </p:sp>
      <p:sp>
        <p:nvSpPr>
          <p:cNvPr id="12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操作规范</a:t>
            </a:r>
            <a:r>
              <a:rPr lang="en-US" sz="1500" b="0" strike="noStrike" spc="-1">
                <a:solidFill>
                  <a:schemeClr val="dk1">
                    <a:lumMod val="85000"/>
                    <a:lumOff val="15000"/>
                  </a:schemeClr>
                </a:solidFill>
                <a:latin typeface="微软雅黑"/>
                <a:ea typeface="微软雅黑"/>
              </a:rPr>
              <a:t>1</a:t>
            </a:r>
            <a:endParaRPr lang="en-US" sz="1500" b="0" strike="noStrike" spc="-1">
              <a:solidFill>
                <a:srgbClr val="000000"/>
              </a:solidFill>
              <a:latin typeface="Arial"/>
            </a:endParaRPr>
          </a:p>
        </p:txBody>
      </p:sp>
      <p:sp>
        <p:nvSpPr>
          <p:cNvPr id="12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焊接过程中的安全操作规范</a:t>
            </a:r>
            <a:endParaRPr lang="en-US" sz="2200" b="0" strike="noStrike" spc="-1">
              <a:solidFill>
                <a:srgbClr val="000000"/>
              </a:solidFill>
              <a:latin typeface="Arial"/>
            </a:endParaRPr>
          </a:p>
        </p:txBody>
      </p:sp>
      <p:sp>
        <p:nvSpPr>
          <p:cNvPr id="12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个人防护装备规范</a:t>
            </a:r>
            <a:endParaRPr lang="en-US" sz="1500" b="0" strike="noStrike" spc="-1">
              <a:solidFill>
                <a:srgbClr val="000000"/>
              </a:solidFill>
              <a:latin typeface="Arial"/>
            </a:endParaRPr>
          </a:p>
        </p:txBody>
      </p:sp>
      <p:sp>
        <p:nvSpPr>
          <p:cNvPr id="12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如何正确佩戴个人防护装备</a:t>
            </a:r>
            <a:endParaRPr lang="en-US" sz="2200" b="0" strike="noStrike" spc="-1">
              <a:solidFill>
                <a:srgbClr val="000000"/>
              </a:solidFill>
              <a:latin typeface="Arial"/>
            </a:endParaRPr>
          </a:p>
        </p:txBody>
      </p:sp>
      <p:sp>
        <p:nvSpPr>
          <p:cNvPr id="13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3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事故案例分析及教训</a:t>
            </a:r>
            <a:endParaRPr lang="en-US" sz="2200" b="0" strike="noStrike" spc="-1">
              <a:solidFill>
                <a:srgbClr val="000000"/>
              </a:solidFill>
              <a:latin typeface="Arial"/>
            </a:endParaRPr>
          </a:p>
        </p:txBody>
      </p:sp>
      <p:sp>
        <p:nvSpPr>
          <p:cNvPr id="13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案例</a:t>
            </a:r>
            <a:r>
              <a:rPr lang="en-US" sz="1500" b="0" strike="noStrike" spc="-1">
                <a:solidFill>
                  <a:schemeClr val="dk1">
                    <a:lumMod val="85000"/>
                    <a:lumOff val="15000"/>
                  </a:schemeClr>
                </a:solidFill>
                <a:latin typeface="微软雅黑"/>
                <a:ea typeface="微软雅黑"/>
              </a:rPr>
              <a:t>1</a:t>
            </a:r>
            <a:r>
              <a:rPr lang="zh-CN" sz="1500" b="0" strike="noStrike" spc="-1">
                <a:solidFill>
                  <a:schemeClr val="dk1">
                    <a:lumMod val="85000"/>
                    <a:lumOff val="15000"/>
                  </a:schemeClr>
                </a:solidFill>
                <a:latin typeface="微软雅黑"/>
                <a:ea typeface="微软雅黑"/>
              </a:rPr>
              <a:t>分析</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案例</a:t>
            </a:r>
            <a:r>
              <a:rPr lang="en-US" sz="1500" b="0" strike="noStrike" spc="-1">
                <a:solidFill>
                  <a:schemeClr val="dk1">
                    <a:lumMod val="85000"/>
                    <a:lumOff val="15000"/>
                  </a:schemeClr>
                </a:solidFill>
                <a:latin typeface="微软雅黑"/>
                <a:ea typeface="微软雅黑"/>
              </a:rPr>
              <a:t>2</a:t>
            </a:r>
            <a:r>
              <a:rPr lang="zh-CN" sz="1500" b="0" strike="noStrike" spc="-1">
                <a:solidFill>
                  <a:schemeClr val="dk1">
                    <a:lumMod val="85000"/>
                    <a:lumOff val="15000"/>
                  </a:schemeClr>
                </a:solidFill>
                <a:latin typeface="微软雅黑"/>
                <a:ea typeface="微软雅黑"/>
              </a:rPr>
              <a:t>分析</a:t>
            </a:r>
            <a:endParaRPr lang="en-US" sz="1500" b="0" strike="noStrike" spc="-1">
              <a:solidFill>
                <a:srgbClr val="000000"/>
              </a:solidFill>
              <a:latin typeface="Arial"/>
            </a:endParaRPr>
          </a:p>
        </p:txBody>
      </p:sp>
      <p:sp>
        <p:nvSpPr>
          <p:cNvPr id="13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3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焊接事故案例分析</a:t>
            </a:r>
            <a:endParaRPr lang="en-US" sz="3600" b="0" strike="noStrike" spc="-1">
              <a:solidFill>
                <a:schemeClr val="dk1"/>
              </a:solidFill>
              <a:latin typeface="Arial"/>
            </a:endParaRPr>
          </a:p>
        </p:txBody>
      </p:sp>
      <p:sp>
        <p:nvSpPr>
          <p:cNvPr id="14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常见类型</a:t>
            </a:r>
            <a:endParaRPr lang="en-US" sz="2200" b="0" strike="noStrike" spc="-1">
              <a:solidFill>
                <a:srgbClr val="000000"/>
              </a:solidFill>
              <a:latin typeface="Arial"/>
            </a:endParaRPr>
          </a:p>
        </p:txBody>
      </p:sp>
      <p:sp>
        <p:nvSpPr>
          <p:cNvPr id="14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电击事故</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火焰喷溅</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7"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焊接现场危险源</a:t>
            </a:r>
            <a:endParaRPr lang="en-US" sz="3600" b="0" strike="noStrike" spc="-1">
              <a:solidFill>
                <a:schemeClr val="dk1"/>
              </a:solidFill>
              <a:latin typeface="Arial"/>
            </a:endParaRPr>
          </a:p>
        </p:txBody>
      </p:sp>
      <p:sp>
        <p:nvSpPr>
          <p:cNvPr id="148"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识别方法</a:t>
            </a:r>
            <a:r>
              <a:rPr lang="en-US" sz="2000" b="0" strike="noStrike" spc="-1">
                <a:solidFill>
                  <a:schemeClr val="dk1"/>
                </a:solidFill>
                <a:latin typeface="Arial"/>
                <a:ea typeface="微软雅黑"/>
              </a:rPr>
              <a:t>1</a:t>
            </a:r>
            <a:endParaRPr lang="en-US" sz="2000" b="0" strike="noStrike" spc="-1">
              <a:solidFill>
                <a:srgbClr val="000000"/>
              </a:solidFill>
              <a:latin typeface="Arial"/>
            </a:endParaRPr>
          </a:p>
        </p:txBody>
      </p:sp>
      <p:sp>
        <p:nvSpPr>
          <p:cNvPr id="149"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危险源识别</a:t>
            </a:r>
            <a:endParaRPr lang="en-US" sz="3000" b="0" strike="noStrike" spc="-1">
              <a:solidFill>
                <a:srgbClr val="000000"/>
              </a:solidFill>
              <a:latin typeface="Arial"/>
            </a:endParaRPr>
          </a:p>
        </p:txBody>
      </p:sp>
      <p:sp>
        <p:nvSpPr>
          <p:cNvPr id="150"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1"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52"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53"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5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5"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消除策略</a:t>
            </a:r>
            <a:r>
              <a:rPr lang="en-US" sz="2000" b="0" strike="noStrike" spc="-1">
                <a:solidFill>
                  <a:schemeClr val="dk1">
                    <a:lumMod val="85000"/>
                    <a:lumOff val="15000"/>
                  </a:schemeClr>
                </a:solidFill>
                <a:latin typeface="微软雅黑"/>
                <a:ea typeface="微软雅黑"/>
              </a:rPr>
              <a:t>1</a:t>
            </a:r>
            <a:endParaRPr lang="en-US" sz="2000" b="0" strike="noStrike" spc="-1">
              <a:solidFill>
                <a:srgbClr val="000000"/>
              </a:solidFill>
              <a:latin typeface="Arial"/>
            </a:endParaRPr>
          </a:p>
        </p:txBody>
      </p:sp>
      <p:sp>
        <p:nvSpPr>
          <p:cNvPr id="156"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危险源消除</a:t>
            </a:r>
            <a:endParaRPr lang="en-US" sz="30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7"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焊接现场危险源</a:t>
            </a:r>
            <a:endParaRPr lang="en-US" sz="3600" b="0" strike="noStrike" spc="-1">
              <a:solidFill>
                <a:schemeClr val="dk1"/>
              </a:solidFill>
              <a:latin typeface="Arial"/>
            </a:endParaRPr>
          </a:p>
        </p:txBody>
      </p:sp>
      <p:sp>
        <p:nvSpPr>
          <p:cNvPr id="158"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在焊接现场，可能存在着多种危险源，如电击、火焰喷溅、化学品暴露等。识别和消除这些危险源是保障工作人员安全的关键。</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焊接风险评估方法</a:t>
            </a:r>
            <a:endParaRPr lang="en-US" sz="3600" b="0" strike="noStrike" spc="-1">
              <a:solidFill>
                <a:schemeClr val="dk1"/>
              </a:solidFill>
              <a:latin typeface="Arial"/>
            </a:endParaRPr>
          </a:p>
        </p:txBody>
      </p:sp>
      <p:sp>
        <p:nvSpPr>
          <p:cNvPr id="16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2"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等级划分法</a:t>
            </a:r>
            <a:endParaRPr lang="en-US" sz="3600" b="0" strike="noStrike" spc="-1">
              <a:solidFill>
                <a:schemeClr val="dk1"/>
              </a:solidFill>
              <a:latin typeface="Arial"/>
            </a:endParaRPr>
          </a:p>
        </p:txBody>
      </p:sp>
      <p:sp>
        <p:nvSpPr>
          <p:cNvPr id="163"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焊接风险评估的等级划分方法是根据焊接过程中出现的潜在风险的严重程度进行分类。通过等级划分，可以帮助确定需要采取的控制措施，从而降低焊接工作中可能发生的意外事件和事故的风险。</a:t>
            </a:r>
            <a:endParaRPr lang="en-US" sz="25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等级划分法</a:t>
            </a:r>
            <a:endParaRPr lang="en-US" sz="3600" b="0" strike="noStrike" spc="-1">
              <a:solidFill>
                <a:schemeClr val="dk1"/>
              </a:solidFill>
              <a:latin typeface="Arial"/>
            </a:endParaRPr>
          </a:p>
        </p:txBody>
      </p:sp>
      <p:sp>
        <p:nvSpPr>
          <p:cNvPr id="16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根据风险严重程度</a:t>
            </a:r>
            <a:endParaRPr lang="en-US" sz="1500" b="0" strike="noStrike" spc="-1">
              <a:solidFill>
                <a:srgbClr val="000000"/>
              </a:solidFill>
              <a:latin typeface="Arial"/>
            </a:endParaRPr>
          </a:p>
        </p:txBody>
      </p:sp>
      <p:sp>
        <p:nvSpPr>
          <p:cNvPr id="16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划分等级</a:t>
            </a:r>
            <a:endParaRPr lang="en-US" sz="2200" b="0" strike="noStrike" spc="-1">
              <a:solidFill>
                <a:srgbClr val="000000"/>
              </a:solidFill>
              <a:latin typeface="Arial"/>
            </a:endParaRPr>
          </a:p>
        </p:txBody>
      </p:sp>
      <p:sp>
        <p:nvSpPr>
          <p:cNvPr id="16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针对每个等级确定对应的控制措施</a:t>
            </a:r>
            <a:endParaRPr lang="en-US" sz="1500" b="0" strike="noStrike" spc="-1">
              <a:solidFill>
                <a:srgbClr val="000000"/>
              </a:solidFill>
              <a:latin typeface="Arial"/>
            </a:endParaRPr>
          </a:p>
        </p:txBody>
      </p:sp>
      <p:sp>
        <p:nvSpPr>
          <p:cNvPr id="16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制定控制措施</a:t>
            </a:r>
            <a:endParaRPr lang="en-US" sz="2200" b="0" strike="noStrike" spc="-1">
              <a:solidFill>
                <a:srgbClr val="000000"/>
              </a:solidFill>
              <a:latin typeface="Arial"/>
            </a:endParaRPr>
          </a:p>
        </p:txBody>
      </p:sp>
      <p:sp>
        <p:nvSpPr>
          <p:cNvPr id="16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7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4"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风险矩阵法</a:t>
            </a:r>
            <a:endParaRPr lang="en-US" sz="3500" b="0" strike="noStrike" spc="-1">
              <a:solidFill>
                <a:srgbClr val="000000"/>
              </a:solidFill>
              <a:latin typeface="Arial"/>
            </a:endParaRPr>
          </a:p>
        </p:txBody>
      </p:sp>
      <p:sp>
        <p:nvSpPr>
          <p:cNvPr id="175"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风险矩阵法是一种通过将风险的可能性和影响程度综合考虑，将风险分级的方法。在焊接风险评估中，使用风险矩阵可以更清晰地确定不同风险等级对应的控制措施，有助于预防焊接过程中可能发生的事故。</a:t>
            </a:r>
            <a:endParaRPr lang="en-US" sz="2500" b="0" strike="noStrike" spc="-1">
              <a:solidFill>
                <a:srgbClr val="000000"/>
              </a:solidFill>
              <a:latin typeface="Arial"/>
            </a:endParaRPr>
          </a:p>
        </p:txBody>
      </p:sp>
      <p:sp>
        <p:nvSpPr>
          <p:cNvPr id="17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7"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风险矩阵法</a:t>
            </a:r>
            <a:endParaRPr lang="en-US" sz="3600" b="0" strike="noStrike" spc="-1">
              <a:solidFill>
                <a:schemeClr val="dk1"/>
              </a:solidFill>
              <a:latin typeface="Arial"/>
            </a:endParaRPr>
          </a:p>
        </p:txBody>
      </p:sp>
      <p:sp>
        <p:nvSpPr>
          <p:cNvPr id="178"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确定风险等级</a:t>
            </a:r>
            <a:endParaRPr lang="en-US" sz="2000" b="0" strike="noStrike" spc="-1">
              <a:solidFill>
                <a:srgbClr val="000000"/>
              </a:solidFill>
              <a:latin typeface="Arial"/>
            </a:endParaRPr>
          </a:p>
        </p:txBody>
      </p:sp>
      <p:sp>
        <p:nvSpPr>
          <p:cNvPr id="179"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综合考虑可能性和影响</a:t>
            </a:r>
            <a:endParaRPr lang="en-US" sz="3000" b="0" strike="noStrike" spc="-1">
              <a:solidFill>
                <a:srgbClr val="000000"/>
              </a:solidFill>
              <a:latin typeface="Arial"/>
            </a:endParaRPr>
          </a:p>
        </p:txBody>
      </p:sp>
      <p:sp>
        <p:nvSpPr>
          <p:cNvPr id="180"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81"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82"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83"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8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85"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根据风险等级确定对应的控制措施</a:t>
            </a:r>
            <a:endParaRPr lang="en-US" sz="2000" b="0" strike="noStrike" spc="-1">
              <a:solidFill>
                <a:srgbClr val="000000"/>
              </a:solidFill>
              <a:latin typeface="Arial"/>
            </a:endParaRPr>
          </a:p>
        </p:txBody>
      </p:sp>
      <p:sp>
        <p:nvSpPr>
          <p:cNvPr id="186"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制定相应控制措施</a:t>
            </a:r>
            <a:endParaRPr lang="en-US" sz="30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8"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方法</a:t>
            </a:r>
            <a:endParaRPr lang="en-US" sz="2200" b="0" strike="noStrike" spc="-1">
              <a:solidFill>
                <a:srgbClr val="000000"/>
              </a:solidFill>
              <a:latin typeface="Arial"/>
            </a:endParaRPr>
          </a:p>
        </p:txBody>
      </p:sp>
      <p:sp>
        <p:nvSpPr>
          <p:cNvPr id="189"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建立事件发生的可能性树</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分析可能具体事件的影响</a:t>
            </a:r>
            <a:endParaRPr lang="en-US" sz="1500" b="0" strike="noStrike" spc="-1">
              <a:solidFill>
                <a:srgbClr val="000000"/>
              </a:solidFill>
              <a:latin typeface="Arial"/>
            </a:endParaRPr>
          </a:p>
        </p:txBody>
      </p:sp>
      <p:sp>
        <p:nvSpPr>
          <p:cNvPr id="19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1"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应用</a:t>
            </a:r>
            <a:endParaRPr lang="en-US" sz="2200" b="0" strike="noStrike" spc="-1">
              <a:solidFill>
                <a:srgbClr val="000000"/>
              </a:solidFill>
              <a:latin typeface="Arial"/>
            </a:endParaRPr>
          </a:p>
        </p:txBody>
      </p:sp>
      <p:sp>
        <p:nvSpPr>
          <p:cNvPr id="192"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可应用于焊接过程中的风险评估</a:t>
            </a:r>
            <a:endParaRPr lang="en-US" sz="1500" b="0" strike="noStrike" spc="-1">
              <a:solidFill>
                <a:srgbClr val="000000"/>
              </a:solidFill>
              <a:latin typeface="Arial"/>
            </a:endParaRPr>
          </a:p>
        </p:txBody>
      </p:sp>
      <p:sp>
        <p:nvSpPr>
          <p:cNvPr id="19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4"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95"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6"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事件树分析法</a:t>
            </a:r>
            <a:endParaRPr lang="en-US" sz="3600" b="0" strike="noStrike" spc="-1">
              <a:solidFill>
                <a:schemeClr val="dk1"/>
              </a:solidFill>
              <a:latin typeface="Arial"/>
            </a:endParaRPr>
          </a:p>
        </p:txBody>
      </p:sp>
      <p:sp>
        <p:nvSpPr>
          <p:cNvPr id="19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8"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作用</a:t>
            </a:r>
            <a:endParaRPr lang="en-US" sz="2200" b="0" strike="noStrike" spc="-1">
              <a:solidFill>
                <a:srgbClr val="000000"/>
              </a:solidFill>
              <a:latin typeface="Arial"/>
            </a:endParaRPr>
          </a:p>
        </p:txBody>
      </p:sp>
      <p:sp>
        <p:nvSpPr>
          <p:cNvPr id="199"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帮助识别潜在风险</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制定预防措施</a:t>
            </a:r>
            <a:endParaRPr lang="en-US" sz="15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https://d.book118.com/206044210013010104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127</Paragraphs>
  <Slides>21</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21</vt:i4>
      </vt:variant>
    </vt:vector>
  </HeadingPairs>
  <TitlesOfParts>
    <vt:vector baseType="lpstr" size="29">
      <vt:lpstr>Arial</vt:lpstr>
      <vt:lpstr>Calibri</vt:lpstr>
      <vt:lpstr>微软雅黑</vt:lpstr>
      <vt:lpstr>Times New Roman</vt:lpstr>
      <vt:lpstr>Wingdings</vt:lpstr>
      <vt:lpstr>Symbol</vt:lpstr>
      <vt:lpstr>DejaVu Sans</vt:lpstr>
      <vt:lpstr>Office Theme</vt:lpstr>
      <vt:lpstr>焊接风险评估培训</vt:lpstr>
      <vt:lpstr>目录</vt:lpstr>
      <vt:lpstr>第1章 焊接风险评估培训简介</vt:lpstr>
      <vt:lpstr>焊接风险评估培训概述</vt:lpstr>
      <vt:lpstr>焊接风险评估的概念</vt:lpstr>
      <vt:lpstr>焊接风险评估的内容</vt:lpstr>
      <vt:lpstr>焊接风险评估培训的目标</vt:lpstr>
      <vt:lpstr> </vt:lpstr>
      <vt:lpstr>第2章 焊接安全知识</vt:lpstr>
      <vt:lpstr> </vt:lpstr>
      <vt:lpstr>焊接安全操作规范</vt:lpstr>
      <vt:lpstr>焊接事故案例分析</vt:lpstr>
      <vt:lpstr>焊接现场危险源</vt:lpstr>
      <vt:lpstr>焊接现场危险源</vt:lpstr>
      <vt:lpstr>第3章 焊接风险评估方法</vt:lpstr>
      <vt:lpstr>等级划分法</vt:lpstr>
      <vt:lpstr>等级划分法</vt:lpstr>
      <vt:lpstr> </vt:lpstr>
      <vt:lpstr>风险矩阵法</vt:lpstr>
      <vt:lpstr>事件树分析法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2024-09-29T15:03:25.020</cp:lastPrinted>
  <dcterms:created xsi:type="dcterms:W3CDTF">2024-09-29T07:03:25Z</dcterms:created>
  <dcterms:modified xsi:type="dcterms:W3CDTF">2024-09-29T07:03:27Z</dcterms:modified>
</cp:coreProperties>
</file>