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HRWCSM+MS-UIGothic"/>
      <p:regular r:id="rId15"/>
    </p:embeddedFont>
    <p:embeddedFont>
      <p:font typeface="VUMIFV+EPVAES+ArialMT"/>
      <p:regular r:id="rId16"/>
    </p:embeddedFont>
    <p:embeddedFont>
      <p:font typeface="MQTFCM+MSDFPC+MicrosoftYaHei"/>
      <p:regular r:id="rId17"/>
    </p:embeddedFont>
    <p:embeddedFont>
      <p:font typeface="RMKNHB+GSLFBG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0C622-34A4-4F3B-B4EB-B1CBE083D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DC74D-0F8F-4F0F-8D34-14F79C006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1607E-7A92-442A-8A6E-DC4B983E5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DD8B8-BC1B-439E-A65C-C522BB063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47750C-B0ED-48F0-BC82-19D4ABC1D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C72957-0F33-44BE-B154-504C5BA06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D1FFC9-AC66-4241-917C-AB2E4C78D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048D9-9F4D-440A-92BC-940425ED2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92A30-0E4B-4C95-ACEA-BC2B05D93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7D5F5-C3C5-4555-8DB4-5643FA077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2F27F-C245-4B36-AF7A-1E0555680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51123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610994" y="2301759"/>
            <a:ext cx="1012126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DFD"/>
                </a:solidFill>
                <a:latin typeface="HRWCSM+MS-UIGothic"/>
                <a:cs typeface="HRWCSM+MS-UIGothic"/>
              </a:rPr>
              <a:t>世界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肾脏</a:t>
            </a:r>
            <a:r>
              <a:rPr sz="4950">
                <a:solidFill>
                  <a:srgbClr val="FFFDFD"/>
                </a:solidFill>
                <a:latin typeface="HRWCSM+MS-UIGothic"/>
                <a:cs typeface="HRWCSM+MS-UIGothic"/>
              </a:rPr>
              <a:t>日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肾脏</a:t>
            </a:r>
            <a:r>
              <a:rPr sz="4950">
                <a:solidFill>
                  <a:srgbClr val="FFFDFD"/>
                </a:solidFill>
                <a:latin typeface="HRWCSM+MS-UIGothic"/>
                <a:cs typeface="HRWCSM+MS-UIGothic"/>
              </a:rPr>
              <a:t>健康与疾病管理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66945" y="2197314"/>
            <a:ext cx="3462137" cy="14987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VUMIFV+EPVAES+ArialMT"/>
                <a:cs typeface="VUMIFV+EPVAES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HRWCSM+MS-UIGothic"/>
                <a:cs typeface="HRWCSM+MS-UIGothic"/>
              </a:rPr>
              <a:t>世界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肾脏</a:t>
            </a:r>
            <a:r>
              <a:rPr sz="2700">
                <a:solidFill>
                  <a:srgbClr val="FFFFFF"/>
                </a:solidFill>
                <a:latin typeface="HRWCSM+MS-UIGothic"/>
                <a:cs typeface="HRWCSM+MS-UIGothic"/>
              </a:rPr>
              <a:t>日的介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VUMIFV+EPVAES+ArialMT"/>
                <a:cs typeface="VUMIFV+EPVAES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肾脏</a:t>
            </a:r>
            <a:r>
              <a:rPr sz="2700">
                <a:solidFill>
                  <a:srgbClr val="FFFFFF"/>
                </a:solidFill>
                <a:latin typeface="HRWCSM+MS-UIGothic"/>
                <a:cs typeface="HRWCSM+MS-UIGothic"/>
              </a:rPr>
              <a:t>健康管理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HRWCSM+MS-UIGothic"/>
                <a:cs typeface="HRWCSM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16929" y="312562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RWCSM+MS-UIGothic"/>
                <a:cs typeface="HRWCSM+MS-UIGothic"/>
              </a:rPr>
              <a:t>世界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肾脏</a:t>
            </a:r>
            <a:r>
              <a:rPr sz="3600">
                <a:solidFill>
                  <a:srgbClr val="FFFFFF"/>
                </a:solidFill>
                <a:latin typeface="HRWCSM+MS-UIGothic"/>
                <a:cs typeface="HRWCSM+MS-UIGothic"/>
              </a:rPr>
              <a:t>日的介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HRWCSM+MS-UIGothic"/>
                <a:cs typeface="HRWCSM+MS-UIGothic"/>
              </a:rPr>
              <a:t>世界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肾脏</a:t>
            </a:r>
            <a:r>
              <a:rPr sz="3000">
                <a:solidFill>
                  <a:srgbClr val="609FFF"/>
                </a:solidFill>
                <a:latin typeface="HRWCSM+MS-UIGothic"/>
                <a:cs typeface="HRWCSM+MS-UIGothic"/>
              </a:rPr>
              <a:t>日的起源和意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4000" y="200405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HRWCSM+MS-UIGothic"/>
                <a:cs typeface="HRWCSM+MS-UIGothic"/>
              </a:rPr>
              <a:t>世界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肾脏</a:t>
            </a:r>
            <a:r>
              <a:rPr sz="1550" spc="25">
                <a:solidFill>
                  <a:srgbClr val="609FFF"/>
                </a:solidFill>
                <a:latin typeface="HRWCSM+MS-UIGothic"/>
                <a:cs typeface="HRWCSM+MS-UIGothic"/>
              </a:rPr>
              <a:t>日的起源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44000" y="414781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HRWCSM+MS-UIGothic"/>
                <a:cs typeface="HRWCSM+MS-UIGothic"/>
              </a:rPr>
              <a:t>世界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肾脏</a:t>
            </a:r>
            <a:r>
              <a:rPr sz="1550" spc="25">
                <a:solidFill>
                  <a:srgbClr val="609FFF"/>
                </a:solidFill>
                <a:latin typeface="HRWCSM+MS-UIGothic"/>
                <a:cs typeface="HRWCSM+MS-UIGothic"/>
              </a:rPr>
              <a:t>日的意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HRWCSM+MS-UIGothic"/>
                <a:cs typeface="HRWCSM+MS-UIGothic"/>
              </a:rPr>
              <a:t>全球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肾脏</a:t>
            </a:r>
            <a:r>
              <a:rPr sz="3000">
                <a:solidFill>
                  <a:srgbClr val="609FFF"/>
                </a:solidFill>
                <a:latin typeface="HRWCSM+MS-UIGothic"/>
                <a:cs typeface="HRWCSM+MS-UIGothic"/>
              </a:rPr>
              <a:t>疾病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609FFF"/>
                </a:solidFill>
                <a:latin typeface="HRWCSM+MS-UIGothic"/>
                <a:cs typeface="HRWCSM+MS-UIGothic"/>
              </a:rPr>
              <a:t>状和挑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HRWCSM+MS-UIGothic"/>
                <a:cs typeface="HRWCSM+MS-UIGothic"/>
              </a:rPr>
              <a:t>全球</a:t>
            </a:r>
            <a:r>
              <a:rPr sz="2300" spc="23">
                <a:solidFill>
                  <a:srgbClr val="609FFF"/>
                </a:solidFill>
                <a:latin typeface="SimSun"/>
                <a:cs typeface="SimSun"/>
              </a:rPr>
              <a:t>肾脏</a:t>
            </a:r>
            <a:r>
              <a:rPr sz="2300" spc="25">
                <a:solidFill>
                  <a:srgbClr val="609FFF"/>
                </a:solidFill>
                <a:latin typeface="HRWCSM+MS-UIGothic"/>
                <a:cs typeface="HRWCSM+MS-UIGothic"/>
              </a:rPr>
              <a:t>疾病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现</a:t>
            </a:r>
            <a:r>
              <a:rPr sz="2300">
                <a:solidFill>
                  <a:srgbClr val="609FFF"/>
                </a:solidFill>
                <a:latin typeface="HRWCSM+MS-UIGothic"/>
                <a:cs typeface="HRWCSM+MS-UIGothic"/>
              </a:rPr>
              <a:t>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HRWCSM+MS-UIGothic"/>
                <a:cs typeface="HRWCSM+MS-UIGothic"/>
              </a:rPr>
              <a:t>全球</a:t>
            </a:r>
            <a:r>
              <a:rPr sz="2300" spc="23">
                <a:solidFill>
                  <a:srgbClr val="609FFF"/>
                </a:solidFill>
                <a:latin typeface="SimSun"/>
                <a:cs typeface="SimSun"/>
              </a:rPr>
              <a:t>肾脏</a:t>
            </a:r>
            <a:r>
              <a:rPr sz="2300" spc="25">
                <a:solidFill>
                  <a:srgbClr val="609FFF"/>
                </a:solidFill>
                <a:latin typeface="HRWCSM+MS-UIGothic"/>
                <a:cs typeface="HRWCSM+MS-UIGothic"/>
              </a:rPr>
              <a:t>疾病挑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HRWCSM+MS-UIGothic"/>
                <a:cs typeface="HRWCSM+MS-UIGothic"/>
              </a:rPr>
              <a:t>提高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肾脏</a:t>
            </a:r>
            <a:r>
              <a:rPr sz="3000">
                <a:solidFill>
                  <a:srgbClr val="609FFF"/>
                </a:solidFill>
                <a:latin typeface="HRWCSM+MS-UIGothic"/>
                <a:cs typeface="HRWCSM+MS-UIGothic"/>
              </a:rPr>
              <a:t>健康意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609FFF"/>
                </a:solidFill>
                <a:latin typeface="HRWCSM+MS-UIGothic"/>
                <a:cs typeface="HRWCSM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4071290" cy="23793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HRWCSM+MS-UIGothic"/>
                <a:cs typeface="HRWCSM+MS-UIGothic"/>
              </a:rPr>
              <a:t>提高公众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对肾脏</a:t>
            </a:r>
            <a:r>
              <a:rPr sz="2300" spc="25">
                <a:solidFill>
                  <a:srgbClr val="609FFF"/>
                </a:solidFill>
                <a:latin typeface="HRWCSM+MS-UIGothic"/>
                <a:cs typeface="HRWCSM+MS-UIGothic"/>
              </a:rPr>
              <a:t>健康的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认</a:t>
            </a:r>
            <a:r>
              <a:rPr sz="2300">
                <a:solidFill>
                  <a:srgbClr val="609FFF"/>
                </a:solidFill>
                <a:latin typeface="HRWCSM+MS-UIGothic"/>
                <a:cs typeface="HRWCSM+MS-UIGothic"/>
              </a:rPr>
              <a:t>知</a:t>
            </a:r>
          </a:p>
          <a:p>
            <a:pPr marL="0" marR="0">
              <a:lnSpc>
                <a:spcPts val="2300"/>
              </a:lnSpc>
              <a:spcBef>
                <a:spcPts val="10685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HRWCSM+MS-UIGothic"/>
                <a:cs typeface="HRWCSM+MS-UIGothic"/>
              </a:rPr>
              <a:t>促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进</a:t>
            </a:r>
            <a:r>
              <a:rPr sz="2300" spc="23">
                <a:solidFill>
                  <a:srgbClr val="609FFF"/>
                </a:solidFill>
                <a:latin typeface="HRWCSM+MS-UIGothic"/>
                <a:cs typeface="HRWCSM+MS-UIGothic"/>
              </a:rPr>
              <a:t>早期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诊</a:t>
            </a:r>
            <a:r>
              <a:rPr sz="2300" spc="25">
                <a:solidFill>
                  <a:srgbClr val="609FFF"/>
                </a:solidFill>
                <a:latin typeface="HRWCSM+MS-UIGothic"/>
                <a:cs typeface="HRWCSM+MS-UIGothic"/>
              </a:rPr>
              <a:t>断和治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4800401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HRWCSM+MS-UIGothic"/>
                <a:cs typeface="HRWCSM+MS-UIGothic"/>
              </a:rPr>
              <a:t>推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动肾脏</a:t>
            </a:r>
            <a:r>
              <a:rPr sz="2300" spc="25">
                <a:solidFill>
                  <a:srgbClr val="609FFF"/>
                </a:solidFill>
                <a:latin typeface="HRWCSM+MS-UIGothic"/>
                <a:cs typeface="HRWCSM+MS-UIGothic"/>
              </a:rPr>
              <a:t>健康研究和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609FFF"/>
                </a:solidFill>
                <a:latin typeface="HRWCSM+MS-UIGothic"/>
                <a:cs typeface="HRWCSM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74129" y="31256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肾脏</a:t>
            </a:r>
            <a:r>
              <a:rPr sz="3600">
                <a:solidFill>
                  <a:srgbClr val="FFFFFF"/>
                </a:solidFill>
                <a:latin typeface="HRWCSM+MS-UIGothic"/>
                <a:cs typeface="HRWCSM+MS-UIGothic"/>
              </a:rPr>
              <a:t>健康管理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HRWCSM+MS-UIGothic"/>
                <a:cs typeface="HRWCSM+MS-UIGothic"/>
              </a:rPr>
              <a:t>保持健康的生活方式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QTFCM+MSDFPC+MicrosoftYaHei"/>
                <a:cs typeface="MQTFCM+MSDFPC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QTFCM+MSDFPC+MicrosoftYaHei"/>
                <a:cs typeface="MQTFCM+MSDFPC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QTFCM+MSDFPC+MicrosoftYaHei"/>
                <a:cs typeface="MQTFCM+MSDFPC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MQTFCM+MSDFPC+MicrosoftYaHei"/>
                <a:cs typeface="MQTFCM+MSDFPC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HRWCSM+MS-UIGothic"/>
                <a:cs typeface="HRWCSM+MS-UIGothic"/>
              </a:rPr>
              <a:t>均衡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饮</a:t>
            </a:r>
            <a:r>
              <a:rPr sz="1550">
                <a:solidFill>
                  <a:srgbClr val="609FFF"/>
                </a:solidFill>
                <a:latin typeface="HRWCSM+MS-UIGothic"/>
                <a:cs typeface="HRWCSM+MS-UIGothic"/>
              </a:rPr>
              <a:t>食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HRWCSM+MS-UIGothic"/>
                <a:cs typeface="HRWCSM+MS-UIGothic"/>
              </a:rPr>
              <a:t>适量运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HRWCSM+MS-UIGothic"/>
                <a:cs typeface="HRWCSM+MS-UIGothic"/>
              </a:rPr>
              <a:t>控制体重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HRWCSM+MS-UIGothic"/>
                <a:cs typeface="HRWCSM+MS-UIGothic"/>
              </a:rPr>
              <a:t>戒烟限酒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HRWCSM+MS-UIGothic"/>
                <a:cs typeface="HRWCSM+MS-UIGothic"/>
              </a:rPr>
              <a:t>定期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609FFF"/>
                </a:solidFill>
                <a:latin typeface="HRWCSM+MS-UIGothic"/>
                <a:cs typeface="HRWCSM+MS-UIGothic"/>
              </a:rPr>
              <a:t>行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肾脏检查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21056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HRWCSM+MS-UIGothic"/>
                <a:cs typeface="HRWCSM+MS-UIGothic"/>
              </a:rPr>
              <a:t>尿常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规检查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肾脏</a:t>
            </a:r>
            <a:r>
              <a:rPr sz="1550" spc="25">
                <a:solidFill>
                  <a:srgbClr val="609FFF"/>
                </a:solidFill>
                <a:latin typeface="HRWCSM+MS-UIGothic"/>
                <a:cs typeface="HRWCSM+MS-UIGothic"/>
              </a:rPr>
              <a:t>超声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RWCSM+MS-UIGothic"/>
                <a:cs typeface="HRWCSM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肾</a:t>
            </a:r>
            <a:r>
              <a:rPr sz="1550" spc="25">
                <a:solidFill>
                  <a:srgbClr val="609FFF"/>
                </a:solidFill>
                <a:latin typeface="HRWCSM+MS-UIGothic"/>
                <a:cs typeface="HRWCSM+MS-UIGothic"/>
              </a:rPr>
              <a:t>功能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107169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HRWCSM+MS-UIGothic"/>
                <a:cs typeface="HRWCSM+MS-UIGothic"/>
              </a:rPr>
              <a:t>其他相关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检查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HRWCSM+MS-UIGothic"/>
                <a:cs typeface="HRWCSM+MS-UIGothic"/>
              </a:rPr>
              <a:t>早期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发现</a:t>
            </a:r>
            <a:r>
              <a:rPr sz="3000">
                <a:solidFill>
                  <a:srgbClr val="609FFF"/>
                </a:solidFill>
                <a:latin typeface="HRWCSM+MS-UIGothic"/>
                <a:cs typeface="HRWCSM+MS-UIGothic"/>
              </a:rPr>
              <a:t>和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609FFF"/>
                </a:solidFill>
                <a:latin typeface="HRWCSM+MS-UIGothic"/>
                <a:cs typeface="HRWCSM+MS-UIGothic"/>
              </a:rPr>
              <a:t>防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肾脏</a:t>
            </a:r>
            <a:r>
              <a:rPr sz="3000">
                <a:solidFill>
                  <a:srgbClr val="609FFF"/>
                </a:solidFill>
                <a:latin typeface="HRWCSM+MS-UIGothic"/>
                <a:cs typeface="HRWCSM+MS-UIGothic"/>
              </a:rPr>
              <a:t>疾病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RWCSM+MS-UIGothic"/>
                <a:cs typeface="HRWCSM+MS-UIGothic"/>
              </a:rPr>
              <a:t>注意身体症状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RWCSM+MS-UIGothic"/>
                <a:cs typeface="HRWCSM+MS-UIGothic"/>
              </a:rPr>
              <a:t>控制慢性病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留意身体出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的异常症状，如水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极控制高血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、糖尿病、高尿酸血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症等慢性疾病，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些疾病是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致慢性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肾脏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病的主要原因之一。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78300" y="2531483"/>
            <a:ext cx="328441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尿量改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、尿色异常、腰痛等，及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就医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90365" y="412368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RWCSM+MS-UIGothic"/>
                <a:cs typeface="HRWCSM+MS-UIGothic"/>
              </a:rPr>
              <a:t>避免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600">
                <a:solidFill>
                  <a:srgbClr val="FFFFFF"/>
                </a:solidFill>
                <a:latin typeface="HRWCSM+MS-UIGothic"/>
                <a:cs typeface="HRWCSM+MS-UIGothic"/>
              </a:rPr>
              <a:t>物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滥</a:t>
            </a:r>
            <a:r>
              <a:rPr sz="1600">
                <a:solidFill>
                  <a:srgbClr val="FFFFFF"/>
                </a:solidFill>
                <a:latin typeface="HRWCSM+MS-UIGothic"/>
                <a:cs typeface="HRWCSM+MS-UIGothic"/>
              </a:rPr>
              <a:t>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210550" y="412368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HRWCSM+MS-UIGothic"/>
                <a:cs typeface="HRWCSM+MS-UIGothic"/>
              </a:rPr>
              <a:t>提高公众意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178300" y="4851138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期或大量使用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毒性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物，如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非甾体抗炎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、某些抗生素等。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198484" y="4854313"/>
            <a:ext cx="36506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公众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对肾脏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健康的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知和意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推广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肾脏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疾病的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防和早期干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HRWCSM+MS-UIGothic"/>
                <a:cs typeface="HRWCSM+MS-UIGothic"/>
              </a:rPr>
              <a:t>措施。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https://d.book118.com/206051123240010051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HRWCSM+MS-UIGothic</vt:lpstr>
      <vt:lpstr>SimSun</vt:lpstr>
      <vt:lpstr>VUMIFV+EPVAES+ArialMT</vt:lpstr>
      <vt:lpstr>Times New Roman</vt:lpstr>
      <vt:lpstr>MQTFCM+MSDFPC+MicrosoftYaHei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2024-09-18T00:52:27.499</cp:lastPrinted>
  <dcterms:created xsi:type="dcterms:W3CDTF">2024-09-17T16:52:27Z</dcterms:created>
  <dcterms:modified xsi:type="dcterms:W3CDTF">2024-09-17T16:52:28Z</dcterms:modified>
</cp:coreProperties>
</file>