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6D7A98-BFE6-4E61-A46F-7AA6E950A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64D412-C369-408A-A60C-8BC8A485E9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D253E4-BE22-4007-AFA2-82F710286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CD8B37-AEEC-4242-A543-8D3FBE7BF1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50E48E-B0A5-4B29-9087-67C182455E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EF522F-0FDF-4749-B862-08AACEA651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762172-CA8A-40F8-9C41-11CC6E29D6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9F555F-00B0-4F4C-AAF6-E20AB6D4C3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E0A198-3D6A-4595-9443-C7AF9F74B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D2363-E29D-4490-9AEE-F724683E3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AB7740-5C36-4CBA-91CC-5D9A92A27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05422120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中医医院SWOT分析与政策研究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内部优势：中医药特色鲜明，医术精湛。
 内部劣势：医疗设备落后，学科建设薄弱。
 外部机遇：政策支持中医药发展，市场需求不断增长。
 外部威胁：西医医疗体系占据主导地位，竞争激烈。
 优势-机遇：发挥中医药优势，抢抓政策机遇，推动医院发展。
 优势-威胁：以中医药特色为核心，应对西医竞争，保持竞争力。
 劣势-机遇：利用政策支持，弥补医院不足，提升医疗水平。
 劣势-威胁：加大投入，改善医疗设备，提高学科建设水平，应对竞争。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内部优势：中医药特色鲜明，医术精湛。</a:t>
            </a:r>
          </a:p>
        </p:txBody>
      </p:sp>
      <p:sp>
        <p:nvSpPr>
          <p:cNvPr id="3" name="Subtitle 2"/>
          <p:cNvSpPr>
            <a:spLocks noGrp="1"/>
          </p:cNvSpPr>
          <p:nvPr>
            <p:ph type="subTitle" idx="1"/>
          </p:nvPr>
        </p:nvSpPr>
        <p:spPr/>
        <p:txBody>
          <a:bodyPr/>
          <a:lstStyle/>
          <a:p>
            <a:r>
              <a:t>中医医院SWOT分析与政策研究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内部优势：中医药特色鲜明，医术精湛。</a:t>
            </a:r>
          </a:p>
        </p:txBody>
      </p:sp>
      <p:sp>
        <p:nvSpPr>
          <p:cNvPr id="3" name="Text Placeholder 2"/>
          <p:cNvSpPr>
            <a:spLocks noGrp="1"/>
          </p:cNvSpPr>
          <p:nvPr>
            <p:ph type="body" idx="1"/>
          </p:nvPr>
        </p:nvSpPr>
        <p:spPr/>
        <p:txBody>
          <a:bodyPr/>
          <a:lstStyle/>
          <a:p>
            <a:r>
              <a:t>中医药特色鲜明，医术精湛：</a:t>
            </a:r>
          </a:p>
        </p:txBody>
      </p:sp>
      <p:sp>
        <p:nvSpPr>
          <p:cNvPr id="4" name="Content Placeholder 3"/>
          <p:cNvSpPr>
            <a:spLocks noGrp="1"/>
          </p:cNvSpPr>
          <p:nvPr>
            <p:ph sz="half" idx="2"/>
          </p:nvPr>
        </p:nvSpPr>
        <p:spPr/>
        <p:txBody>
          <a:bodyPr/>
          <a:lstStyle/>
          <a:p>
            <a:r>
              <a:t>1. 中医药传承历史悠久，内容丰富，具有独特的理论体系和诊疗方法，在预防疾病、治疗疾病、康复保健等方面发挥着重要作用；</a:t>
            </a:r>
          </a:p>
          <a:p>
            <a:r>
              <a:t>2. 中医医院汇聚了一大批中医药专家，他们在中医药领域取得了杰出成就，享有很高的学术地位和社会威望；</a:t>
            </a:r>
          </a:p>
          <a:p>
            <a:r>
              <a:t>3. 中医医院配备了先进的医疗设备和设施，为中医药的传承和发展提供了坚实的物质基础。</a:t>
            </a:r>
          </a:p>
        </p:txBody>
      </p:sp>
      <p:sp>
        <p:nvSpPr>
          <p:cNvPr id="5" name="Text Placeholder 4"/>
          <p:cNvSpPr>
            <a:spLocks noGrp="1"/>
          </p:cNvSpPr>
          <p:nvPr>
            <p:ph type="body" idx="3"/>
          </p:nvPr>
        </p:nvSpPr>
        <p:spPr/>
        <p:txBody>
          <a:bodyPr/>
          <a:lstStyle/>
          <a:p>
            <a:r>
              <a:t>医术精湛，疗效显著：</a:t>
            </a:r>
          </a:p>
        </p:txBody>
      </p:sp>
      <p:sp>
        <p:nvSpPr>
          <p:cNvPr id="6" name="Content Placeholder 5"/>
          <p:cNvSpPr>
            <a:spLocks noGrp="1"/>
          </p:cNvSpPr>
          <p:nvPr>
            <p:ph sz="half" idx="4"/>
          </p:nvPr>
        </p:nvSpPr>
        <p:spPr/>
        <p:txBody>
          <a:bodyPr/>
          <a:lstStyle/>
          <a:p>
            <a:r>
              <a:t>1. 中医医院的医生具有扎实的中医药理论基础和丰富的临床经验，擅长运用中医药方法诊治各种疾病，疗效显著；</a:t>
            </a:r>
          </a:p>
          <a:p>
            <a:r>
              <a:t>2. 中医医院开设了多种特色专科，如中医内科、中医外科、中医妇科、中医儿科等，为患者提供了全方位的中医药医疗服务；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内部劣势：医疗设备落后，学科建设薄弱。</a:t>
            </a:r>
          </a:p>
        </p:txBody>
      </p:sp>
      <p:sp>
        <p:nvSpPr>
          <p:cNvPr id="3" name="Subtitle 2"/>
          <p:cNvSpPr>
            <a:spLocks noGrp="1"/>
          </p:cNvSpPr>
          <p:nvPr>
            <p:ph type="subTitle" idx="1"/>
          </p:nvPr>
        </p:nvSpPr>
        <p:spPr/>
        <p:txBody>
          <a:bodyPr/>
          <a:lstStyle/>
          <a:p>
            <a:r>
              <a:t>中医医院SWOT分析与政策研究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内部劣势：医疗设备落后，学科建设薄弱。</a:t>
            </a:r>
          </a:p>
        </p:txBody>
      </p:sp>
      <p:sp>
        <p:nvSpPr>
          <p:cNvPr id="3" name="Text Placeholder 2"/>
          <p:cNvSpPr>
            <a:spLocks noGrp="1"/>
          </p:cNvSpPr>
          <p:nvPr>
            <p:ph type="body" idx="1"/>
          </p:nvPr>
        </p:nvSpPr>
        <p:spPr/>
        <p:txBody>
          <a:bodyPr/>
          <a:lstStyle/>
          <a:p>
            <a:r>
              <a:t>医疗设备落后</a:t>
            </a:r>
          </a:p>
        </p:txBody>
      </p:sp>
      <p:sp>
        <p:nvSpPr>
          <p:cNvPr id="4" name="Content Placeholder 3"/>
          <p:cNvSpPr>
            <a:spLocks noGrp="1"/>
          </p:cNvSpPr>
          <p:nvPr>
            <p:ph sz="half" idx="2"/>
          </p:nvPr>
        </p:nvSpPr>
        <p:spPr/>
        <p:txBody>
          <a:bodyPr/>
          <a:lstStyle/>
          <a:p>
            <a:r>
              <a:t>1. 医疗设备的老化和不足对医院的医疗服务质量和效率产生了负面影响。由于缺少先进的医疗设备，医院无法提供最新和最有效的医疗服务，导致患者的就医体验不佳。同时，设备的老化也容易发生故障，增加安全隐患。</a:t>
            </a:r>
          </a:p>
          <a:p>
            <a:r>
              <a:t>2. 医疗设备的缺乏导致医院在诊断和治疗疾病时受到限制。由于缺乏必要的设备，医院无法对患者进行全面和准确的检查，导致误诊和漏诊的风险增加。同时，缺乏先进的治疗设备也限制了医院对某些疾病的治疗能力，导致患者无法得到最佳的治疗。</a:t>
            </a:r>
          </a:p>
          <a:p>
            <a:r>
              <a:t>3. 医疗设备的落后对医院的科研工作产生了不利影响。由于缺乏先进的医疗设备，医院的科研人员无法开展高水平的研究工作，导致科研成果的产出减少。同时，设备的落后也限制了医院在临床试验和新药研发方面的能力，导致医院在医疗领域的竞争力下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内部劣势：医疗设备落后，学科建设薄弱。</a:t>
            </a:r>
          </a:p>
        </p:txBody>
      </p:sp>
      <p:sp>
        <p:nvSpPr>
          <p:cNvPr id="3" name="Text Placeholder 2"/>
          <p:cNvSpPr>
            <a:spLocks noGrp="1"/>
          </p:cNvSpPr>
          <p:nvPr>
            <p:ph type="body" idx="1"/>
          </p:nvPr>
        </p:nvSpPr>
        <p:spPr/>
        <p:txBody>
          <a:bodyPr/>
          <a:lstStyle/>
          <a:p>
            <a:r>
              <a:t>学科建设薄弱</a:t>
            </a:r>
          </a:p>
        </p:txBody>
      </p:sp>
      <p:sp>
        <p:nvSpPr>
          <p:cNvPr id="4" name="Content Placeholder 3"/>
          <p:cNvSpPr>
            <a:spLocks noGrp="1"/>
          </p:cNvSpPr>
          <p:nvPr>
            <p:ph sz="half" idx="2"/>
          </p:nvPr>
        </p:nvSpPr>
        <p:spPr/>
        <p:txBody>
          <a:bodyPr/>
          <a:lstStyle/>
          <a:p>
            <a:r>
              <a:t>1. 医院的学科建设薄弱，导致医院的医疗服务水平不均衡。由于缺乏优势学科，医院在某些领域的医疗服务水平较低，导致患者就医困难。同时，学科建设薄弱也限制了医院在人才培养和学术研究方面的发展，导致医院的整体竞争力下降。</a:t>
            </a:r>
          </a:p>
          <a:p>
            <a:r>
              <a:t>2. 医院的学科建设薄弱导致医院在某些领域的医疗资源不足。由于缺乏优势学科，医院在某些领域的医疗资源较少，导致患者就医困难。同时，学科建设薄弱也限制了医院在人才引进和设备投入方面的能力，导致医院在医疗领域的竞争力下降。</a:t>
            </a:r>
          </a:p>
          <a:p>
            <a:r>
              <a:t>3. 医院的学科建设薄弱导致医院在某些领域的医疗技术落后。由于缺乏优势学科，医院在某些领域的医疗技术水平较低，导致患者的就医体验不佳。同时，学科建设薄弱也限制了医院在医疗技术创新和推广方面的能力，导致医院在医疗领域的竞争力下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外部机遇：政策支持中医药发展，市场需求不断增长。</a:t>
            </a:r>
          </a:p>
        </p:txBody>
      </p:sp>
      <p:sp>
        <p:nvSpPr>
          <p:cNvPr id="3" name="Subtitle 2"/>
          <p:cNvSpPr>
            <a:spLocks noGrp="1"/>
          </p:cNvSpPr>
          <p:nvPr>
            <p:ph type="subTitle" idx="1"/>
          </p:nvPr>
        </p:nvSpPr>
        <p:spPr/>
        <p:txBody>
          <a:bodyPr/>
          <a:lstStyle/>
          <a:p>
            <a:r>
              <a:t>中医医院SWOT分析与政策研究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外部机遇：政策支持中医药发展，市场需求不断增长。</a:t>
            </a:r>
          </a:p>
        </p:txBody>
      </p:sp>
      <p:sp>
        <p:nvSpPr>
          <p:cNvPr id="3" name="Content Placeholder 2"/>
          <p:cNvSpPr>
            <a:spLocks noGrp="1"/>
          </p:cNvSpPr>
          <p:nvPr>
            <p:ph sz="half" idx="2"/>
          </p:nvPr>
        </p:nvSpPr>
        <p:spPr/>
        <p:txBody>
          <a:bodyPr/>
          <a:lstStyle/>
          <a:p>
            <a:r>
              <a:t>1. 国家和地方政府相继出台支持中医药发展的政策法规，为中医医院的发展创造了良好的政策环境。</a:t>
            </a:r>
          </a:p>
          <a:p>
            <a:r>
              <a:t>2. 中医药被纳入国家医疗保障体系，中药饮片纳入国家基本药物目录，医疗保险政策支持中医药服务，提高了中医药服务的可及性和经济效益。</a:t>
            </a:r>
          </a:p>
          <a:p>
            <a:r>
              <a:t>3. 中医药被纳入国家医师资格考试范围，中医药人才培养体系得到加强，为中医医院的人才储备和人才培养提供了保障。</a:t>
            </a:r>
          </a:p>
        </p:txBody>
      </p:sp>
      <p:sp>
        <p:nvSpPr>
          <p:cNvPr id="4" name="Text Placeholder 3"/>
          <p:cNvSpPr>
            <a:spLocks noGrp="1"/>
          </p:cNvSpPr>
          <p:nvPr>
            <p:ph type="body" idx="3"/>
          </p:nvPr>
        </p:nvSpPr>
        <p:spPr/>
        <p:txBody>
          <a:bodyPr/>
          <a:lstStyle/>
          <a:p>
            <a:r>
              <a:t>市场需求不断增长</a:t>
            </a:r>
          </a:p>
        </p:txBody>
      </p:sp>
      <p:sp>
        <p:nvSpPr>
          <p:cNvPr id="5" name="Content Placeholder 4"/>
          <p:cNvSpPr>
            <a:spLocks noGrp="1"/>
          </p:cNvSpPr>
          <p:nvPr>
            <p:ph sz="half" idx="4"/>
          </p:nvPr>
        </p:nvSpPr>
        <p:spPr/>
        <p:txBody>
          <a:bodyPr/>
          <a:lstStyle/>
          <a:p>
            <a:r>
              <a:t>1. 人口老龄化加剧，老年人慢性疾病患病率高，对中医药的需求不断增长。</a:t>
            </a:r>
          </a:p>
          <a:p>
            <a:r>
              <a:t>2. 人们健康意识增强，对中医药的认可度提高，中医药在预防保健、亚健康调理、慢性病管理等领域的需求不断增长。</a:t>
            </a:r>
          </a:p>
          <a:p>
            <a:r>
              <a:t>3. 中医药文化在国际上日益受到认可，中医药出口额逐年增长，中医药市场不断扩大。</a:t>
            </a:r>
          </a:p>
        </p:txBody>
      </p:sp>
      <p:sp>
        <p:nvSpPr>
          <p:cNvPr id="6" name="Text Placeholder 5"/>
          <p:cNvSpPr>
            <a:spLocks noGrp="1"/>
          </p:cNvSpPr>
          <p:nvPr>
            <p:ph type="body" idx="1"/>
          </p:nvPr>
        </p:nvSpPr>
        <p:spPr/>
        <p:txBody>
          <a:bodyPr/>
          <a:lstStyle/>
          <a:p>
            <a:r>
              <a:t>政策支持中医药发展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外部威胁：西医医疗体系占据主导地位，竞争激烈。</a:t>
            </a:r>
          </a:p>
        </p:txBody>
      </p:sp>
      <p:sp>
        <p:nvSpPr>
          <p:cNvPr id="3" name="Subtitle 2"/>
          <p:cNvSpPr>
            <a:spLocks noGrp="1"/>
          </p:cNvSpPr>
          <p:nvPr>
            <p:ph type="subTitle" idx="1"/>
          </p:nvPr>
        </p:nvSpPr>
        <p:spPr/>
        <p:txBody>
          <a:bodyPr/>
          <a:lstStyle/>
          <a:p>
            <a:r>
              <a:t>中医医院SWOT分析与政策研究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外部威胁：西医医疗体系占据主导地位，竞争激烈。</a:t>
            </a:r>
          </a:p>
        </p:txBody>
      </p:sp>
      <p:sp>
        <p:nvSpPr>
          <p:cNvPr id="3" name="Text Placeholder 2"/>
          <p:cNvSpPr>
            <a:spLocks noGrp="1"/>
          </p:cNvSpPr>
          <p:nvPr>
            <p:ph type="body" idx="1"/>
          </p:nvPr>
        </p:nvSpPr>
        <p:spPr/>
        <p:txBody>
          <a:bodyPr/>
          <a:lstStyle/>
          <a:p>
            <a:r>
              <a:t>西医医疗体系的优势</a:t>
            </a:r>
          </a:p>
        </p:txBody>
      </p:sp>
      <p:sp>
        <p:nvSpPr>
          <p:cNvPr id="4" name="Content Placeholder 3"/>
          <p:cNvSpPr>
            <a:spLocks noGrp="1"/>
          </p:cNvSpPr>
          <p:nvPr>
            <p:ph sz="half" idx="2"/>
          </p:nvPr>
        </p:nvSpPr>
        <p:spPr/>
        <p:txBody>
          <a:bodyPr/>
          <a:lstStyle/>
          <a:p>
            <a:r>
              <a:t>1. 西医医疗体系有着悠久的历史和深厚的理论基础，在疾病的诊断、治疗和预防方面有着丰富的经验和成熟的技術。</a:t>
            </a:r>
          </a:p>
          <a:p>
            <a:r>
              <a:t>2. 西医医疗体系采用现代科学技术手段，如先进的医疗设备、药物和手术方法，能够有效地诊断和治疗各种疾病。</a:t>
            </a:r>
          </a:p>
          <a:p>
            <a:r>
              <a:t>3. 西医医疗体系拥有完善的医疗体系和医疗服务网络，能够为患者提供及时、便捷的医疗服务。</a:t>
            </a:r>
          </a:p>
        </p:txBody>
      </p:sp>
      <p:sp>
        <p:nvSpPr>
          <p:cNvPr id="5" name="Text Placeholder 4"/>
          <p:cNvSpPr>
            <a:spLocks noGrp="1"/>
          </p:cNvSpPr>
          <p:nvPr>
            <p:ph type="body" idx="3"/>
          </p:nvPr>
        </p:nvSpPr>
        <p:spPr/>
        <p:txBody>
          <a:bodyPr/>
          <a:lstStyle/>
          <a:p>
            <a:r>
              <a:t>中医医疗体系的挑战</a:t>
            </a:r>
          </a:p>
        </p:txBody>
      </p:sp>
      <p:sp>
        <p:nvSpPr>
          <p:cNvPr id="6" name="Content Placeholder 5"/>
          <p:cNvSpPr>
            <a:spLocks noGrp="1"/>
          </p:cNvSpPr>
          <p:nvPr>
            <p:ph sz="half" idx="4"/>
          </p:nvPr>
        </p:nvSpPr>
        <p:spPr/>
        <p:txBody>
          <a:bodyPr/>
          <a:lstStyle/>
          <a:p>
            <a:r>
              <a:t>1. 中医医疗体系在疾病的诊断、治疗和预防方面有着独特的优势，但由于其理论基础和技术手段相对落后，在竞争中处于劣势。</a:t>
            </a:r>
          </a:p>
          <a:p>
            <a:r>
              <a:t>2. 中医医疗体系缺乏现代科学技术手段的支持，在疾病的诊断、治疗和预防方面不如西医医疗体系有效。</a:t>
            </a:r>
          </a:p>
          <a:p>
            <a:r>
              <a:t>3. 中医医疗体系的医疗体系和医疗服务网络不完善，导致患者就医不便，医疗服务质量不高。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https://d.book118.com/206054221201010044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12</vt:i4>
      </vt:variant>
    </vt:vector>
  </HeadingPairs>
  <TitlesOfParts>
    <vt:vector baseType="lpstr" size="23">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内部优势：中医药特色鲜明，医术精湛。</vt:lpstr>
      <vt:lpstr>#. 内部优势：中医药特色鲜明，医术精湛。</vt:lpstr>
      <vt:lpstr> 内部劣势：医疗设备落后，学科建设薄弱。</vt:lpstr>
      <vt:lpstr> 内部劣势：医疗设备落后，学科建设薄弱。</vt:lpstr>
      <vt:lpstr> 内部劣势：医疗设备落后，学科建设薄弱。</vt:lpstr>
      <vt:lpstr> 外部机遇：政策支持中医药发展，市场需求不断增长。</vt:lpstr>
      <vt:lpstr> 外部机遇：政策支持中医药发展，市场需求不断增长。</vt:lpstr>
      <vt:lpstr> 外部威胁：西医医疗体系占据主导地位，竞争激烈。</vt:lpstr>
      <vt:lpstr> 外部威胁：西医医疗体系占据主导地位，竞争激烈。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2024-09-13T05:02:27.008</cp:lastPrinted>
  <dcterms:created xsi:type="dcterms:W3CDTF">2024-09-12T21:02:27Z</dcterms:created>
  <dcterms:modified xsi:type="dcterms:W3CDTF">2024-09-12T21:02:29Z</dcterms:modified>
</cp:coreProperties>
</file>