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F6A6E481-54F6-4F66-8000-7FB8C558A42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C023C6DF-DF3E-4F0B-A651-C817DA08949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5DA5E45D-CBC2-4E50-BF76-3DC34DBCE4D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05D8CF08-1C00-42CE-80EE-63ED3D1E001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326823B9-0014-460D-A621-A0E7F3E5D4EF}"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1AC3D009-3541-4122-B328-3D085FCAB1A8}"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2DA28B04-56FB-4C7E-A3A0-CB1DB94CA831}"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25071ADC-64BF-4CCF-8CEA-0DB9867109D9}"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1F73307E-1B42-46DC-8AA9-21143A2511A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2EF3098D-A41A-4A7E-AEB7-390D06966D0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2779CA88-33F3-4287-977E-3DE4DE92059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2.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206132221010010042"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424273" y="2083443"/>
            <a:ext cx="9343454" cy="64350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spcBef>
                <a:spcPts val="450"/>
              </a:spcBef>
            </a:pPr>
            <a:r>
              <a:rPr lang="en-US" sz="5175" b="1">
                <a:solidFill>
                  <a:srgbClr val="000000">
                    <a:alpha val="100000"/>
                  </a:srgbClr>
                </a:solidFill>
                <a:latin typeface="Microsoft Yahei"/>
                <a:ea typeface="Microsoft Yahei"/>
                <a:cs typeface="Microsoft Yahei"/>
              </a:rPr>
              <a:t>概率论与数理统计---两个正态总体参数的置信区间</a:t>
            </a:r>
          </a:p>
        </p:txBody>
      </p:sp>
      <p:sp>
        <p:nvSpPr>
          <p:cNvPr id="3" name="AutoShape 3"/>
          <p:cNvSpPr/>
          <p:nvPr/>
        </p:nvSpPr>
        <p:spPr>
          <a:xfrm>
            <a:off x="4341788" y="3875459"/>
            <a:ext cx="3508424" cy="721527"/>
          </a:xfrm>
          <a:prstGeom prst="roundRect">
            <a:avLst>
              <a:gd name="adj" fmla="val 12500"/>
            </a:avLst>
          </a:prstGeom>
          <a:solidFill>
            <a:srgbClr val="FFC12A">
              <a:alpha val="100000"/>
            </a:srgbClr>
          </a:solidFill>
          <a:ln w="28575">
            <a:solidFill>
              <a:srgbClr val="000000">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4779214" y="4075345"/>
            <a:ext cx="2633573"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spcBef>
                <a:spcPts val="450"/>
              </a:spcBef>
            </a:pPr>
            <a:r>
              <a:rPr lang="en-US" sz="2025" b="1">
                <a:solidFill>
                  <a:srgbClr val="000000">
                    <a:alpha val="100000"/>
                  </a:srgbClr>
                </a:solidFill>
                <a:latin typeface="Microsoft Yahei"/>
                <a:ea typeface="Microsoft Yahei"/>
                <a:cs typeface="Microsoft Yahei"/>
              </a:rPr>
              <a:t>汇报人：AA</a:t>
            </a:r>
          </a:p>
        </p:txBody>
      </p:sp>
      <p:sp>
        <p:nvSpPr>
          <p:cNvPr id="5" name="AutoShape 5"/>
          <p:cNvSpPr/>
          <p:nvPr/>
        </p:nvSpPr>
        <p:spPr>
          <a:xfrm>
            <a:off x="4341788" y="4791058"/>
            <a:ext cx="3508424" cy="721527"/>
          </a:xfrm>
          <a:prstGeom prst="roundRect">
            <a:avLst>
              <a:gd name="adj" fmla="val 12500"/>
            </a:avLst>
          </a:prstGeom>
          <a:solidFill>
            <a:srgbClr val="FFC12A">
              <a:alpha val="100000"/>
            </a:srgbClr>
          </a:solidFill>
          <a:ln w="28575">
            <a:solidFill>
              <a:srgbClr val="000000">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4560501" y="4990945"/>
            <a:ext cx="3070999"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spcBef>
                <a:spcPts val="450"/>
              </a:spcBef>
            </a:pPr>
            <a:r>
              <a:rPr lang="en-US" sz="2025" b="1">
                <a:solidFill>
                  <a:srgbClr val="000000">
                    <a:alpha val="100000"/>
                  </a:srgbClr>
                </a:solidFill>
                <a:latin typeface="Microsoft Yahei"/>
                <a:ea typeface="Microsoft Yahei"/>
                <a:cs typeface="Microsoft Yahei"/>
              </a:rPr>
              <a:t>2024-01-19</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140760" y="0"/>
            <a:ext cx="2809137" cy="3421221"/>
          </a:xfrm>
          <a:prstGeom prst="rect">
            <a:avLst/>
          </a:prstGeom>
          <a:gradFill>
            <a:gsLst>
              <a:gs pos="0">
                <a:schemeClr val="accent2">
                  <a:alpha val="75000"/>
                </a:schemeClr>
              </a:gs>
              <a:gs pos="100000">
                <a:schemeClr val="lt1">
                  <a:alpha val="75000"/>
                </a:schemeClr>
              </a:gs>
            </a:gsLst>
            <a:lin ang="162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140760" y="1983274"/>
            <a:ext cx="2809137" cy="2809137"/>
          </a:xfrm>
          <a:prstGeom prst="ellipse">
            <a:avLst/>
          </a:prstGeom>
          <a:gradFill>
            <a:gsLst>
              <a:gs pos="0">
                <a:schemeClr val="accent2">
                  <a:alpha val="100000"/>
                </a:schemeClr>
              </a:gs>
              <a:gs pos="100000">
                <a:schemeClr val="accent2">
                  <a:alpha val="100000"/>
                  <a:lumMod val="60000"/>
                  <a:lumOff val="4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884456" y="2656540"/>
            <a:ext cx="2004496" cy="61493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spcBef>
                <a:spcPct val="0"/>
              </a:spcBef>
            </a:pPr>
            <a:r>
              <a:rPr lang="en-US" sz="1350">
                <a:solidFill>
                  <a:srgbClr val="FFFFFF">
                    <a:alpha val="40000"/>
                  </a:srgbClr>
                </a:solidFill>
                <a:latin typeface="Microsoft Yahei"/>
                <a:ea typeface="Microsoft Yahei"/>
                <a:cs typeface="Microsoft Yahei"/>
              </a:rPr>
              <a:t>CATALOGUE</a:t>
            </a:r>
          </a:p>
        </p:txBody>
      </p:sp>
      <p:sp>
        <p:nvSpPr>
          <p:cNvPr id="5" name="TextBox 5"/>
          <p:cNvSpPr txBox="1"/>
          <p:nvPr/>
        </p:nvSpPr>
        <p:spPr>
          <a:xfrm>
            <a:off x="1649672" y="2818600"/>
            <a:ext cx="1766929" cy="1834896"/>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5775" b="1">
                <a:solidFill>
                  <a:srgbClr val="FFFFFF">
                    <a:alpha val="100000"/>
                  </a:srgbClr>
                </a:solidFill>
                <a:latin typeface="Microsoft Yahei"/>
                <a:ea typeface="Microsoft Yahei"/>
                <a:cs typeface="Microsoft Yahei"/>
              </a:rPr>
              <a:t>目录</a:t>
            </a:r>
          </a:p>
        </p:txBody>
      </p:sp>
      <p:sp>
        <p:nvSpPr>
          <p:cNvPr id="6" name="TextBox 6"/>
          <p:cNvSpPr txBox="1"/>
          <p:nvPr/>
        </p:nvSpPr>
        <p:spPr>
          <a:xfrm>
            <a:off x="5344782" y="1304925"/>
            <a:ext cx="5981700" cy="42481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引言</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两个正态总体均值差置信区间</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两个正态总体方差比置信区间</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假设检验在参数估计中应用</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非参数方法在两个正态总体参数估计中应用</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总结与展望</a:t>
            </a:r>
          </a:p>
        </p:txBody>
      </p:sp>
      <p:cxnSp>
        <p:nvCxnSpPr>
          <p:cNvPr id="7" name="Connector 7"/>
          <p:cNvCxnSpPr/>
          <p:nvPr/>
        </p:nvCxnSpPr>
        <p:spPr>
          <a:xfrm flipH="1">
            <a:off x="3198500" y="2897445"/>
            <a:ext cx="0" cy="130951"/>
          </a:xfrm>
          <a:prstGeom prst="line">
            <a:avLst/>
          </a:prstGeom>
          <a:ln w="9525">
            <a:solidFill>
              <a:srgbClr val="FFFFFF">
                <a:alpha val="100000"/>
              </a:srgbClr>
            </a:solidFill>
            <a:prstDash val="solid"/>
            <a:headEnd type="none"/>
            <a:tailEnd type="none"/>
          </a:ln>
        </p:spPr>
      </p:cxnSp>
      <p:cxnSp>
        <p:nvCxnSpPr>
          <p:cNvPr id="8" name="Connector 8"/>
          <p:cNvCxnSpPr/>
          <p:nvPr/>
        </p:nvCxnSpPr>
        <p:spPr>
          <a:xfrm flipH="1">
            <a:off x="1823497" y="2897445"/>
            <a:ext cx="0" cy="130951"/>
          </a:xfrm>
          <a:prstGeom prst="line">
            <a:avLst/>
          </a:prstGeom>
          <a:ln w="9525">
            <a:solidFill>
              <a:srgbClr val="FFFFFF">
                <a:alpha val="100000"/>
              </a:srgbClr>
            </a:solidFill>
            <a:prstDash val="solid"/>
            <a:headEnd type="none"/>
            <a:tailEnd type="none"/>
          </a:ln>
        </p:spPr>
      </p:cxnSp>
      <p:sp>
        <p:nvSpPr>
          <p:cNvPr id="9" name="AutoShape 9"/>
          <p:cNvSpPr/>
          <p:nvPr/>
        </p:nvSpPr>
        <p:spPr>
          <a:xfrm>
            <a:off x="611546" y="2481967"/>
            <a:ext cx="259567" cy="1408741"/>
          </a:xfrm>
          <a:prstGeom prst="rect">
            <a:avLst/>
          </a:prstGeom>
          <a:gradFill>
            <a:gsLst>
              <a:gs pos="0">
                <a:schemeClr val="accent2">
                  <a:alpha val="51000"/>
                </a:schemeClr>
              </a:gs>
              <a:gs pos="100000">
                <a:schemeClr val="lt1">
                  <a:alpha val="51000"/>
                </a:schemeClr>
              </a:gs>
            </a:gsLst>
            <a:lin ang="54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11546" y="2352184"/>
            <a:ext cx="259567" cy="259567"/>
          </a:xfrm>
          <a:prstGeom prst="ellipse">
            <a:avLst/>
          </a:prstGeom>
          <a:solidFill>
            <a:schemeClr val="accent2">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1022221" y="4869455"/>
            <a:ext cx="1813010" cy="1813010"/>
          </a:xfrm>
          <a:prstGeom prst="ellipse">
            <a:avLst/>
          </a:prstGeom>
          <a:gradFill>
            <a:gsLst>
              <a:gs pos="0">
                <a:schemeClr val="accent2">
                  <a:alpha val="27000"/>
                </a:schemeClr>
              </a:gs>
              <a:gs pos="100000">
                <a:schemeClr val="accent2">
                  <a:alpha val="27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298477" y="0"/>
            <a:ext cx="668835" cy="1915360"/>
          </a:xfrm>
          <a:prstGeom prst="rect">
            <a:avLst/>
          </a:prstGeom>
          <a:gradFill>
            <a:gsLst>
              <a:gs pos="0">
                <a:schemeClr val="accent2">
                  <a:alpha val="62000"/>
                </a:schemeClr>
              </a:gs>
              <a:gs pos="100000">
                <a:schemeClr val="lt1">
                  <a:alpha val="62000"/>
                </a:schemeClr>
              </a:gs>
            </a:gsLst>
            <a:lin ang="162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298477" y="1580942"/>
            <a:ext cx="668835" cy="66883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0066688" y="5912672"/>
            <a:ext cx="531248" cy="531248"/>
          </a:xfrm>
          <a:prstGeom prst="ellipse">
            <a:avLst/>
          </a:prstGeom>
          <a:gradFill>
            <a:gsLst>
              <a:gs pos="0">
                <a:schemeClr val="accent2">
                  <a:alpha val="59000"/>
                </a:schemeClr>
              </a:gs>
              <a:gs pos="100000">
                <a:schemeClr val="accent2">
                  <a:alpha val="59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0779576" y="-508283"/>
            <a:ext cx="2423643" cy="2423643"/>
          </a:xfrm>
          <a:prstGeom prst="ellipse">
            <a:avLst/>
          </a:prstGeom>
          <a:gradFill>
            <a:gsLst>
              <a:gs pos="0">
                <a:schemeClr val="accent2">
                  <a:alpha val="27000"/>
                </a:schemeClr>
              </a:gs>
              <a:gs pos="100000">
                <a:schemeClr val="accent2">
                  <a:alpha val="27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315455" y="1885076"/>
            <a:ext cx="556109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spcBef>
                <a:spcPts val="450"/>
              </a:spcBef>
            </a:pPr>
            <a:r>
              <a:rPr lang="en-US" sz="5775" b="1">
                <a:solidFill>
                  <a:srgbClr val="72349D">
                    <a:alpha val="100000"/>
                  </a:srgbClr>
                </a:solidFill>
                <a:latin typeface="Microsoft Yahei"/>
                <a:ea typeface="Microsoft Yahei"/>
                <a:cs typeface="Microsoft Yahei"/>
              </a:rPr>
              <a:t>01</a:t>
            </a:r>
          </a:p>
        </p:txBody>
      </p:sp>
      <p:sp>
        <p:nvSpPr>
          <p:cNvPr id="3" name="TextBox 3"/>
          <p:cNvSpPr txBox="1"/>
          <p:nvPr/>
        </p:nvSpPr>
        <p:spPr>
          <a:xfrm>
            <a:off x="2874534" y="3154336"/>
            <a:ext cx="6438900" cy="17145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4200" b="1">
                <a:solidFill>
                  <a:srgbClr val="000000">
                    <a:alpha val="100000"/>
                  </a:srgbClr>
                </a:solidFill>
                <a:latin typeface="Microsoft Yahei"/>
                <a:ea typeface="Microsoft Yahei"/>
                <a:cs typeface="Microsoft Yahei"/>
              </a:rPr>
              <a:t>引言</a:t>
            </a:r>
          </a:p>
        </p:txBody>
      </p:sp>
      <p:cxnSp>
        <p:nvCxnSpPr>
          <p:cNvPr id="4" name="Connector 4"/>
          <p:cNvCxnSpPr/>
          <p:nvPr/>
        </p:nvCxnSpPr>
        <p:spPr>
          <a:xfrm>
            <a:off x="3315455" y="3043316"/>
            <a:ext cx="5663417" cy="0"/>
          </a:xfrm>
          <a:prstGeom prst="line">
            <a:avLst/>
          </a:prstGeom>
          <a:ln w="19050">
            <a:solidFill>
              <a:srgbClr val="72349D">
                <a:alpha val="100000"/>
              </a:srgbClr>
            </a:solidFill>
            <a:prstDash val="solid"/>
            <a:headEnd type="none"/>
            <a:tailEnd type="none"/>
          </a:ln>
        </p:spPr>
      </p:cxn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6184200" y="2878170"/>
            <a:ext cx="461677" cy="550831"/>
            <a:chOff x="6184200" y="2878170"/>
            <a:chExt cx="461677" cy="550831"/>
          </a:xfrm>
        </p:grpSpPr>
        <p:sp>
          <p:nvSpPr>
            <p:cNvPr id="7" name="Freeform 7"/>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1996032" y="4065529"/>
            <a:ext cx="664560" cy="579786"/>
            <a:chOff x="1996032" y="4065529"/>
            <a:chExt cx="664560" cy="579786"/>
          </a:xfrm>
        </p:grpSpPr>
        <p:sp>
          <p:nvSpPr>
            <p:cNvPr id="10" name="Freeform 10"/>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4836987" y="4210981"/>
            <a:ext cx="577691" cy="614457"/>
            <a:chOff x="4836987" y="4210981"/>
            <a:chExt cx="577691" cy="614457"/>
          </a:xfrm>
        </p:grpSpPr>
        <p:sp>
          <p:nvSpPr>
            <p:cNvPr id="13" name="Freeform 13"/>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3390861" y="2655299"/>
            <a:ext cx="559445" cy="701973"/>
            <a:chOff x="3390861" y="2655299"/>
            <a:chExt cx="559445" cy="701973"/>
          </a:xfrm>
        </p:grpSpPr>
        <p:sp>
          <p:nvSpPr>
            <p:cNvPr id="18" name="Freeform 18"/>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概率论与数理统计简介</a:t>
              </a:r>
            </a:p>
          </p:txBody>
        </p:sp>
      </p:grpSp>
      <p:grpSp>
        <p:nvGrpSpPr>
          <p:cNvPr id="43" name="Group 43"/>
          <p:cNvGrpSpPr/>
          <p:nvPr/>
        </p:nvGrpSpPr>
        <p:grpSpPr>
          <a:xfrm>
            <a:off x="7809821" y="1388973"/>
            <a:ext cx="2987778" cy="490334"/>
            <a:chOff x="7809821" y="1388973"/>
            <a:chExt cx="2987778" cy="490334"/>
          </a:xfrm>
        </p:grpSpPr>
        <p:sp>
          <p:nvSpPr>
            <p:cNvPr id="44" name="TextBox 44"/>
            <p:cNvSpPr txBox="1"/>
            <p:nvPr/>
          </p:nvSpPr>
          <p:spPr>
            <a:xfrm>
              <a:off x="7809821" y="1388973"/>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概率论</a:t>
              </a:r>
            </a:p>
          </p:txBody>
        </p:sp>
      </p:grpSp>
      <p:grpSp>
        <p:nvGrpSpPr>
          <p:cNvPr id="45" name="Group 45"/>
          <p:cNvGrpSpPr/>
          <p:nvPr/>
        </p:nvGrpSpPr>
        <p:grpSpPr>
          <a:xfrm>
            <a:off x="7809821" y="1823726"/>
            <a:ext cx="3286271" cy="1875094"/>
            <a:chOff x="7809821" y="1823726"/>
            <a:chExt cx="3286271" cy="1875094"/>
          </a:xfrm>
        </p:grpSpPr>
        <p:sp>
          <p:nvSpPr>
            <p:cNvPr id="46" name="TextBox 46"/>
            <p:cNvSpPr txBox="1"/>
            <p:nvPr/>
          </p:nvSpPr>
          <p:spPr>
            <a:xfrm>
              <a:off x="7809821" y="1823726"/>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研究随机现象数量规律的数学分支，其基本概念包括随机事件、概率、随机变量等。</a:t>
              </a:r>
            </a:p>
          </p:txBody>
        </p:sp>
      </p:grpSp>
      <p:grpSp>
        <p:nvGrpSpPr>
          <p:cNvPr id="47" name="Group 47"/>
          <p:cNvGrpSpPr/>
          <p:nvPr/>
        </p:nvGrpSpPr>
        <p:grpSpPr>
          <a:xfrm>
            <a:off x="7809821" y="3814445"/>
            <a:ext cx="2987778" cy="490334"/>
            <a:chOff x="7809821" y="3814445"/>
            <a:chExt cx="2987778" cy="490334"/>
          </a:xfrm>
        </p:grpSpPr>
        <p:sp>
          <p:nvSpPr>
            <p:cNvPr id="48" name="TextBox 48"/>
            <p:cNvSpPr txBox="1"/>
            <p:nvPr/>
          </p:nvSpPr>
          <p:spPr>
            <a:xfrm>
              <a:off x="7809821" y="3814445"/>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数理统计</a:t>
              </a:r>
            </a:p>
          </p:txBody>
        </p:sp>
      </p:grpSp>
      <p:grpSp>
        <p:nvGrpSpPr>
          <p:cNvPr id="49" name="Group 49"/>
          <p:cNvGrpSpPr/>
          <p:nvPr/>
        </p:nvGrpSpPr>
        <p:grpSpPr>
          <a:xfrm>
            <a:off x="7809821" y="4249198"/>
            <a:ext cx="3286271" cy="1875094"/>
            <a:chOff x="7809821" y="4249198"/>
            <a:chExt cx="3286271" cy="1875094"/>
          </a:xfrm>
        </p:grpSpPr>
        <p:sp>
          <p:nvSpPr>
            <p:cNvPr id="50" name="TextBox 50"/>
            <p:cNvSpPr txBox="1"/>
            <p:nvPr/>
          </p:nvSpPr>
          <p:spPr>
            <a:xfrm>
              <a:off x="7809821" y="4249198"/>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以概率论为基础，对统计数据进行分析和推断的数学学科，主要研究如何从数据中获取有用信息以及如何利用这些信息进行决策。</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置信区间定义</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对于总体参数的估计，根据样本统计量构造出一个区间，使得该区间包含总体参数真值的概率等于预先给定的置信水平，这个区间被称为置信区间。</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置信区间的意义</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通过构造置信区间，可以对总体参数进行区间估计，从而更全面地了解总体特征。同时，置信区间还可以用于假设检验、方差分析等统计推断问题。</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24951" r="24951"/>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置信区间概念及意义</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alpha val="100000"/>
                  </a:srgbClr>
                </a:solidFill>
                <a:latin typeface="Microsoft Yahei"/>
                <a:ea typeface="Microsoft Yahei"/>
                <a:cs typeface="Microsoft Yahei"/>
              </a:rPr>
              <a:t>在实际问题中，经常需要比较两个正态总体的均值、方差等参数是否存在显著差异。例如，在医学研究中比较两种药物的疗效，或者在工业生产中比较两种不同工艺的质量稳定性等。</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两个正态总体参数比较</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alpha val="100000"/>
                  </a:schemeClr>
                </a:solidFill>
                <a:latin typeface="Microsoft Yahei"/>
                <a:ea typeface="Microsoft Yahei"/>
                <a:cs typeface="Microsoft Yahei"/>
              </a:rPr>
              <a:t>在比较两个正态总体参数时，通常采用假设检验的方法进行判断。而置信区间作为假设检验的补充，可以提供更多关于总体参数的信息。通过构造两个正态总体参数的置信区间，可以进一步了解两个总体之间的差异程度和不确定性。</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alpha val="100000"/>
                  </a:schemeClr>
                </a:solidFill>
                <a:latin typeface="Microsoft Yahei"/>
                <a:ea typeface="Microsoft Yahei"/>
                <a:cs typeface="Microsoft Yahei"/>
              </a:rPr>
              <a:t>假设检验与置信区间关系</a:t>
            </a:r>
          </a:p>
        </p:txBody>
      </p:sp>
      <p:cxnSp>
        <p:nvCxnSpPr>
          <p:cNvPr id="8" name="Connector 8"/>
          <p:cNvCxnSpPr/>
          <p:nvPr/>
        </p:nvCxnSpPr>
        <p:spPr>
          <a:xfrm>
            <a:off x="1473659" y="4829453"/>
            <a:ext cx="9220298" cy="0"/>
          </a:xfrm>
          <a:prstGeom prst="line">
            <a:avLst/>
          </a:prstGeom>
          <a:ln w="9525">
            <a:solidFill>
              <a:schemeClr val="accent1"/>
            </a:solidFill>
            <a:prstDash val="solid"/>
            <a:headEnd type="oval"/>
            <a:tailEnd type="none"/>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headEnd type="oval"/>
            <a:tailEnd type="none"/>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两个正态总体参数问题背景</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315455" y="1885076"/>
            <a:ext cx="556109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spcBef>
                <a:spcPts val="450"/>
              </a:spcBef>
            </a:pPr>
            <a:r>
              <a:rPr lang="en-US" sz="5775" b="1">
                <a:solidFill>
                  <a:srgbClr val="72349D">
                    <a:alpha val="100000"/>
                  </a:srgbClr>
                </a:solidFill>
                <a:latin typeface="Microsoft Yahei"/>
                <a:ea typeface="Microsoft Yahei"/>
                <a:cs typeface="Microsoft Yahei"/>
              </a:rPr>
              <a:t>02</a:t>
            </a:r>
          </a:p>
        </p:txBody>
      </p:sp>
      <p:sp>
        <p:nvSpPr>
          <p:cNvPr id="3" name="TextBox 3"/>
          <p:cNvSpPr txBox="1"/>
          <p:nvPr/>
        </p:nvSpPr>
        <p:spPr>
          <a:xfrm>
            <a:off x="2874534" y="3154336"/>
            <a:ext cx="6438900" cy="17145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4200" b="1">
                <a:solidFill>
                  <a:srgbClr val="000000">
                    <a:alpha val="100000"/>
                  </a:srgbClr>
                </a:solidFill>
                <a:latin typeface="Microsoft Yahei"/>
                <a:ea typeface="Microsoft Yahei"/>
                <a:cs typeface="Microsoft Yahei"/>
              </a:rPr>
              <a:t>两个正态总体均值差置信区间</a:t>
            </a:r>
          </a:p>
        </p:txBody>
      </p:sp>
      <p:cxnSp>
        <p:nvCxnSpPr>
          <p:cNvPr id="4" name="Connector 4"/>
          <p:cNvCxnSpPr/>
          <p:nvPr/>
        </p:nvCxnSpPr>
        <p:spPr>
          <a:xfrm>
            <a:off x="3315455" y="3043316"/>
            <a:ext cx="5663417" cy="0"/>
          </a:xfrm>
          <a:prstGeom prst="line">
            <a:avLst/>
          </a:prstGeom>
          <a:ln w="19050">
            <a:solidFill>
              <a:srgbClr val="72349D">
                <a:alpha val="100000"/>
              </a:srgbClr>
            </a:solidFill>
            <a:prstDash val="solid"/>
            <a:headEnd type="none"/>
            <a:tailEnd type="none"/>
          </a:ln>
        </p:spPr>
      </p:cxn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3574882" y="1165346"/>
            <a:ext cx="5016408" cy="5733525"/>
          </a:xfrm>
          <a:prstGeom prst="parallelogram">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mt="70000"/>
          </a:blip>
          <a:srcRect l="25867" r="25867"/>
          <a:stretch>
            <a:fillRect/>
          </a:stretch>
        </p:blipFill>
        <p:spPr>
          <a:xfrm>
            <a:off x="161995" y="1165346"/>
            <a:ext cx="4300144" cy="5733525"/>
          </a:xfrm>
          <a:prstGeom prst="parallelogram">
            <a:avLst/>
          </a:prstGeom>
        </p:spPr>
      </p:pic>
      <p:sp>
        <p:nvSpPr>
          <p:cNvPr id="4" name="TextBox 4"/>
          <p:cNvSpPr txBox="1"/>
          <p:nvPr/>
        </p:nvSpPr>
        <p:spPr>
          <a:xfrm>
            <a:off x="5272221" y="1165346"/>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定义</a:t>
            </a:r>
          </a:p>
        </p:txBody>
      </p:sp>
      <p:sp>
        <p:nvSpPr>
          <p:cNvPr id="5" name="AutoShape 5"/>
          <p:cNvSpPr/>
          <p:nvPr/>
        </p:nvSpPr>
        <p:spPr>
          <a:xfrm>
            <a:off x="3908867" y="1360418"/>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351619"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3633815"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3810637" y="1233134"/>
            <a:ext cx="799698"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01</a:t>
            </a:r>
          </a:p>
        </p:txBody>
      </p:sp>
      <p:sp>
        <p:nvSpPr>
          <p:cNvPr id="9" name="TextBox 9"/>
          <p:cNvSpPr txBox="1"/>
          <p:nvPr/>
        </p:nvSpPr>
        <p:spPr>
          <a:xfrm>
            <a:off x="5272221" y="1692114"/>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两个独立样本分别来自两个正态总体，且两个样本之间相互独立。</a:t>
            </a:r>
          </a:p>
        </p:txBody>
      </p:sp>
      <p:sp>
        <p:nvSpPr>
          <p:cNvPr id="10" name="TextBox 10"/>
          <p:cNvSpPr txBox="1"/>
          <p:nvPr/>
        </p:nvSpPr>
        <p:spPr>
          <a:xfrm>
            <a:off x="4832636" y="2904135"/>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置信区间构建方法</a:t>
            </a:r>
          </a:p>
        </p:txBody>
      </p:sp>
      <p:sp>
        <p:nvSpPr>
          <p:cNvPr id="11" name="AutoShape 11"/>
          <p:cNvSpPr/>
          <p:nvPr/>
        </p:nvSpPr>
        <p:spPr>
          <a:xfrm>
            <a:off x="3469283" y="3099207"/>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3912035"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3194231"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TextBox 14"/>
          <p:cNvSpPr txBox="1"/>
          <p:nvPr/>
        </p:nvSpPr>
        <p:spPr>
          <a:xfrm>
            <a:off x="3249042" y="2971923"/>
            <a:ext cx="1102577"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02</a:t>
            </a:r>
          </a:p>
        </p:txBody>
      </p:sp>
      <p:sp>
        <p:nvSpPr>
          <p:cNvPr id="15" name="TextBox 15"/>
          <p:cNvSpPr txBox="1"/>
          <p:nvPr/>
        </p:nvSpPr>
        <p:spPr>
          <a:xfrm>
            <a:off x="4832636" y="3430903"/>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采用t分布或z分布进行构建，具体取决于样本量大小及总体方差是否已知。若样本量足够大（通常要求每个样本量大于30），可采用z分布近似；否则，应采用t分布。</a:t>
            </a:r>
          </a:p>
        </p:txBody>
      </p:sp>
      <p:sp>
        <p:nvSpPr>
          <p:cNvPr id="16" name="TextBox 16"/>
          <p:cNvSpPr txBox="1"/>
          <p:nvPr/>
        </p:nvSpPr>
        <p:spPr>
          <a:xfrm>
            <a:off x="4431562" y="4642924"/>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注意事项</a:t>
            </a:r>
          </a:p>
        </p:txBody>
      </p:sp>
      <p:sp>
        <p:nvSpPr>
          <p:cNvPr id="17" name="AutoShape 17"/>
          <p:cNvSpPr/>
          <p:nvPr/>
        </p:nvSpPr>
        <p:spPr>
          <a:xfrm>
            <a:off x="3068208" y="4837996"/>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3510960"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2793156"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TextBox 20"/>
          <p:cNvSpPr txBox="1"/>
          <p:nvPr/>
        </p:nvSpPr>
        <p:spPr>
          <a:xfrm>
            <a:off x="2878500" y="4710712"/>
            <a:ext cx="1115711"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03</a:t>
            </a:r>
          </a:p>
        </p:txBody>
      </p:sp>
      <p:sp>
        <p:nvSpPr>
          <p:cNvPr id="21" name="TextBox 21"/>
          <p:cNvSpPr txBox="1"/>
          <p:nvPr/>
        </p:nvSpPr>
        <p:spPr>
          <a:xfrm>
            <a:off x="4431562" y="5169692"/>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在构建置信区间时，需确保两个样本的方差具有齐性，否则可能导致置信区间不准确。</a:t>
            </a:r>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独立样本情况</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52335" y="1979346"/>
            <a:ext cx="2132128" cy="388730"/>
          </a:xfrm>
          <a:prstGeom prst="ellipse">
            <a:avLst/>
          </a:prstGeom>
          <a:gradFill>
            <a:gsLst>
              <a:gs pos="0">
                <a:schemeClr val="lt1">
                  <a:alpha val="30000"/>
                </a:schemeClr>
              </a:gs>
              <a:gs pos="100000">
                <a:schemeClr val="accent1">
                  <a:alpha val="30000"/>
                </a:schemeClr>
              </a:gs>
            </a:gsLst>
            <a:lin ang="45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8652335" y="1821557"/>
            <a:ext cx="2132128" cy="388730"/>
          </a:xfrm>
          <a:prstGeom prst="ellipse">
            <a:avLst/>
          </a:prstGeom>
          <a:gradFill>
            <a:gsLst>
              <a:gs pos="0">
                <a:schemeClr val="lt1">
                  <a:alpha val="70000"/>
                </a:schemeClr>
              </a:gs>
              <a:gs pos="100000">
                <a:schemeClr val="accent1">
                  <a:alpha val="70000"/>
                </a:schemeClr>
              </a:gs>
            </a:gsLst>
            <a:lin ang="45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029936" y="1979346"/>
            <a:ext cx="2132128" cy="388730"/>
          </a:xfrm>
          <a:prstGeom prst="ellipse">
            <a:avLst/>
          </a:prstGeom>
          <a:gradFill>
            <a:gsLst>
              <a:gs pos="0">
                <a:schemeClr val="lt1">
                  <a:alpha val="30000"/>
                </a:schemeClr>
              </a:gs>
              <a:gs pos="100000">
                <a:schemeClr val="accent1">
                  <a:alpha val="30000"/>
                </a:schemeClr>
              </a:gs>
            </a:gsLst>
            <a:lin ang="45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5029936" y="1821557"/>
            <a:ext cx="2132128" cy="388730"/>
          </a:xfrm>
          <a:prstGeom prst="ellipse">
            <a:avLst/>
          </a:prstGeom>
          <a:gradFill>
            <a:gsLst>
              <a:gs pos="0">
                <a:schemeClr val="lt1">
                  <a:alpha val="70000"/>
                </a:schemeClr>
              </a:gs>
              <a:gs pos="100000">
                <a:schemeClr val="accent1">
                  <a:alpha val="70000"/>
                </a:schemeClr>
              </a:gs>
            </a:gsLst>
            <a:lin ang="45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1407538" y="1979346"/>
            <a:ext cx="2132128" cy="388730"/>
          </a:xfrm>
          <a:prstGeom prst="ellipse">
            <a:avLst/>
          </a:prstGeom>
          <a:gradFill>
            <a:gsLst>
              <a:gs pos="0">
                <a:schemeClr val="lt1">
                  <a:alpha val="30000"/>
                </a:schemeClr>
              </a:gs>
              <a:gs pos="100000">
                <a:schemeClr val="accent1">
                  <a:alpha val="30000"/>
                </a:schemeClr>
              </a:gs>
            </a:gsLst>
            <a:lin ang="45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407538" y="1821557"/>
            <a:ext cx="2132128" cy="388730"/>
          </a:xfrm>
          <a:prstGeom prst="ellipse">
            <a:avLst/>
          </a:prstGeom>
          <a:gradFill>
            <a:gsLst>
              <a:gs pos="0">
                <a:schemeClr val="lt1">
                  <a:alpha val="70000"/>
                </a:schemeClr>
              </a:gs>
              <a:gs pos="100000">
                <a:schemeClr val="accent1">
                  <a:alpha val="70000"/>
                </a:schemeClr>
              </a:gs>
            </a:gsLst>
            <a:lin ang="45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1015607" y="2516039"/>
            <a:ext cx="2962275" cy="11334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chemeClr val="accent1">
                    <a:alpha val="100000"/>
                  </a:schemeClr>
                </a:solidFill>
                <a:latin typeface="Microsoft Yahei"/>
                <a:ea typeface="Microsoft Yahei"/>
                <a:cs typeface="Microsoft Yahei"/>
              </a:rPr>
              <a:t>定义</a:t>
            </a:r>
          </a:p>
        </p:txBody>
      </p:sp>
      <p:sp>
        <p:nvSpPr>
          <p:cNvPr id="9" name="TextBox 9"/>
          <p:cNvSpPr txBox="1"/>
          <p:nvPr/>
        </p:nvSpPr>
        <p:spPr>
          <a:xfrm>
            <a:off x="1094842" y="3555750"/>
            <a:ext cx="3008046" cy="18440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两个样本之间存在一一对应关系，如同一实验对象在不同条件下的观测值。</a:t>
            </a:r>
          </a:p>
        </p:txBody>
      </p:sp>
      <p:sp>
        <p:nvSpPr>
          <p:cNvPr id="10" name="TextBox 10"/>
          <p:cNvSpPr txBox="1"/>
          <p:nvPr/>
        </p:nvSpPr>
        <p:spPr>
          <a:xfrm>
            <a:off x="4638006" y="2516039"/>
            <a:ext cx="2962275" cy="11334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chemeClr val="accent1">
                    <a:alpha val="100000"/>
                  </a:schemeClr>
                </a:solidFill>
                <a:latin typeface="Microsoft Yahei"/>
                <a:ea typeface="Microsoft Yahei"/>
                <a:cs typeface="Microsoft Yahei"/>
              </a:rPr>
              <a:t>置信区间构建方法</a:t>
            </a:r>
          </a:p>
        </p:txBody>
      </p:sp>
      <p:sp>
        <p:nvSpPr>
          <p:cNvPr id="11" name="TextBox 11"/>
          <p:cNvSpPr txBox="1"/>
          <p:nvPr/>
        </p:nvSpPr>
        <p:spPr>
          <a:xfrm>
            <a:off x="4723754" y="3555750"/>
            <a:ext cx="3008046" cy="18440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计算配对样本差值，并根据差值构建t分布或z分布置信区间。与独立样本情况类似，样本量足够大时可采用z分布近似；否则，应采用t分布。</a:t>
            </a:r>
          </a:p>
        </p:txBody>
      </p:sp>
      <p:sp>
        <p:nvSpPr>
          <p:cNvPr id="12" name="TextBox 12"/>
          <p:cNvSpPr txBox="1"/>
          <p:nvPr/>
        </p:nvSpPr>
        <p:spPr>
          <a:xfrm>
            <a:off x="8260404" y="2516039"/>
            <a:ext cx="2962275" cy="11334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chemeClr val="accent1">
                    <a:alpha val="100000"/>
                  </a:schemeClr>
                </a:solidFill>
                <a:latin typeface="Microsoft Yahei"/>
                <a:ea typeface="Microsoft Yahei"/>
                <a:cs typeface="Microsoft Yahei"/>
              </a:rPr>
              <a:t>注意事项</a:t>
            </a:r>
          </a:p>
        </p:txBody>
      </p:sp>
      <p:sp>
        <p:nvSpPr>
          <p:cNvPr id="13" name="TextBox 13"/>
          <p:cNvSpPr txBox="1"/>
          <p:nvPr/>
        </p:nvSpPr>
        <p:spPr>
          <a:xfrm>
            <a:off x="8361301" y="3555750"/>
            <a:ext cx="3008046" cy="18440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配对样本情况下，需确保每对样本的观测值具有独立性，且配对方式合理，以避免引入额外误差。</a:t>
            </a:r>
          </a:p>
        </p:txBody>
      </p:sp>
      <p:sp>
        <p:nvSpPr>
          <p:cNvPr id="14" name="TextBox 14"/>
          <p:cNvSpPr txBox="1"/>
          <p:nvPr/>
        </p:nvSpPr>
        <p:spPr>
          <a:xfrm>
            <a:off x="1480607" y="1020470"/>
            <a:ext cx="1990725" cy="15335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pPr>
            <a:r>
              <a:rPr lang="en-US" sz="5775" b="1">
                <a:solidFill>
                  <a:schemeClr val="accent1">
                    <a:alpha val="100000"/>
                  </a:schemeClr>
                </a:solidFill>
                <a:latin typeface="Microsoft Yahei"/>
                <a:ea typeface="Microsoft Yahei"/>
                <a:cs typeface="Microsoft Yahei"/>
              </a:rPr>
              <a:t>01</a:t>
            </a:r>
          </a:p>
        </p:txBody>
      </p:sp>
      <p:sp>
        <p:nvSpPr>
          <p:cNvPr id="15" name="TextBox 15"/>
          <p:cNvSpPr txBox="1"/>
          <p:nvPr/>
        </p:nvSpPr>
        <p:spPr>
          <a:xfrm>
            <a:off x="5037367" y="1020470"/>
            <a:ext cx="2114550" cy="15335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pPr>
            <a:r>
              <a:rPr lang="en-US" sz="5775" b="1">
                <a:solidFill>
                  <a:schemeClr val="accent1">
                    <a:alpha val="100000"/>
                  </a:schemeClr>
                </a:solidFill>
                <a:latin typeface="Microsoft Yahei"/>
                <a:ea typeface="Microsoft Yahei"/>
                <a:cs typeface="Microsoft Yahei"/>
              </a:rPr>
              <a:t>02</a:t>
            </a:r>
          </a:p>
        </p:txBody>
      </p:sp>
      <p:sp>
        <p:nvSpPr>
          <p:cNvPr id="16" name="TextBox 16"/>
          <p:cNvSpPr txBox="1"/>
          <p:nvPr/>
        </p:nvSpPr>
        <p:spPr>
          <a:xfrm>
            <a:off x="8724677" y="1059557"/>
            <a:ext cx="1990725" cy="15335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pPr>
            <a:r>
              <a:rPr lang="en-US" sz="5775" b="1">
                <a:solidFill>
                  <a:schemeClr val="accent1">
                    <a:alpha val="100000"/>
                  </a:schemeClr>
                </a:solidFill>
                <a:latin typeface="Microsoft Yahei"/>
                <a:ea typeface="Microsoft Yahei"/>
                <a:cs typeface="Microsoft Yahei"/>
              </a:rPr>
              <a:t>03</a:t>
            </a:r>
          </a:p>
        </p:txBody>
      </p:sp>
      <p:grpSp>
        <p:nvGrpSpPr>
          <p:cNvPr id="17" name="Group 17"/>
          <p:cNvGrpSpPr/>
          <p:nvPr/>
        </p:nvGrpSpPr>
        <p:grpSpPr>
          <a:xfrm>
            <a:off x="454963" y="93878"/>
            <a:ext cx="10641129" cy="914400"/>
            <a:chOff x="454963" y="93878"/>
            <a:chExt cx="10641129" cy="914400"/>
          </a:xfrm>
        </p:grpSpPr>
        <p:sp>
          <p:nvSpPr>
            <p:cNvPr id="18" name="AutoShape 1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TextBox 3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配对样本情况</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cxnSp>
        <p:nvCxnSpPr>
          <p:cNvPr id="2" name="Connector 2"/>
          <p:cNvCxnSpPr/>
          <p:nvPr/>
        </p:nvCxnSpPr>
        <p:spPr>
          <a:xfrm flipH="1">
            <a:off x="1209188" y="1082466"/>
            <a:ext cx="0" cy="5775534"/>
          </a:xfrm>
          <a:prstGeom prst="line">
            <a:avLst/>
          </a:prstGeom>
          <a:ln w="19050">
            <a:solidFill>
              <a:schemeClr val="accent1"/>
            </a:solidFill>
            <a:prstDash val="solid"/>
            <a:headEnd type="oval"/>
            <a:tailEnd type="none"/>
          </a:ln>
        </p:spPr>
        <p:style>
          <a:lnRef idx="0">
            <a:schemeClr val="accent1"/>
          </a:lnRef>
          <a:fillRef idx="1">
            <a:schemeClr val="accent1"/>
          </a:fillRef>
          <a:effectRef idx="0">
            <a:schemeClr val="accent1"/>
          </a:effectRef>
          <a:fontRef idx="minor">
            <a:schemeClr val="lt1"/>
          </a:fontRef>
        </p:style>
      </p:cxnSp>
      <p:sp>
        <p:nvSpPr>
          <p:cNvPr id="3" name="AutoShape 3"/>
          <p:cNvSpPr/>
          <p:nvPr/>
        </p:nvSpPr>
        <p:spPr>
          <a:xfrm>
            <a:off x="873196" y="1332346"/>
            <a:ext cx="669478" cy="669478"/>
          </a:xfrm>
          <a:prstGeom prst="ellipse">
            <a:avLst/>
          </a:prstGeom>
          <a:solidFill>
            <a:schemeClr val="accent2">
              <a:alpha val="42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988282" y="1447432"/>
            <a:ext cx="439305" cy="43930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2152036" y="1308906"/>
            <a:ext cx="9189734" cy="64455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rot="-5400000">
            <a:off x="1919801" y="1473900"/>
            <a:ext cx="276816" cy="314563"/>
          </a:xfrm>
          <a:prstGeom prs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2152036" y="3067327"/>
            <a:ext cx="9189734" cy="64455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rot="-5400000">
            <a:off x="1919801" y="3232320"/>
            <a:ext cx="276816" cy="314563"/>
          </a:xfrm>
          <a:prstGeom prs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2152036" y="4825747"/>
            <a:ext cx="9189734" cy="64455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rot="-5400000">
            <a:off x="1919801" y="4990741"/>
            <a:ext cx="276816" cy="314563"/>
          </a:xfrm>
          <a:prstGeom prs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TextBox 11"/>
          <p:cNvSpPr txBox="1"/>
          <p:nvPr/>
        </p:nvSpPr>
        <p:spPr>
          <a:xfrm>
            <a:off x="2373184" y="1262276"/>
            <a:ext cx="7153570" cy="731520"/>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rgbClr val="FFFFFF">
                    <a:alpha val="100000"/>
                  </a:srgbClr>
                </a:solidFill>
                <a:latin typeface="Microsoft Yahei"/>
                <a:ea typeface="Microsoft Yahei"/>
                <a:cs typeface="Microsoft Yahei"/>
              </a:rPr>
              <a:t>置信水平定义</a:t>
            </a:r>
          </a:p>
        </p:txBody>
      </p:sp>
      <p:sp>
        <p:nvSpPr>
          <p:cNvPr id="12" name="TextBox 12"/>
          <p:cNvSpPr txBox="1"/>
          <p:nvPr/>
        </p:nvSpPr>
        <p:spPr>
          <a:xfrm>
            <a:off x="2272823" y="2048316"/>
            <a:ext cx="8972550" cy="8953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表示置信区间包含总体参数真值的概率。常用置信水平有90%、95%和99%等。</a:t>
            </a:r>
          </a:p>
        </p:txBody>
      </p:sp>
      <p:sp>
        <p:nvSpPr>
          <p:cNvPr id="13" name="TextBox 13"/>
          <p:cNvSpPr txBox="1"/>
          <p:nvPr/>
        </p:nvSpPr>
        <p:spPr>
          <a:xfrm>
            <a:off x="2393609" y="3024192"/>
            <a:ext cx="7153570" cy="731520"/>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rgbClr val="FFFFFF">
                    <a:alpha val="100000"/>
                  </a:srgbClr>
                </a:solidFill>
                <a:latin typeface="Microsoft Yahei"/>
                <a:ea typeface="Microsoft Yahei"/>
                <a:cs typeface="Microsoft Yahei"/>
              </a:rPr>
              <a:t>置信水平选择</a:t>
            </a:r>
          </a:p>
        </p:txBody>
      </p:sp>
      <p:sp>
        <p:nvSpPr>
          <p:cNvPr id="14" name="TextBox 14"/>
          <p:cNvSpPr txBox="1"/>
          <p:nvPr/>
        </p:nvSpPr>
        <p:spPr>
          <a:xfrm>
            <a:off x="2272823" y="3785029"/>
            <a:ext cx="8943975" cy="8953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选择置信水平时，需权衡置信区间的精度和可靠性。较高的置信水平意味着更可靠的估计，但可能导致置信区间较宽；较低的置信水平则可能得到较窄的置信区间，但估计的可靠性降低。</a:t>
            </a:r>
          </a:p>
        </p:txBody>
      </p:sp>
      <p:sp>
        <p:nvSpPr>
          <p:cNvPr id="15" name="TextBox 15"/>
          <p:cNvSpPr txBox="1"/>
          <p:nvPr/>
        </p:nvSpPr>
        <p:spPr>
          <a:xfrm>
            <a:off x="2430185" y="4789171"/>
            <a:ext cx="7153570" cy="731520"/>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rgbClr val="FFFFFF">
                    <a:alpha val="100000"/>
                  </a:srgbClr>
                </a:solidFill>
                <a:latin typeface="Microsoft Yahei"/>
                <a:ea typeface="Microsoft Yahei"/>
                <a:cs typeface="Microsoft Yahei"/>
              </a:rPr>
              <a:t>影响因素</a:t>
            </a:r>
          </a:p>
        </p:txBody>
      </p:sp>
      <p:sp>
        <p:nvSpPr>
          <p:cNvPr id="16" name="TextBox 16"/>
          <p:cNvSpPr txBox="1"/>
          <p:nvPr/>
        </p:nvSpPr>
        <p:spPr>
          <a:xfrm>
            <a:off x="2291111" y="5543449"/>
            <a:ext cx="8915400" cy="9620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样本量、总体方差及置信水平的选择均会影响置信区间的宽度和精度。在相同置信水平下，样本量越大、总体方差越小，所得置信区间越窄且精度越高。</a:t>
            </a:r>
          </a:p>
        </p:txBody>
      </p:sp>
      <p:sp>
        <p:nvSpPr>
          <p:cNvPr id="17" name="AutoShape 17"/>
          <p:cNvSpPr/>
          <p:nvPr/>
        </p:nvSpPr>
        <p:spPr>
          <a:xfrm>
            <a:off x="873196" y="3067327"/>
            <a:ext cx="669478" cy="669478"/>
          </a:xfrm>
          <a:prstGeom prst="ellipse">
            <a:avLst/>
          </a:prstGeom>
          <a:solidFill>
            <a:schemeClr val="accent2">
              <a:alpha val="42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88282" y="3182413"/>
            <a:ext cx="439305" cy="43930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873196" y="4825747"/>
            <a:ext cx="669478" cy="669478"/>
          </a:xfrm>
          <a:prstGeom prst="ellipse">
            <a:avLst/>
          </a:prstGeom>
          <a:solidFill>
            <a:schemeClr val="accent2">
              <a:alpha val="42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88282" y="4940833"/>
            <a:ext cx="439305" cy="43930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置信水平选择及影响</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315455" y="1885076"/>
            <a:ext cx="556109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spcBef>
                <a:spcPts val="450"/>
              </a:spcBef>
            </a:pPr>
            <a:r>
              <a:rPr lang="en-US" sz="5775" b="1">
                <a:solidFill>
                  <a:srgbClr val="72349D">
                    <a:alpha val="100000"/>
                  </a:srgbClr>
                </a:solidFill>
                <a:latin typeface="Microsoft Yahei"/>
                <a:ea typeface="Microsoft Yahei"/>
                <a:cs typeface="Microsoft Yahei"/>
              </a:rPr>
              <a:t>03</a:t>
            </a:r>
          </a:p>
        </p:txBody>
      </p:sp>
      <p:sp>
        <p:nvSpPr>
          <p:cNvPr id="3" name="TextBox 3"/>
          <p:cNvSpPr txBox="1"/>
          <p:nvPr/>
        </p:nvSpPr>
        <p:spPr>
          <a:xfrm>
            <a:off x="2874534" y="3154336"/>
            <a:ext cx="6438900" cy="17145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4200" b="1">
                <a:solidFill>
                  <a:srgbClr val="000000">
                    <a:alpha val="100000"/>
                  </a:srgbClr>
                </a:solidFill>
                <a:latin typeface="Microsoft Yahei"/>
                <a:ea typeface="Microsoft Yahei"/>
                <a:cs typeface="Microsoft Yahei"/>
              </a:rPr>
              <a:t>两个正态总体方差比置信区间</a:t>
            </a:r>
          </a:p>
        </p:txBody>
      </p:sp>
      <p:cxnSp>
        <p:nvCxnSpPr>
          <p:cNvPr id="4" name="Connector 4"/>
          <p:cNvCxnSpPr/>
          <p:nvPr/>
        </p:nvCxnSpPr>
        <p:spPr>
          <a:xfrm>
            <a:off x="3315455" y="3043316"/>
            <a:ext cx="5663417" cy="0"/>
          </a:xfrm>
          <a:prstGeom prst="line">
            <a:avLst/>
          </a:prstGeom>
          <a:ln w="19050">
            <a:solidFill>
              <a:srgbClr val="72349D">
                <a:alpha val="100000"/>
              </a:srgbClr>
            </a:solidFill>
            <a:prstDash val="solid"/>
            <a:headEnd type="none"/>
            <a:tailEnd type="none"/>
          </a:ln>
        </p:spPr>
      </p:cxn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731631" y="1742733"/>
            <a:ext cx="3798277" cy="3798277"/>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3059989" y="1383703"/>
            <a:ext cx="1133475" cy="1133475"/>
          </a:xfrm>
          <a:prstGeom prst="ellipse">
            <a:avLst/>
          </a:prstGeom>
          <a:solidFill>
            <a:schemeClr val="l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7662092" y="1742733"/>
            <a:ext cx="3798277" cy="3798277"/>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4196862" y="1742733"/>
            <a:ext cx="3798277" cy="3798277"/>
          </a:xfrm>
          <a:prstGeom prst="ellipse">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170411" y="2510291"/>
            <a:ext cx="2803668" cy="106299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2325" b="1">
                <a:solidFill>
                  <a:srgbClr val="FFFFFF">
                    <a:alpha val="100000"/>
                  </a:srgbClr>
                </a:solidFill>
                <a:latin typeface="Microsoft Yahei"/>
                <a:ea typeface="Microsoft Yahei"/>
                <a:cs typeface="Microsoft Yahei"/>
              </a:rPr>
              <a:t>F分布定义</a:t>
            </a:r>
          </a:p>
        </p:txBody>
      </p:sp>
      <p:sp>
        <p:nvSpPr>
          <p:cNvPr id="7" name="TextBox 7"/>
          <p:cNvSpPr txBox="1"/>
          <p:nvPr/>
        </p:nvSpPr>
        <p:spPr>
          <a:xfrm>
            <a:off x="1170411" y="3541108"/>
            <a:ext cx="2928915" cy="126796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rgbClr val="FFFFFF">
                    <a:alpha val="100000"/>
                  </a:srgbClr>
                </a:solidFill>
                <a:latin typeface="Microsoft Yahei"/>
                <a:ea typeface="Microsoft Yahei"/>
                <a:cs typeface="Microsoft Yahei"/>
              </a:rPr>
              <a:t>F分布是一种连续型概率分布，用于描述两个独立卡方分布变量之比的概率分布。</a:t>
            </a:r>
          </a:p>
        </p:txBody>
      </p:sp>
      <p:sp>
        <p:nvSpPr>
          <p:cNvPr id="8" name="TextBox 8"/>
          <p:cNvSpPr txBox="1"/>
          <p:nvPr/>
        </p:nvSpPr>
        <p:spPr>
          <a:xfrm>
            <a:off x="4707422" y="2510291"/>
            <a:ext cx="2800350" cy="1076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2325" b="1">
                <a:solidFill>
                  <a:schemeClr val="accent1">
                    <a:lumMod val="50000"/>
                    <a:alpha val="100000"/>
                  </a:schemeClr>
                </a:solidFill>
                <a:latin typeface="Microsoft Yahei"/>
                <a:ea typeface="Microsoft Yahei"/>
                <a:cs typeface="Microsoft Yahei"/>
              </a:rPr>
              <a:t>F分布性质</a:t>
            </a:r>
          </a:p>
        </p:txBody>
      </p:sp>
      <p:sp>
        <p:nvSpPr>
          <p:cNvPr id="9" name="TextBox 9"/>
          <p:cNvSpPr txBox="1"/>
          <p:nvPr/>
        </p:nvSpPr>
        <p:spPr>
          <a:xfrm>
            <a:off x="4707422" y="3541108"/>
            <a:ext cx="2924175" cy="12477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chemeClr val="accent1">
                    <a:lumMod val="50000"/>
                    <a:alpha val="100000"/>
                  </a:schemeClr>
                </a:solidFill>
                <a:latin typeface="Microsoft Yahei"/>
                <a:ea typeface="Microsoft Yahei"/>
                <a:cs typeface="Microsoft Yahei"/>
              </a:rPr>
              <a:t>F分布具有非负性、不对称性和可加性等性质，其形状取决于自由度的大小。</a:t>
            </a:r>
          </a:p>
        </p:txBody>
      </p:sp>
      <p:sp>
        <p:nvSpPr>
          <p:cNvPr id="10" name="TextBox 10"/>
          <p:cNvSpPr txBox="1"/>
          <p:nvPr/>
        </p:nvSpPr>
        <p:spPr>
          <a:xfrm>
            <a:off x="8226846" y="2510291"/>
            <a:ext cx="2803668" cy="106299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2325" b="1">
                <a:solidFill>
                  <a:srgbClr val="FFFFFF">
                    <a:alpha val="100000"/>
                  </a:srgbClr>
                </a:solidFill>
                <a:latin typeface="Microsoft Yahei"/>
                <a:ea typeface="Microsoft Yahei"/>
                <a:cs typeface="Microsoft Yahei"/>
              </a:rPr>
              <a:t>F分布在方差比置信区间中的应用</a:t>
            </a:r>
          </a:p>
        </p:txBody>
      </p:sp>
      <p:sp>
        <p:nvSpPr>
          <p:cNvPr id="11" name="TextBox 11"/>
          <p:cNvSpPr txBox="1"/>
          <p:nvPr/>
        </p:nvSpPr>
        <p:spPr>
          <a:xfrm>
            <a:off x="8226846" y="3541108"/>
            <a:ext cx="2928915" cy="126796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rgbClr val="FFFFFF">
                    <a:alpha val="100000"/>
                  </a:srgbClr>
                </a:solidFill>
                <a:latin typeface="Microsoft Yahei"/>
                <a:ea typeface="Microsoft Yahei"/>
                <a:cs typeface="Microsoft Yahei"/>
              </a:rPr>
              <a:t>利用F分布的性质，可以构造两个正态总体方差比的置信区间，并进行假设检验。</a:t>
            </a:r>
          </a:p>
        </p:txBody>
      </p:sp>
      <p:sp>
        <p:nvSpPr>
          <p:cNvPr id="12" name="AutoShape 12"/>
          <p:cNvSpPr/>
          <p:nvPr/>
        </p:nvSpPr>
        <p:spPr>
          <a:xfrm>
            <a:off x="3126664" y="1450378"/>
            <a:ext cx="1000125" cy="100012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07874" y="6318935"/>
            <a:ext cx="701468" cy="122998"/>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137715"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6" name="Connector 16"/>
          <p:cNvCxnSpPr/>
          <p:nvPr/>
        </p:nvCxnSpPr>
        <p:spPr>
          <a:xfrm>
            <a:off x="1209343" y="6393165"/>
            <a:ext cx="10991852" cy="0"/>
          </a:xfrm>
          <a:prstGeom prst="line">
            <a:avLst/>
          </a:prstGeom>
          <a:ln w="14288">
            <a:solidFill>
              <a:schemeClr val="accent2"/>
            </a:solidFill>
            <a:prstDash val="dash"/>
            <a:headEnd type="none"/>
            <a:tailEnd type="none"/>
          </a:ln>
        </p:spPr>
        <p:style>
          <a:lnRef idx="0">
            <a:schemeClr val="accent2"/>
          </a:lnRef>
          <a:fillRef idx="1">
            <a:schemeClr val="accent2"/>
          </a:fillRef>
          <a:effectRef idx="0">
            <a:schemeClr val="accent2"/>
          </a:effectRef>
          <a:fontRef idx="minor">
            <a:schemeClr val="lt1"/>
          </a:fontRef>
        </p:style>
      </p:cxnSp>
      <p:grpSp>
        <p:nvGrpSpPr>
          <p:cNvPr id="17" name="Group 17"/>
          <p:cNvGrpSpPr/>
          <p:nvPr/>
        </p:nvGrpSpPr>
        <p:grpSpPr>
          <a:xfrm>
            <a:off x="454963" y="93878"/>
            <a:ext cx="10641129" cy="914400"/>
            <a:chOff x="454963" y="93878"/>
            <a:chExt cx="10641129" cy="914400"/>
          </a:xfrm>
        </p:grpSpPr>
        <p:sp>
          <p:nvSpPr>
            <p:cNvPr id="18" name="AutoShape 1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TextBox 3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F分布性质及应用</a:t>
              </a:r>
            </a:p>
          </p:txBody>
        </p:sp>
      </p:grpSp>
      <p:sp>
        <p:nvSpPr>
          <p:cNvPr id="39" name="AutoShape 39"/>
          <p:cNvSpPr/>
          <p:nvPr/>
        </p:nvSpPr>
        <p:spPr>
          <a:xfrm>
            <a:off x="6801159" y="1383703"/>
            <a:ext cx="1133475" cy="1133475"/>
          </a:xfrm>
          <a:prstGeom prst="ellipse">
            <a:avLst/>
          </a:prstGeom>
          <a:solidFill>
            <a:schemeClr val="l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67834" y="1450378"/>
            <a:ext cx="1000125" cy="100012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10237651" y="1383703"/>
            <a:ext cx="1133475" cy="1133475"/>
          </a:xfrm>
          <a:prstGeom prst="ellipse">
            <a:avLst/>
          </a:prstGeom>
          <a:solidFill>
            <a:schemeClr val="l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10304326" y="1450378"/>
            <a:ext cx="1000125" cy="100012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207807" y="1550012"/>
            <a:ext cx="1163319" cy="800856"/>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ct val="0"/>
              </a:spcBef>
            </a:pPr>
            <a:r>
              <a:rPr lang="en-US" sz="3450" b="1">
                <a:solidFill>
                  <a:schemeClr val="accent2">
                    <a:lumMod val="20000"/>
                    <a:lumOff val="80000"/>
                    <a:alpha val="100000"/>
                  </a:schemeClr>
                </a:solidFill>
                <a:latin typeface="Microsoft Yahei"/>
                <a:ea typeface="Microsoft Yahei"/>
                <a:cs typeface="Microsoft Yahei"/>
              </a:rPr>
              <a:t>03</a:t>
            </a:r>
          </a:p>
        </p:txBody>
      </p:sp>
      <p:sp>
        <p:nvSpPr>
          <p:cNvPr id="44" name="TextBox 44"/>
          <p:cNvSpPr txBox="1"/>
          <p:nvPr/>
        </p:nvSpPr>
        <p:spPr>
          <a:xfrm>
            <a:off x="6761790" y="1550012"/>
            <a:ext cx="1163319" cy="800856"/>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ct val="0"/>
              </a:spcBef>
            </a:pPr>
            <a:r>
              <a:rPr lang="en-US" sz="3450" b="1">
                <a:solidFill>
                  <a:schemeClr val="accent2">
                    <a:lumMod val="20000"/>
                    <a:lumOff val="80000"/>
                    <a:alpha val="100000"/>
                  </a:schemeClr>
                </a:solidFill>
                <a:latin typeface="Microsoft Yahei"/>
                <a:ea typeface="Microsoft Yahei"/>
                <a:cs typeface="Microsoft Yahei"/>
              </a:rPr>
              <a:t>02</a:t>
            </a:r>
          </a:p>
        </p:txBody>
      </p:sp>
      <p:sp>
        <p:nvSpPr>
          <p:cNvPr id="45" name="TextBox 45"/>
          <p:cNvSpPr txBox="1"/>
          <p:nvPr/>
        </p:nvSpPr>
        <p:spPr>
          <a:xfrm>
            <a:off x="3030145" y="1550012"/>
            <a:ext cx="1163319" cy="800856"/>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ct val="0"/>
              </a:spcBef>
            </a:pPr>
            <a:r>
              <a:rPr lang="en-US" sz="3450" b="1">
                <a:solidFill>
                  <a:schemeClr val="accent2">
                    <a:lumMod val="20000"/>
                    <a:lumOff val="80000"/>
                    <a:alpha val="100000"/>
                  </a:schemeClr>
                </a:solidFill>
                <a:latin typeface="Microsoft Yahei"/>
                <a:ea typeface="Microsoft Yahei"/>
                <a:cs typeface="Microsoft Yahei"/>
              </a:rPr>
              <a:t>01</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14416" r="14416"/>
          <a:stretch>
            <a:fillRect/>
          </a:stretch>
        </p:blipFill>
        <p:spPr>
          <a:xfrm>
            <a:off x="8422415" y="1165018"/>
            <a:ext cx="3769585" cy="5168746"/>
          </a:xfrm>
          <a:prstGeom prst="ellipse">
            <a:avLst/>
          </a:prstGeom>
        </p:spPr>
      </p:pic>
      <p:sp>
        <p:nvSpPr>
          <p:cNvPr id="3" name="AutoShape 3"/>
          <p:cNvSpPr/>
          <p:nvPr/>
        </p:nvSpPr>
        <p:spPr>
          <a:xfrm>
            <a:off x="1049459" y="1392873"/>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39110"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601242" y="248110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根据F分布的定义，构造包含待估计方差比的枢轴量，使其服从已知的F分布。</a:t>
            </a:r>
          </a:p>
        </p:txBody>
      </p:sp>
      <p:sp>
        <p:nvSpPr>
          <p:cNvPr id="6" name="AutoShape 6"/>
          <p:cNvSpPr/>
          <p:nvPr/>
        </p:nvSpPr>
        <p:spPr>
          <a:xfrm>
            <a:off x="3099145"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TextBox 7"/>
          <p:cNvSpPr txBox="1"/>
          <p:nvPr/>
        </p:nvSpPr>
        <p:spPr>
          <a:xfrm>
            <a:off x="784885" y="1602358"/>
            <a:ext cx="3048000" cy="552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构造枢轴量</a:t>
            </a:r>
          </a:p>
        </p:txBody>
      </p:sp>
      <p:sp>
        <p:nvSpPr>
          <p:cNvPr id="8" name="TextBox 8"/>
          <p:cNvSpPr txBox="1"/>
          <p:nvPr/>
        </p:nvSpPr>
        <p:spPr>
          <a:xfrm>
            <a:off x="4405571" y="248110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根据实际需求选择合适的置信水平，如95%或99%。</a:t>
            </a:r>
          </a:p>
        </p:txBody>
      </p:sp>
      <p:grpSp>
        <p:nvGrpSpPr>
          <p:cNvPr id="9" name="Group 9"/>
          <p:cNvGrpSpPr/>
          <p:nvPr/>
        </p:nvGrpSpPr>
        <p:grpSpPr>
          <a:xfrm>
            <a:off x="4343439" y="1390903"/>
            <a:ext cx="3535395" cy="975360"/>
            <a:chOff x="4343439" y="1390903"/>
            <a:chExt cx="3535395" cy="975360"/>
          </a:xfrm>
        </p:grpSpPr>
        <p:sp>
          <p:nvSpPr>
            <p:cNvPr id="10" name="AutoShape 10"/>
            <p:cNvSpPr/>
            <p:nvPr/>
          </p:nvSpPr>
          <p:spPr>
            <a:xfrm>
              <a:off x="4854091" y="1391888"/>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4343439"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903474"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3" name="TextBox 13"/>
          <p:cNvSpPr txBox="1"/>
          <p:nvPr/>
        </p:nvSpPr>
        <p:spPr>
          <a:xfrm>
            <a:off x="4587137" y="1601372"/>
            <a:ext cx="3048000" cy="552450"/>
          </a:xfrm>
          <a:prstGeom prst="rect">
            <a:avLst/>
          </a:prstGeom>
        </p:spPr>
        <p:txBody>
          <a:bodyPr vert="horz" wrap="square" lIns="123825" tIns="123825" rIns="57150" bIns="1238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确定置信水平</a:t>
            </a:r>
          </a:p>
        </p:txBody>
      </p:sp>
      <p:sp>
        <p:nvSpPr>
          <p:cNvPr id="14" name="AutoShape 14"/>
          <p:cNvSpPr/>
          <p:nvPr/>
        </p:nvSpPr>
        <p:spPr>
          <a:xfrm>
            <a:off x="1049459" y="3941002"/>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39110"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TextBox 16"/>
          <p:cNvSpPr txBox="1"/>
          <p:nvPr/>
        </p:nvSpPr>
        <p:spPr>
          <a:xfrm>
            <a:off x="601242" y="504142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利用F分布表或统计软件查找对应置信水平下的临界值。</a:t>
            </a:r>
          </a:p>
        </p:txBody>
      </p:sp>
      <p:sp>
        <p:nvSpPr>
          <p:cNvPr id="17" name="AutoShape 17"/>
          <p:cNvSpPr/>
          <p:nvPr/>
        </p:nvSpPr>
        <p:spPr>
          <a:xfrm>
            <a:off x="3099145"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TextBox 18"/>
          <p:cNvSpPr txBox="1"/>
          <p:nvPr/>
        </p:nvSpPr>
        <p:spPr>
          <a:xfrm>
            <a:off x="784885" y="4150486"/>
            <a:ext cx="3066513" cy="552450"/>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查找临界值</a:t>
            </a:r>
          </a:p>
        </p:txBody>
      </p:sp>
      <p:sp>
        <p:nvSpPr>
          <p:cNvPr id="19" name="AutoShape 19"/>
          <p:cNvSpPr/>
          <p:nvPr/>
        </p:nvSpPr>
        <p:spPr>
          <a:xfrm>
            <a:off x="4853788" y="3941002"/>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343439"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TextBox 21"/>
          <p:cNvSpPr txBox="1"/>
          <p:nvPr/>
        </p:nvSpPr>
        <p:spPr>
          <a:xfrm>
            <a:off x="4405571" y="504142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根据枢轴量和临界值，构造出方差比的置信区间。</a:t>
            </a:r>
          </a:p>
        </p:txBody>
      </p:sp>
      <p:sp>
        <p:nvSpPr>
          <p:cNvPr id="22" name="AutoShape 22"/>
          <p:cNvSpPr/>
          <p:nvPr/>
        </p:nvSpPr>
        <p:spPr>
          <a:xfrm>
            <a:off x="6903474"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TextBox 23"/>
          <p:cNvSpPr txBox="1"/>
          <p:nvPr/>
        </p:nvSpPr>
        <p:spPr>
          <a:xfrm>
            <a:off x="4587137" y="4150486"/>
            <a:ext cx="3048000" cy="552450"/>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构造置信区间</a:t>
            </a:r>
          </a:p>
        </p:txBody>
      </p:sp>
      <p:grpSp>
        <p:nvGrpSpPr>
          <p:cNvPr id="24" name="Group 24"/>
          <p:cNvGrpSpPr/>
          <p:nvPr/>
        </p:nvGrpSpPr>
        <p:grpSpPr>
          <a:xfrm>
            <a:off x="454963" y="93878"/>
            <a:ext cx="10641129" cy="914400"/>
            <a:chOff x="454963" y="93878"/>
            <a:chExt cx="10641129" cy="914400"/>
          </a:xfrm>
        </p:grpSpPr>
        <p:sp>
          <p:nvSpPr>
            <p:cNvPr id="25" name="AutoShape 2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TextBox 4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方差比置信区间构建方法</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https://d.book118.com/206132221010010042</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AF5FF"/>
      </a:lt1>
      <a:dk2>
        <a:srgbClr val="062F00"/>
      </a:dk2>
      <a:lt2>
        <a:srgbClr val="FFFFFF"/>
      </a:lt2>
      <a:accent1>
        <a:srgbClr val="AF79DE"/>
      </a:accent1>
      <a:accent2>
        <a:srgbClr val="BC95E8"/>
      </a:accent2>
      <a:accent3>
        <a:srgbClr val="816BB7"/>
      </a:accent3>
      <a:accent4>
        <a:srgbClr val="618CD0"/>
      </a:accent4>
      <a:accent5>
        <a:srgbClr val="76A1E5"/>
      </a:accent5>
      <a:accent6>
        <a:srgbClr val="FEE088"/>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79</Paragraphs>
  <Slides>14</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14</vt:i4>
      </vt:variant>
    </vt:vector>
  </HeadingPairs>
  <TitlesOfParts>
    <vt:vector baseType="lpstr" size="18">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2024-09-09T06:09:03.191</cp:lastPrinted>
  <dcterms:created xsi:type="dcterms:W3CDTF">2024-09-08T22:09:03Z</dcterms:created>
  <dcterms:modified xsi:type="dcterms:W3CDTF">2024-09-08T22:09:05Z</dcterms:modified>
</cp:coreProperties>
</file>