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CAB86B2-6AF7-420F-AAE0-FDCEC1F8A56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C25DA35-097E-459A-BEA8-426832B4665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B03019F-CAFE-444F-9CDC-8916584E44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8720A33-2862-4392-9171-77DF47068D8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6B737F1-7502-425C-B5F3-585F7E96226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529E0B7-FC92-452D-83DD-868E1E53FD6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0F48DAD-361F-4779-A8F7-1F12A7A6EF3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9E94D5B-0276-4DC5-BE49-852AA9FCAE2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DB553B1-9706-4123-B934-CE2D1ED9EFB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B28E26C-53FF-4B3F-A551-DDE518B2843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CD0CF34-1EB7-4DF9-A6E8-9A48050FE55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0614404205001005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057400" y="2041982"/>
            <a:ext cx="8077200" cy="20002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603200">
                    <a:alpha val="100000"/>
                  </a:srgbClr>
                </a:solidFill>
                <a:latin typeface="Microsoft Yahei"/>
                <a:ea typeface="Microsoft Yahei"/>
                <a:cs typeface="Microsoft Yahei"/>
              </a:rPr>
              <a:t>职业教育心理学教案</a:t>
            </a:r>
          </a:p>
        </p:txBody>
      </p:sp>
      <p:sp>
        <p:nvSpPr>
          <p:cNvPr id="3" name="TextBox 3"/>
          <p:cNvSpPr txBox="1"/>
          <p:nvPr/>
        </p:nvSpPr>
        <p:spPr>
          <a:xfrm>
            <a:off x="3526541" y="6029318"/>
            <a:ext cx="234315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en-US" sz="2025">
              <a:solidFill>
                <a:srgbClr val="603200">
                  <a:alpha val="100000"/>
                </a:srgbClr>
              </a:solidFill>
              <a:latin typeface="Microsoft Yahei"/>
              <a:ea typeface="Microsoft Yahei"/>
              <a:cs typeface="Microsoft Yahei"/>
            </a:endParaRPr>
          </a:p>
        </p:txBody>
      </p:sp>
      <p:sp>
        <p:nvSpPr>
          <p:cNvPr id="4" name="TextBox 4"/>
          <p:cNvSpPr txBox="1"/>
          <p:nvPr/>
        </p:nvSpPr>
        <p:spPr>
          <a:xfrm>
            <a:off x="5869779" y="6029318"/>
            <a:ext cx="279082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603200">
                    <a:alpha val="100000"/>
                  </a:srgbClr>
                </a:solidFill>
                <a:latin typeface="Microsoft Yahei"/>
                <a:ea typeface="Microsoft Yahei"/>
                <a:cs typeface="Microsoft Yahei"/>
              </a:rPr>
              <a:t>2024-01-27</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61950" y="115331"/>
            <a:ext cx="1851660" cy="114584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FFFFFF">
                    <a:alpha val="100000"/>
                  </a:srgbClr>
                </a:solidFill>
                <a:latin typeface="微软雅黑"/>
                <a:ea typeface="微软雅黑"/>
                <a:cs typeface="微软雅黑"/>
              </a:rPr>
              <a:t>目录</a:t>
            </a:r>
            <a:endParaRPr lang="en-US" sz="1100"/>
          </a:p>
        </p:txBody>
      </p:sp>
      <p:sp>
        <p:nvSpPr>
          <p:cNvPr id="4" name="TextBox 4"/>
          <p:cNvSpPr txBox="1"/>
          <p:nvPr/>
        </p:nvSpPr>
        <p:spPr>
          <a:xfrm>
            <a:off x="649067" y="1768211"/>
            <a:ext cx="8104965" cy="4692015"/>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职业教育心理学的基本理论</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职业教育中的心理现象分析</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职业教育心理学在实践教学中的应用</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职业教育心理学在学生管理中的应用</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00" b="1">
                <a:solidFill>
                  <a:schemeClr val="lt2">
                    <a:alpha val="100000"/>
                  </a:schemeClr>
                </a:solidFill>
                <a:latin typeface="Microsoft Yahei"/>
                <a:ea typeface="Microsoft Yahei"/>
                <a:cs typeface="Microsoft Yahei"/>
              </a:rPr>
              <a:t>01</a:t>
            </a:r>
          </a:p>
        </p:txBody>
      </p:sp>
      <p:sp>
        <p:nvSpPr>
          <p:cNvPr id="3" name="TextBox 3"/>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职业教育心理学是研究在职业教育领域中，个体心理发展与变化的科学，它关注如何根据学习者的心理特点和需求，提供有效的教学方法和策略。</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定义</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职业教育心理学对于提高教学效果、促进学习者职业发展具有重要意义。它有助于教师了解学习者的心理需求，设计符合学习者特点的教学方案，从而提高学习者的学习兴趣和积极性。同时，职业教育心理学也为教育决策者提供了科学的依据，以改进和完善职业教育体系。</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重要性</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职业教育心理学的定义与重要性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30845" y="2528385"/>
            <a:ext cx="1097280" cy="1097280"/>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620017" y="5027098"/>
            <a:ext cx="1097280" cy="109728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436105" y="5027098"/>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2135991">
            <a:off x="6736988" y="293181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2296662">
            <a:off x="5066977" y="2906819"/>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6933846">
            <a:off x="4575518" y="443644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5870342" y="532092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6699367">
            <a:off x="7223592" y="4470770"/>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132415" y="2756572"/>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能力目标</a:t>
            </a:r>
          </a:p>
        </p:txBody>
      </p:sp>
      <p:sp>
        <p:nvSpPr>
          <p:cNvPr id="11" name="TextBox 11"/>
          <p:cNvSpPr txBox="1"/>
          <p:nvPr/>
        </p:nvSpPr>
        <p:spPr>
          <a:xfrm>
            <a:off x="8132415" y="3244806"/>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能够运用职业教育心理学的原理和方法，分析学习者的学习问题，设计有效的教学策略和方案。</a:t>
            </a:r>
          </a:p>
        </p:txBody>
      </p:sp>
      <p:sp>
        <p:nvSpPr>
          <p:cNvPr id="12" name="TextBox 12"/>
          <p:cNvSpPr txBox="1"/>
          <p:nvPr/>
        </p:nvSpPr>
        <p:spPr>
          <a:xfrm>
            <a:off x="4541030" y="1027328"/>
            <a:ext cx="41243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知识目标</a:t>
            </a:r>
          </a:p>
        </p:txBody>
      </p:sp>
      <p:sp>
        <p:nvSpPr>
          <p:cNvPr id="13" name="TextBox 13"/>
          <p:cNvSpPr txBox="1"/>
          <p:nvPr/>
        </p:nvSpPr>
        <p:spPr>
          <a:xfrm>
            <a:off x="4541030" y="1453445"/>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掌握职业教育心理学的基本概念和理论，了解不同年龄段学习者的心理发展特点和需求。</a:t>
            </a:r>
          </a:p>
        </p:txBody>
      </p:sp>
      <p:sp>
        <p:nvSpPr>
          <p:cNvPr id="14" name="Freeform 14"/>
          <p:cNvSpPr/>
          <p:nvPr/>
        </p:nvSpPr>
        <p:spPr>
          <a:xfrm>
            <a:off x="5793785" y="2791325"/>
            <a:ext cx="571400" cy="57140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958501" y="3293513"/>
            <a:ext cx="1097280" cy="109728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7250975" y="3585987"/>
            <a:ext cx="512333" cy="51233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101166" y="3337992"/>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4403006" y="3595353"/>
            <a:ext cx="493600" cy="49360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4922225" y="5355934"/>
            <a:ext cx="476843" cy="476843"/>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6598325" y="5290510"/>
            <a:ext cx="570456" cy="570456"/>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7824133" y="4891283"/>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情感目标</a:t>
            </a:r>
          </a:p>
        </p:txBody>
      </p:sp>
      <p:sp>
        <p:nvSpPr>
          <p:cNvPr id="22" name="TextBox 22"/>
          <p:cNvSpPr txBox="1"/>
          <p:nvPr/>
        </p:nvSpPr>
        <p:spPr>
          <a:xfrm>
            <a:off x="7824133" y="5360468"/>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培养学生对职业教育心理学的兴趣和热情，提高他们的教育责任感和使命感。</a:t>
            </a:r>
          </a:p>
        </p:txBody>
      </p:sp>
      <p:sp>
        <p:nvSpPr>
          <p:cNvPr id="23" name="TextBox 23"/>
          <p:cNvSpPr txBox="1"/>
          <p:nvPr/>
        </p:nvSpPr>
        <p:spPr>
          <a:xfrm>
            <a:off x="689125" y="2785147"/>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价值观目标</a:t>
            </a:r>
          </a:p>
        </p:txBody>
      </p:sp>
      <p:sp>
        <p:nvSpPr>
          <p:cNvPr id="24" name="TextBox 24"/>
          <p:cNvSpPr txBox="1"/>
          <p:nvPr/>
        </p:nvSpPr>
        <p:spPr>
          <a:xfrm>
            <a:off x="689125" y="3244806"/>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培养学生的创新精神和实践能力，鼓励他们积极探索职业教育的新领域和新方法，为推动职业教育的发展做出贡献。</a:t>
            </a:r>
          </a:p>
        </p:txBody>
      </p:sp>
      <p:sp>
        <p:nvSpPr>
          <p:cNvPr id="25" name="TextBox 25"/>
          <p:cNvSpPr txBox="1"/>
          <p:nvPr/>
        </p:nvSpPr>
        <p:spPr>
          <a:xfrm>
            <a:off x="1054890" y="4891283"/>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态度目标</a:t>
            </a:r>
          </a:p>
        </p:txBody>
      </p:sp>
      <p:sp>
        <p:nvSpPr>
          <p:cNvPr id="26" name="TextBox 26"/>
          <p:cNvSpPr txBox="1"/>
          <p:nvPr/>
        </p:nvSpPr>
        <p:spPr>
          <a:xfrm>
            <a:off x="1054890" y="5360468"/>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树立正确的教育理念，尊重学习者的个体差异和多样性，关注学习者的全面发展。</a:t>
            </a:r>
          </a:p>
        </p:txBody>
      </p:sp>
      <p:grpSp>
        <p:nvGrpSpPr>
          <p:cNvPr id="27" name="Group 27"/>
          <p:cNvGrpSpPr/>
          <p:nvPr/>
        </p:nvGrpSpPr>
        <p:grpSpPr>
          <a:xfrm>
            <a:off x="454963" y="93878"/>
            <a:ext cx="10641129" cy="914400"/>
            <a:chOff x="454963" y="93878"/>
            <a:chExt cx="10641129" cy="914400"/>
          </a:xfrm>
        </p:grpSpPr>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教学目标与要求</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00" b="1">
                <a:solidFill>
                  <a:schemeClr val="lt2">
                    <a:alpha val="100000"/>
                  </a:schemeClr>
                </a:solidFill>
                <a:latin typeface="Microsoft Yahei"/>
                <a:ea typeface="Microsoft Yahei"/>
                <a:cs typeface="Microsoft Yahei"/>
              </a:rPr>
              <a:t>02</a:t>
            </a:r>
          </a:p>
        </p:txBody>
      </p:sp>
      <p:sp>
        <p:nvSpPr>
          <p:cNvPr id="3" name="TextBox 3"/>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职业教育心理学的基本理论</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认知发展理论</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皮亚杰的认知发展理论</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强调个体在认知发展过程中的主动性，认为认知发展是通过同化和顺应两个基本过程实现的。</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信息加工理论</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将人的认知过程看作是信息加工的过程，包括信息的输入、编码、存储、提取和使用等环节。</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建构主义理论</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认为知识是个体在与环境相互作用的过程中建构起来的，强调学习的主动性、情境性和社会性。</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21875" r="2187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情感智力理论</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强调情感在认知过程中的作用，认为情感智力是影响个体成功的重要因素之一。</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埃里克森的心理社会发展理论</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强调情感发展在个体成长中的重要性，认为情感发展是人格发展的核心。</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马斯洛的需要层次理论</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认为人的情感需求是按照一定的层次结构排列的，从基本的生理需求到高级的自我实现需求。</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情感发展理论</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70591"/>
            <a:ext cx="5783287" cy="1172718"/>
            <a:chOff x="5982796" y="3170591"/>
            <a:chExt cx="5783287" cy="1172718"/>
          </a:xfrm>
        </p:grpSpPr>
        <p:sp>
          <p:nvSpPr>
            <p:cNvPr id="3" name="TextBox 3"/>
            <p:cNvSpPr txBox="1"/>
            <p:nvPr/>
          </p:nvSpPr>
          <p:spPr>
            <a:xfrm>
              <a:off x="5982796" y="317059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米德的角色扮演理论</a:t>
              </a:r>
            </a:p>
          </p:txBody>
        </p:sp>
        <p:sp>
          <p:nvSpPr>
            <p:cNvPr id="4" name="TextBox 4"/>
            <p:cNvSpPr txBox="1"/>
            <p:nvPr/>
          </p:nvSpPr>
          <p:spPr>
            <a:xfrm>
              <a:off x="5982796" y="3641126"/>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认为个体在社会化过程中通过扮演不同的社会角色来学习社会规范和价值观念。</a:t>
              </a:r>
            </a:p>
          </p:txBody>
        </p:sp>
      </p:grpSp>
      <p:grpSp>
        <p:nvGrpSpPr>
          <p:cNvPr id="5" name="Group 5"/>
          <p:cNvGrpSpPr/>
          <p:nvPr/>
        </p:nvGrpSpPr>
        <p:grpSpPr>
          <a:xfrm>
            <a:off x="5982796" y="4823246"/>
            <a:ext cx="5783287" cy="1172718"/>
            <a:chOff x="5982796" y="4823246"/>
            <a:chExt cx="5783287" cy="1172718"/>
          </a:xfrm>
        </p:grpSpPr>
        <p:sp>
          <p:nvSpPr>
            <p:cNvPr id="6" name="TextBox 6"/>
            <p:cNvSpPr txBox="1"/>
            <p:nvPr/>
          </p:nvSpPr>
          <p:spPr>
            <a:xfrm>
              <a:off x="5982796" y="4823246"/>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科尔伯格的道德发展理论</a:t>
              </a:r>
            </a:p>
          </p:txBody>
        </p:sp>
        <p:sp>
          <p:nvSpPr>
            <p:cNvPr id="7" name="TextBox 7"/>
            <p:cNvSpPr txBox="1"/>
            <p:nvPr/>
          </p:nvSpPr>
          <p:spPr>
            <a:xfrm>
              <a:off x="5982796" y="5293781"/>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强调道德发展在个体社会化过程中的重要性，认为道德发展是按照一定的阶段进行的。</a:t>
              </a:r>
            </a:p>
          </p:txBody>
        </p:sp>
      </p:grpSp>
      <p:sp>
        <p:nvSpPr>
          <p:cNvPr id="8" name="AutoShape 8"/>
          <p:cNvSpPr/>
          <p:nvPr/>
        </p:nvSpPr>
        <p:spPr>
          <a:xfrm>
            <a:off x="4805646" y="4913047"/>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982796" y="1521950"/>
            <a:ext cx="5687135" cy="1172718"/>
            <a:chOff x="5982796" y="1521950"/>
            <a:chExt cx="5687135" cy="1172718"/>
          </a:xfrm>
        </p:grpSpPr>
        <p:sp>
          <p:nvSpPr>
            <p:cNvPr id="10" name="TextBox 10"/>
            <p:cNvSpPr txBox="1"/>
            <p:nvPr/>
          </p:nvSpPr>
          <p:spPr>
            <a:xfrm>
              <a:off x="5982796" y="152195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班杜拉的社会学习理论</a:t>
              </a:r>
            </a:p>
          </p:txBody>
        </p:sp>
        <p:sp>
          <p:nvSpPr>
            <p:cNvPr id="11" name="TextBox 11"/>
            <p:cNvSpPr txBox="1"/>
            <p:nvPr/>
          </p:nvSpPr>
          <p:spPr>
            <a:xfrm>
              <a:off x="5982796" y="1992485"/>
              <a:ext cx="5687135"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认为个体的行为是在与环境的相互作用中学习的，强调观察学习和模仿在个体社会化过程中的作用。</a:t>
              </a:r>
            </a:p>
          </p:txBody>
        </p:sp>
      </p:grpSp>
      <p:sp>
        <p:nvSpPr>
          <p:cNvPr id="12" name="AutoShape 12"/>
          <p:cNvSpPr/>
          <p:nvPr/>
        </p:nvSpPr>
        <p:spPr>
          <a:xfrm>
            <a:off x="4805646" y="3272584"/>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805646" y="161148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41457" y="1735931"/>
            <a:ext cx="3722789" cy="3981079"/>
          </a:xfrm>
          <a:prstGeom prst="rect">
            <a:avLst/>
          </a:prstGeom>
          <a:solidFill>
            <a:schemeClr val="accent1">
              <a:alpha val="9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014447" y="3486249"/>
            <a:ext cx="391670" cy="391670"/>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14447" y="1795508"/>
            <a:ext cx="391670" cy="3916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026640" y="5128951"/>
            <a:ext cx="378428" cy="378428"/>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8" name="Picture 18"/>
          <p:cNvPicPr>
            <a:picLocks noChangeAspect="1"/>
          </p:cNvPicPr>
          <p:nvPr/>
        </p:nvPicPr>
        <p:blipFill>
          <a:blip r:embed="rId2">
            <a:alphaModFix/>
          </a:blip>
          <a:srcRect l="8592" r="8592"/>
          <a:stretch>
            <a:fillRect/>
          </a:stretch>
        </p:blipFill>
        <p:spPr>
          <a:xfrm>
            <a:off x="641457" y="1883900"/>
            <a:ext cx="3722788" cy="3671084"/>
          </a:xfrm>
          <a:prstGeom prst="rect">
            <a:avLst/>
          </a:prstGeom>
        </p:spPr>
      </p:pic>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社会化发展理论</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00" b="1">
                <a:solidFill>
                  <a:schemeClr val="lt2">
                    <a:alpha val="100000"/>
                  </a:schemeClr>
                </a:solidFill>
                <a:latin typeface="Microsoft Yahei"/>
                <a:ea typeface="Microsoft Yahei"/>
                <a:cs typeface="Microsoft Yahei"/>
              </a:rPr>
              <a:t>03</a:t>
            </a:r>
          </a:p>
        </p:txBody>
      </p:sp>
      <p:sp>
        <p:nvSpPr>
          <p:cNvPr id="3" name="TextBox 3"/>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职业教育中的心理现象分析</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指引发与维持学生的学习行为，并使之指向一定学业目标的一种动力倾向。在职业教育中，学生的学习动机可能受到职业兴趣、就业前景、家庭期望等多种因素的影响。</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学习动机</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指一个人对学习的一种积极的认识倾向与情绪状态。在职业教育中，教师可以通过丰富教学内容、改进教学方法等手段激发学生的学习兴趣。</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学习兴趣</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学习动机与兴趣</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学习策略</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指学习者为了提高学习效果和效率，有目的、有意识地制定的有关学习过程的复杂的方案。在职业教育中，学生需要掌握一些有效的学习策略，如时间管理、笔记技巧、复习方法等。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学习方法</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指学习者在学习过程中采用的具体的手段或措施。不同的学科和专业可能需要不同的学习方法。在职业教育中，教师应该指导学生找到适合自己的学习方法，提高学习效率。</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21875" r="218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学习策略与方法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https://d.book118.com/206144042050010055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633301"/>
      </a:dk1>
      <a:lt1>
        <a:srgbClr val="FBF9F7"/>
      </a:lt1>
      <a:dk2>
        <a:srgbClr val="333333"/>
      </a:dk2>
      <a:lt2>
        <a:srgbClr val="F1EFEE"/>
      </a:lt2>
      <a:accent1>
        <a:srgbClr val="9A6930"/>
      </a:accent1>
      <a:accent2>
        <a:srgbClr val="B3954D"/>
      </a:accent2>
      <a:accent3>
        <a:srgbClr val="D3A67C"/>
      </a:accent3>
      <a:accent4>
        <a:srgbClr val="DC9C51"/>
      </a:accent4>
      <a:accent5>
        <a:srgbClr val="D17A6E"/>
      </a:accent5>
      <a:accent6>
        <a:srgbClr val="8C857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67</Paragraphs>
  <Slides>13</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13</vt:i4>
      </vt:variant>
    </vt:vector>
  </HeadingPairs>
  <TitlesOfParts>
    <vt:vector baseType="lpstr" size="18">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2024-09-22T18:33:33.932</cp:lastPrinted>
  <dcterms:created xsi:type="dcterms:W3CDTF">2024-09-22T10:33:33Z</dcterms:created>
  <dcterms:modified xsi:type="dcterms:W3CDTF">2024-09-22T10:33:36Z</dcterms:modified>
</cp:coreProperties>
</file>