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ppt" ContentType="application/vnd.openxmlformats-officedocument.presentationml.slide"/>
  <Default Extension="wav" ContentType="audio/x-wav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6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C6037-63E8-4D1E-AD25-44845D35B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AC8BAF-6E2C-4A1E-AB72-6D971866C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9A977-DE11-4F71-8725-70C24ECD5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F92062-6D80-4A4F-B123-2DFA11E21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AF1F5F-A4A5-437E-8AA4-EBF7FC999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08AFE4-3550-45F5-A483-10355C92E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AFE4C3-12C3-478C-9A5C-79CEDEF76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53759-FAB4-4E29-AA37-3747A424F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1CD2C1-0785-4B4B-B7A5-4E92FB6A6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C4D95-2F34-4C7B-AAC4-92E0A3022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683DD-5EC3-4110-91F7-F3D816071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package" Target="../embeddings/Presentation1.ppt" TargetMode="Internal" /><Relationship Id="rId3" Type="http://schemas.openxmlformats.org/officeDocument/2006/relationships/image" Target="../media/image3.emf" /><Relationship Id="rId4" Type="http://schemas.openxmlformats.org/officeDocument/2006/relationships/vmlDrawing" Target="../drawings/vmlDrawing1.vml" /><Relationship Id="rId5" Type="http://schemas.openxmlformats.org/officeDocument/2006/relationships/audio" Target="../media/audio111.wav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hyperlink" Target="http://baike.baidu.com/view/447390.htm" TargetMode="External" /><Relationship Id="rId3" Type="http://schemas.openxmlformats.org/officeDocument/2006/relationships/hyperlink" Target="http://baike.baidu.com/view/94477.htm" TargetMode="External" /><Relationship Id="rId4" Type="http://schemas.openxmlformats.org/officeDocument/2006/relationships/hyperlink" Target="http://baike.baidu.com/view/1470963.htm" TargetMode="External" /><Relationship Id="rId5" Type="http://schemas.openxmlformats.org/officeDocument/2006/relationships/hyperlink" Target="http://baike.baidu.com/view/3532584.htm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hyperlink" Target="http://baike.baidu.com/view/424013.htm" TargetMode="External" /><Relationship Id="rId3" Type="http://schemas.openxmlformats.org/officeDocument/2006/relationships/hyperlink" Target="http://baike.baidu.com/view/2621.htm" TargetMode="Ex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NULL" TargetMode="External" /><Relationship Id="rId3" Type="http://schemas.openxmlformats.org/officeDocument/2006/relationships/image" Target="../media/image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20414212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930" name="Rectangle 3"/>
          <p:cNvSpPr>
            <a:spLocks noGrp="1"/>
          </p:cNvSpPr>
          <p:nvPr>
            <p:ph idx="1"/>
          </p:nvPr>
        </p:nvSpPr>
        <p:spPr>
          <a:xfrm>
            <a:off x="1524000" y="533400"/>
            <a:ext cx="8640763" cy="3479800"/>
          </a:xfrm>
          <a:noFill/>
          <a:ln>
            <a:miter lim="800000"/>
          </a:ln>
        </p:spPr>
        <p:txBody>
          <a:bodyPr wrap="square" lIns="91440" tIns="45720" rIns="91440" bIns="45720" anchor="t" anchorCtr="0">
            <a:noAutofit/>
          </a:bodyPr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90000"/>
              </a:lnSpc>
              <a:buNone/>
            </a:pPr>
            <a:r>
              <a:rPr sz="4000" b="1"/>
              <a:t>       </a:t>
            </a:r>
            <a:r>
              <a:rPr sz="3600" b="1"/>
              <a:t>这个人在中国现代文学史上，被誉为“</a:t>
            </a:r>
            <a:r>
              <a:rPr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民族魂</a:t>
            </a:r>
            <a:r>
              <a:rPr sz="3600" b="1"/>
              <a:t>”。他时刻以深沉的情怀、睿智的目光关注着我们民族的生存状态和精神世界。在他逝世之时，举国哀悼，举世震惊。一友人送对联悼曰： </a:t>
            </a:r>
            <a:endParaRPr sz="3600" b="1"/>
          </a:p>
        </p:txBody>
      </p:sp>
      <p:sp>
        <p:nvSpPr>
          <p:cNvPr id="124931" name="Rectangle 3"/>
          <p:cNvSpPr/>
          <p:nvPr/>
        </p:nvSpPr>
        <p:spPr>
          <a:xfrm>
            <a:off x="1524000" y="4267200"/>
            <a:ext cx="8713788" cy="28813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34290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b="1">
                <a:solidFill>
                  <a:srgbClr val="003300"/>
                </a:solidFill>
                <a:ea typeface="隶书" pitchFamily="49" charset="-122"/>
              </a:rPr>
              <a:t>    译书尚未成功，惊闻殒星，中国何人领</a:t>
            </a:r>
            <a:r>
              <a:rPr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呐喊;</a:t>
            </a:r>
            <a:endParaRPr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隶书" pitchFamily="49" charset="-122"/>
            </a:endParaRPr>
          </a:p>
          <a:p>
            <a:pPr lvl="0">
              <a:buNone/>
            </a:pPr>
            <a:r>
              <a:rPr b="1">
                <a:latin typeface="隶书" pitchFamily="49" charset="-122"/>
                <a:ea typeface="隶书" pitchFamily="49" charset="-122"/>
              </a:rPr>
              <a:t>  先生已经作古，痛忆旧友，文坛从此感</a:t>
            </a:r>
            <a:r>
              <a:rPr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隶书" pitchFamily="49" charset="-122"/>
                <a:ea typeface="隶书" pitchFamily="49" charset="-122"/>
              </a:rPr>
              <a:t>彷徨.</a:t>
            </a:r>
            <a:r>
              <a:rPr b="1">
                <a:latin typeface="隶书" pitchFamily="49" charset="-122"/>
                <a:ea typeface="隶书" pitchFamily="49" charset="-122"/>
              </a:rPr>
              <a:t> </a:t>
            </a:r>
            <a:endParaRPr b="1"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 build="p"/>
      <p:bldP spid="124931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1618" name="Group 2"/>
          <p:cNvGrpSpPr/>
          <p:nvPr/>
        </p:nvGrpSpPr>
        <p:grpSpPr>
          <a:xfrm>
            <a:off x="3575050" y="0"/>
            <a:ext cx="5041900" cy="6858000"/>
            <a:chOff x="1338" y="0"/>
            <a:chExt cx="3056" cy="4320"/>
          </a:xfrm>
        </p:grpSpPr>
        <p:pic>
          <p:nvPicPr>
            <p:cNvPr id="111619" name="Picture 3"/>
            <p:cNvPicPr/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1338" y="0"/>
              <a:ext cx="3056" cy="4320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</p:pic>
        <p:sp>
          <p:nvSpPr>
            <p:cNvPr id="111620" name="Text Box 4"/>
            <p:cNvSpPr txBox="1"/>
            <p:nvPr/>
          </p:nvSpPr>
          <p:spPr>
            <a:xfrm>
              <a:off x="1338" y="0"/>
              <a:ext cx="272" cy="1686"/>
            </a:xfrm>
            <a:prstGeom prst="rect">
              <a:avLst/>
            </a:prstGeom>
            <a:solidFill>
              <a:srgbClr val="1C1C1C"/>
            </a:solidFill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 altLang="en-US"/>
              </a:defPPr>
              <a:lvl1pPr mar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ct val="50000"/>
                </a:spcBef>
              </a:pPr>
              <a:endParaRPr sz="2400">
                <a:latin typeface="Garamond" pitchFamily="18" charset="0"/>
              </a:endParaRPr>
            </a:p>
            <a:p>
              <a:pPr lvl="0">
                <a:spcBef>
                  <a:spcPct val="50000"/>
                </a:spcBef>
              </a:pPr>
              <a:endParaRPr sz="2400">
                <a:latin typeface="Garamond" pitchFamily="18" charset="0"/>
              </a:endParaRPr>
            </a:p>
            <a:p>
              <a:pPr lvl="0">
                <a:spcBef>
                  <a:spcPct val="50000"/>
                </a:spcBef>
              </a:pPr>
              <a:endParaRPr sz="2400">
                <a:latin typeface="Garamond" pitchFamily="18" charset="0"/>
              </a:endParaRPr>
            </a:p>
            <a:p>
              <a:pPr lvl="0">
                <a:spcBef>
                  <a:spcPct val="50000"/>
                </a:spcBef>
              </a:pPr>
              <a:endParaRPr sz="2400">
                <a:latin typeface="Garamond" pitchFamily="18" charset="0"/>
              </a:endParaRPr>
            </a:p>
            <a:p>
              <a:pPr lvl="0">
                <a:spcBef>
                  <a:spcPct val="50000"/>
                </a:spcBef>
              </a:pPr>
              <a:endParaRPr sz="2400">
                <a:latin typeface="Garamond" pitchFamily="18" charset="0"/>
              </a:endParaRPr>
            </a:p>
          </p:txBody>
        </p:sp>
        <p:sp>
          <p:nvSpPr>
            <p:cNvPr id="111621" name="Text Box 5"/>
            <p:cNvSpPr txBox="1"/>
            <p:nvPr/>
          </p:nvSpPr>
          <p:spPr>
            <a:xfrm>
              <a:off x="1665" y="2478"/>
              <a:ext cx="279" cy="1224"/>
            </a:xfrm>
            <a:prstGeom prst="rect">
              <a:avLst/>
            </a:prstGeom>
            <a:solidFill>
              <a:srgbClr val="1C1C1C"/>
            </a:solidFill>
            <a:ln>
              <a:noFill/>
              <a:miter lim="800000"/>
            </a:ln>
          </p:spPr>
          <p:txBody>
            <a:bodyPr vert="eaVert">
              <a:spAutoFit/>
            </a:bodyPr>
            <a:lstStyle>
              <a:defPPr>
                <a:defRPr lang="zh-CN" altLang="en-US"/>
              </a:defPPr>
              <a:lvl1pPr mar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kern="1200" baseline="0">
                  <a:solidFill>
                    <a:schemeClr val="tx1"/>
                  </a:solidFill>
                  <a:effectLst/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ct val="50000"/>
                </a:spcBef>
              </a:pPr>
              <a:endParaRPr>
                <a:latin typeface="Garamond" pitchFamily="18" charset="0"/>
              </a:endParaRPr>
            </a:p>
          </p:txBody>
        </p:sp>
      </p:grpSp>
      <p:pic>
        <p:nvPicPr>
          <p:cNvPr id="111622" name="Picture 6"/>
          <p:cNvPicPr/>
          <p:nvPr/>
        </p:nvPicPr>
        <p:blipFill>
          <a:blip r:embed="rId3">
            <a:lum contrast="30000"/>
          </a:blip>
          <a:srcRect l="44764"/>
          <a:stretch>
            <a:fillRect/>
          </a:stretch>
        </p:blipFill>
        <p:spPr>
          <a:xfrm>
            <a:off x="8616950" y="0"/>
            <a:ext cx="2051050" cy="6858000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  <p:pic>
        <p:nvPicPr>
          <p:cNvPr id="111623" name="Picture 7"/>
          <p:cNvPicPr/>
          <p:nvPr/>
        </p:nvPicPr>
        <p:blipFill>
          <a:blip r:embed="rId3">
            <a:lum contrast="30000"/>
          </a:blip>
          <a:srcRect r="44764"/>
          <a:stretch>
            <a:fillRect/>
          </a:stretch>
        </p:blipFill>
        <p:spPr>
          <a:xfrm>
            <a:off x="1524000" y="0"/>
            <a:ext cx="2049463" cy="6858000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6306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981200" y="1600200"/>
            <a:ext cx="8229600" cy="4525963"/>
          </a:xfrm>
          <a:noFill/>
          <a:ln>
            <a:miter lim="800000"/>
          </a:ln>
        </p:spPr>
        <p:txBody>
          <a:bodyPr wrap="square" lIns="91440" tIns="45720" rIns="91440" bIns="45720" anchor="t" anchorCtr="0"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Font typeface="Wingdings" panose="05000000000000000000" pitchFamily="2" charset="2"/>
              <a:buNone/>
            </a:pPr>
            <a:r>
              <a:rPr sz="3600" b="1"/>
              <a:t>1、了解时代背景，掌握作者和刘和珍的相关知识。</a:t>
            </a:r>
            <a:endParaRPr sz="3600" b="1"/>
          </a:p>
          <a:p>
            <a:pPr lvl="0">
              <a:buFont typeface="Wingdings" panose="05000000000000000000" pitchFamily="2" charset="2"/>
              <a:buNone/>
            </a:pPr>
            <a:r>
              <a:rPr sz="3600" b="1"/>
              <a:t>2、理解意义深刻的语句，进而把握全文的思想内容，学习先贤们为国家、为民族而英勇献身的精神。</a:t>
            </a:r>
            <a:endParaRPr sz="3600" b="1"/>
          </a:p>
        </p:txBody>
      </p:sp>
      <p:sp>
        <p:nvSpPr>
          <p:cNvPr id="226307" name="Text Box 2"/>
          <p:cNvSpPr txBox="1"/>
          <p:nvPr/>
        </p:nvSpPr>
        <p:spPr>
          <a:xfrm>
            <a:off x="1828800" y="228600"/>
            <a:ext cx="3243580" cy="10147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r>
              <a:rPr sz="6000" b="1" u="sng">
                <a:solidFill>
                  <a:srgbClr val="800000"/>
                </a:solidFill>
                <a:ea typeface="叶根友特隶简体"/>
              </a:rPr>
              <a:t>学习目标</a:t>
            </a:r>
            <a:endParaRPr sz="6000" b="1" u="sng">
              <a:solidFill>
                <a:srgbClr val="800000"/>
              </a:solidFill>
              <a:ea typeface="叶根友特隶简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27330" name="Object 1026"/>
          <p:cNvGraphicFramePr>
            <a:graphicFrameLocks noChangeAspect="1"/>
          </p:cNvGraphicFramePr>
          <p:nvPr/>
        </p:nvGraphicFramePr>
        <p:xfrm>
          <a:off x="1524000" y="0"/>
          <a:ext cx="9144000" cy="6858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幻灯片" r:id="rId2" imgW="4576445" imgH="3433445" progId="PowerPoint.Slide.8">
                  <p:embed/>
                </p:oleObj>
              </mc:Choice>
              <mc:Fallback>
                <p:oleObj name="幻灯片" r:id="rId2" imgW="4576445" imgH="3433445" progId="PowerPoint.Slide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1" name="Text Box 1027"/>
          <p:cNvSpPr txBox="1"/>
          <p:nvPr/>
        </p:nvSpPr>
        <p:spPr>
          <a:xfrm>
            <a:off x="5638800" y="142875"/>
            <a:ext cx="4886325" cy="32359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>
              <a:spcBef>
                <a:spcPts val="500"/>
              </a:spcBef>
              <a:spcAft>
                <a:spcPts val="500"/>
              </a:spcAft>
            </a:pPr>
            <a:r>
              <a:rPr kumimoji="1" sz="2800" b="1">
                <a:solidFill>
                  <a:srgbClr val="FF0000"/>
                </a:solidFill>
                <a:latin typeface="宋体" panose="02010600030101010101" pitchFamily="2" charset="-122"/>
              </a:rPr>
              <a:t>鲁迅（１８８１-１９３６）</a:t>
            </a:r>
            <a:endParaRPr kumimoji="1" sz="2800" b="1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marL="0" lvl="0" indent="0" eaLnBrk="0" hangingPunct="0">
              <a:spcBef>
                <a:spcPts val="500"/>
              </a:spcBef>
              <a:spcAft>
                <a:spcPts val="500"/>
              </a:spcAft>
            </a:pPr>
            <a:r>
              <a:rPr kumimoji="1" sz="2800" b="1">
                <a:latin typeface="Times New Roman" panose="02020603050405020304" pitchFamily="18" charset="0"/>
              </a:rPr>
              <a:t>中国近现代最伟大的无产阶级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文学家、思想家</a:t>
            </a:r>
            <a:r>
              <a:rPr kumimoji="1" sz="2800" b="1">
                <a:latin typeface="Times New Roman" panose="02020603050405020304" pitchFamily="18" charset="0"/>
              </a:rPr>
              <a:t>和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革命家</a:t>
            </a:r>
            <a:r>
              <a:rPr kumimoji="1" sz="2800" b="1">
                <a:latin typeface="Times New Roman" panose="02020603050405020304" pitchFamily="18" charset="0"/>
              </a:rPr>
              <a:t>，鲁迅精神被称为中华“民族魂”，是中国现代文学的奠基人。原名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周树人</a:t>
            </a:r>
            <a:r>
              <a:rPr kumimoji="1" sz="2800" b="1">
                <a:latin typeface="Times New Roman" panose="02020603050405020304" pitchFamily="18" charset="0"/>
              </a:rPr>
              <a:t>，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字豫 才</a:t>
            </a:r>
            <a:r>
              <a:rPr kumimoji="1" sz="2800" b="1">
                <a:latin typeface="Times New Roman" panose="02020603050405020304" pitchFamily="18" charset="0"/>
              </a:rPr>
              <a:t>，浙江绍兴人。</a:t>
            </a:r>
            <a:endParaRPr kumimoji="1" sz="2800" b="1">
              <a:latin typeface="Times New Roman" panose="02020603050405020304" pitchFamily="18" charset="0"/>
            </a:endParaRPr>
          </a:p>
        </p:txBody>
      </p:sp>
      <p:sp>
        <p:nvSpPr>
          <p:cNvPr id="227332" name="Text Box 1028"/>
          <p:cNvSpPr txBox="1"/>
          <p:nvPr/>
        </p:nvSpPr>
        <p:spPr>
          <a:xfrm>
            <a:off x="5181600" y="3429000"/>
            <a:ext cx="5486400" cy="18148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>
              <a:spcBef>
                <a:spcPct val="50000"/>
              </a:spcBef>
            </a:pPr>
            <a:r>
              <a:rPr kumimoji="1" sz="2800" b="1">
                <a:latin typeface="Times New Roman" panose="02020603050405020304" pitchFamily="18" charset="0"/>
              </a:rPr>
              <a:t>   １９１８年５月，首次用“鲁迅”为笔名，发表中国现代文学史上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第一篇白话小说《狂人日记》</a:t>
            </a:r>
            <a:r>
              <a:rPr kumimoji="1" sz="2800" b="1">
                <a:latin typeface="Times New Roman" panose="02020603050405020304" pitchFamily="18" charset="0"/>
              </a:rPr>
              <a:t>。</a:t>
            </a:r>
            <a:endParaRPr kumimoji="1" sz="2800" b="1">
              <a:latin typeface="Times New Roman" panose="02020603050405020304" pitchFamily="18" charset="0"/>
            </a:endParaRPr>
          </a:p>
        </p:txBody>
      </p:sp>
      <p:sp>
        <p:nvSpPr>
          <p:cNvPr id="227334" name="Text Box 1030"/>
          <p:cNvSpPr txBox="1"/>
          <p:nvPr/>
        </p:nvSpPr>
        <p:spPr>
          <a:xfrm>
            <a:off x="1676400" y="4953000"/>
            <a:ext cx="8763000" cy="9531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>
              <a:spcBef>
                <a:spcPct val="50000"/>
              </a:spcBef>
            </a:pPr>
            <a:r>
              <a:rPr kumimoji="1" sz="2800" b="1">
                <a:latin typeface="Times New Roman" panose="02020603050405020304" pitchFamily="18" charset="0"/>
              </a:rPr>
              <a:t>       １９２１年１２月发表的中篇小说</a:t>
            </a:r>
            <a:r>
              <a:rPr kumimoji="1" sz="2800" b="1">
                <a:solidFill>
                  <a:srgbClr val="FF0000"/>
                </a:solidFill>
                <a:latin typeface="Times New Roman" panose="02020603050405020304" pitchFamily="18" charset="0"/>
              </a:rPr>
              <a:t>《阿Ｑ正传》</a:t>
            </a:r>
            <a:r>
              <a:rPr kumimoji="1" sz="2800" b="1">
                <a:latin typeface="Times New Roman" panose="02020603050405020304" pitchFamily="18" charset="0"/>
              </a:rPr>
              <a:t>，是中国现代文学史上杰出的作品之一。</a:t>
            </a:r>
            <a:endParaRPr kumimoji="1" sz="2800" b="1">
              <a:latin typeface="Times New Roman" panose="02020603050405020304" pitchFamily="18" charset="0"/>
            </a:endParaRPr>
          </a:p>
        </p:txBody>
      </p:sp>
      <p:sp>
        <p:nvSpPr>
          <p:cNvPr id="227335" name="矩形 10"/>
          <p:cNvSpPr/>
          <p:nvPr/>
        </p:nvSpPr>
        <p:spPr bwMode="auto">
          <a:xfrm>
            <a:off x="5453063" y="6000750"/>
            <a:ext cx="1571625" cy="500063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/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lvl="0" indent="0" eaLnBrk="0" hangingPunct="0"/>
            <a:endParaRPr kumimoji="1" sz="3600">
              <a:ea typeface="华文新魏" pitchFamily="2" charset="-122"/>
            </a:endParaRPr>
          </a:p>
        </p:txBody>
      </p:sp>
      <p:sp>
        <p:nvSpPr>
          <p:cNvPr id="227336" name="矩形 11"/>
          <p:cNvSpPr/>
          <p:nvPr/>
        </p:nvSpPr>
        <p:spPr bwMode="auto">
          <a:xfrm>
            <a:off x="7596188" y="6000750"/>
            <a:ext cx="1214437" cy="500063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/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lvl="0" indent="0" eaLnBrk="0" hangingPunct="0"/>
            <a:endParaRPr kumimoji="1" sz="3600">
              <a:ea typeface="华文新魏" pitchFamily="2" charset="-122"/>
            </a:endParaRPr>
          </a:p>
        </p:txBody>
      </p:sp>
      <p:sp>
        <p:nvSpPr>
          <p:cNvPr id="227337" name="Text Box 1032"/>
          <p:cNvSpPr txBox="1"/>
          <p:nvPr/>
        </p:nvSpPr>
        <p:spPr>
          <a:xfrm>
            <a:off x="1828800" y="6019800"/>
            <a:ext cx="944880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>
              <a:spcBef>
                <a:spcPct val="50000"/>
              </a:spcBef>
            </a:pPr>
            <a:r>
              <a:rPr kumimoji="1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他的作品是一部记录着对黑暗的愤懑和对光明渴慕的民族启示录</a:t>
            </a:r>
            <a:endParaRPr kumimoji="1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7338" name="Text Box 2"/>
          <p:cNvSpPr txBox="1"/>
          <p:nvPr/>
        </p:nvSpPr>
        <p:spPr>
          <a:xfrm>
            <a:off x="1905000" y="0"/>
            <a:ext cx="3243580" cy="10147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r>
              <a:rPr sz="6000" b="1" u="sng">
                <a:solidFill>
                  <a:srgbClr val="800000"/>
                </a:solidFill>
                <a:ea typeface="叶根友特隶简体"/>
              </a:rPr>
              <a:t>预习检测</a:t>
            </a:r>
            <a:endParaRPr sz="6000" b="1" u="sng">
              <a:solidFill>
                <a:srgbClr val="800000"/>
              </a:solidFill>
              <a:ea typeface="叶根友特隶简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showWhenStopped="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/>
      <p:bldP spid="227332" grpId="0"/>
      <p:bldP spid="227334" grpId="0"/>
      <p:bldP spid="227335" grpId="0"/>
      <p:bldP spid="227336" grpId="0"/>
      <p:bldP spid="2273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378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1825625" y="188913"/>
            <a:ext cx="8540750" cy="719137"/>
          </a:xfr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 lvl="0"/>
            <a:r>
              <a:rPr sz="4000"/>
              <a:t>鲁迅作品</a:t>
            </a:r>
            <a:endParaRPr sz="4000"/>
          </a:p>
        </p:txBody>
      </p:sp>
      <p:sp>
        <p:nvSpPr>
          <p:cNvPr id="229379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825625" y="1125538"/>
            <a:ext cx="8540750" cy="5472112"/>
          </a:xfrm>
          <a:noFill/>
          <a:ln>
            <a:miter lim="800000"/>
          </a:ln>
        </p:spPr>
        <p:txBody>
          <a:bodyPr wrap="square" lIns="91440" tIns="45720" rIns="91440" bIns="45720" anchor="t" anchorCtr="0">
            <a:normAutofit lnSpcReduction="10000"/>
          </a:bodyPr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2800"/>
              <a:t>小说集：</a:t>
            </a:r>
            <a:r>
              <a:rPr sz="2800" b="1">
                <a:solidFill>
                  <a:srgbClr val="FF0066"/>
                </a:solidFill>
              </a:rPr>
              <a:t>《呐喊》《彷徨》《</a:t>
            </a:r>
            <a:r>
              <a:rPr sz="2800"/>
              <a:t>故事新编》；（《阿Q正传》等皆收于《呐喊》中） </a:t>
            </a:r>
            <a:endParaRPr sz="2800"/>
          </a:p>
          <a:p>
            <a:pPr lvl="0"/>
            <a:r>
              <a:rPr sz="2800"/>
              <a:t>散文集：</a:t>
            </a:r>
            <a:r>
              <a:rPr sz="2800" b="1">
                <a:solidFill>
                  <a:srgbClr val="FF0066"/>
                </a:solidFill>
              </a:rPr>
              <a:t>《朝花夕拾》</a:t>
            </a:r>
            <a:r>
              <a:rPr sz="2800"/>
              <a:t>（原名《</a:t>
            </a:r>
            <a:r>
              <a:rPr sz="2800">
                <a:hlinkClick r:id="rId2"/>
              </a:rPr>
              <a:t>旧事重提</a:t>
            </a:r>
            <a:r>
              <a:rPr sz="2800"/>
              <a:t>》）</a:t>
            </a:r>
            <a:endParaRPr sz="2800"/>
          </a:p>
          <a:p>
            <a:pPr lvl="0"/>
            <a:r>
              <a:rPr sz="2800"/>
              <a:t>文学论著：《</a:t>
            </a:r>
            <a:r>
              <a:rPr sz="2800">
                <a:hlinkClick r:id="rId3"/>
              </a:rPr>
              <a:t>中国小说史略</a:t>
            </a:r>
            <a:r>
              <a:rPr sz="2800"/>
              <a:t>》； </a:t>
            </a:r>
            <a:endParaRPr sz="2800"/>
          </a:p>
          <a:p>
            <a:pPr lvl="0"/>
            <a:r>
              <a:rPr sz="2800"/>
              <a:t>散文诗集：</a:t>
            </a:r>
            <a:r>
              <a:rPr sz="2800" b="1">
                <a:solidFill>
                  <a:srgbClr val="FF0066"/>
                </a:solidFill>
              </a:rPr>
              <a:t>《野草》</a:t>
            </a:r>
            <a:endParaRPr sz="2800" b="1">
              <a:solidFill>
                <a:srgbClr val="FF0066"/>
              </a:solidFill>
            </a:endParaRPr>
          </a:p>
          <a:p>
            <a:pPr lvl="0"/>
            <a:r>
              <a:rPr sz="2800">
                <a:hlinkClick r:id="rId4"/>
              </a:rPr>
              <a:t>论文集</a:t>
            </a:r>
            <a:r>
              <a:rPr sz="2800"/>
              <a:t>：《门外文谈》 </a:t>
            </a:r>
            <a:endParaRPr sz="2800"/>
          </a:p>
          <a:p>
            <a:pPr lvl="0"/>
            <a:r>
              <a:rPr sz="2800"/>
              <a:t>杂文集：《坟》《热风》《华盖集》《华盖集续编》《南腔北调集》《三闲集》《二心集》《而已集》《花边文学》《伪自由书》《附集》《准风月谈》《集外集》《且介亭杂文集》《且介亭杂文二集》《</a:t>
            </a:r>
            <a:r>
              <a:rPr sz="2800">
                <a:hlinkClick r:id="rId5"/>
              </a:rPr>
              <a:t>且介亭杂文末编</a:t>
            </a:r>
            <a:r>
              <a:rPr sz="2800"/>
              <a:t>》等19部和很多另外的杂文集。 </a:t>
            </a:r>
            <a:endParaRPr sz="2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8354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2208213" y="0"/>
            <a:ext cx="8162925" cy="762000"/>
          </a:xfr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 lvl="0"/>
            <a:r>
              <a:t>         </a:t>
            </a:r>
            <a:r>
              <a:rPr sz="3600"/>
              <a:t>有的人</a:t>
            </a:r>
            <a:r>
              <a:rPr sz="2400"/>
              <a:t>—纪念鲁迅有感</a:t>
            </a:r>
            <a:endParaRPr sz="2400"/>
          </a:p>
        </p:txBody>
      </p:sp>
      <p:sp>
        <p:nvSpPr>
          <p:cNvPr id="228355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524000" y="981075"/>
            <a:ext cx="4724400" cy="5876925"/>
          </a:xfrm>
          <a:noFill/>
          <a:ln>
            <a:miter lim="800000"/>
          </a:ln>
        </p:spPr>
        <p:txBody>
          <a:bodyPr wrap="square" lIns="91440" tIns="45720" rIns="91440" bIns="45720" anchor="t" anchorCtr="0"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有的人活着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他已经死了；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有的人死了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他还活着。</a:t>
            </a:r>
            <a:r>
              <a:rPr sz="2400"/>
              <a:t>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有的人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骑在人民头上：“呵，我多伟大！”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有的人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俯下身子给人民当牛马。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有的人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把名字刻入石头，想“不朽”；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有的人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 b="1">
                <a:solidFill>
                  <a:srgbClr val="FF0000"/>
                </a:solidFill>
              </a:rPr>
              <a:t>情愿作</a:t>
            </a:r>
            <a:r>
              <a:rPr sz="2400" b="1">
                <a:solidFill>
                  <a:srgbClr val="FF0000"/>
                </a:solidFill>
                <a:hlinkClick r:id="rId2"/>
              </a:rPr>
              <a:t>野草</a:t>
            </a:r>
            <a:r>
              <a:rPr sz="2400" b="1">
                <a:solidFill>
                  <a:srgbClr val="FF0000"/>
                </a:solidFill>
              </a:rPr>
              <a:t>，等着地下的火烧。 </a:t>
            </a:r>
            <a:endParaRPr sz="2400" b="1">
              <a:solidFill>
                <a:srgbClr val="FF0000"/>
              </a:solidFill>
            </a:endParaRPr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有的人 </a:t>
            </a:r>
            <a:endParaRPr sz="24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2400"/>
              <a:t>他活着别人就不能活</a:t>
            </a:r>
            <a:r>
              <a:rPr sz="2000"/>
              <a:t>；</a:t>
            </a:r>
            <a:endParaRPr sz="20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1600"/>
              <a:t>　　</a:t>
            </a:r>
            <a:endParaRPr sz="1600"/>
          </a:p>
          <a:p>
            <a:pPr lvl="0">
              <a:lnSpc>
                <a:spcPct val="80000"/>
              </a:lnSpc>
              <a:buFont typeface="Wingdings" panose="05000000000000000000" pitchFamily="2" charset="2"/>
              <a:buNone/>
            </a:pPr>
            <a:endParaRPr sz="1600"/>
          </a:p>
          <a:p>
            <a:pPr lvl="0">
              <a:lnSpc>
                <a:spcPct val="80000"/>
              </a:lnSpc>
              <a:buChar char="•"/>
            </a:pPr>
            <a:endParaRPr sz="1600"/>
          </a:p>
        </p:txBody>
      </p:sp>
      <p:sp>
        <p:nvSpPr>
          <p:cNvPr id="228356" name="Text Box 4"/>
          <p:cNvSpPr txBox="1"/>
          <p:nvPr/>
        </p:nvSpPr>
        <p:spPr>
          <a:xfrm>
            <a:off x="6024563" y="404813"/>
            <a:ext cx="4262437" cy="66160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endParaRPr kumimoji="1" sz="16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 b="1">
                <a:latin typeface="Verdana" panose="020b0604030504040204" pitchFamily="34" charset="0"/>
                <a:ea typeface="华文新魏" pitchFamily="2" charset="-122"/>
              </a:rPr>
              <a:t>有的人 </a:t>
            </a:r>
            <a:endParaRPr kumimoji="1" sz="24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 b="1">
                <a:latin typeface="Verdana" panose="020b0604030504040204" pitchFamily="34" charset="0"/>
                <a:ea typeface="华文新魏" pitchFamily="2" charset="-122"/>
              </a:rPr>
              <a:t>他活着为了多数人更好地活。</a:t>
            </a:r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骑在人民头上的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人民把他摔垮；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给人民当牛马的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人民永远记住他！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把名字刻入石头的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名字比尸首烂得更早；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只要春风吹到的地方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到处是青青的野草。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他活着别人就不能活的人，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他的下场可以看到；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他活着为了多数人更好地活的人，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群众把他抬举得很高，很高。 </a:t>
            </a:r>
            <a:endParaRPr kumimoji="1" sz="2400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2400">
                <a:latin typeface="Verdana" panose="020b0604030504040204" pitchFamily="34" charset="0"/>
                <a:ea typeface="华文新魏" pitchFamily="2" charset="-122"/>
              </a:rPr>
              <a:t>　　——1949年11月1日于</a:t>
            </a:r>
            <a:r>
              <a:rPr kumimoji="1" sz="2400">
                <a:latin typeface="Verdana" panose="020b0604030504040204" pitchFamily="34" charset="0"/>
                <a:ea typeface="华文新魏" pitchFamily="2" charset="-122"/>
                <a:hlinkClick r:id="rId3"/>
              </a:rPr>
              <a:t>北京</a:t>
            </a:r>
            <a:r>
              <a:rPr kumimoji="1" sz="2000">
                <a:latin typeface="Verdana" panose="020b0604030504040204" pitchFamily="34" charset="0"/>
                <a:ea typeface="华文新魏" pitchFamily="2" charset="-122"/>
              </a:rPr>
              <a:t> 臧克家</a:t>
            </a:r>
            <a:endParaRPr kumimoji="1" sz="1600">
              <a:latin typeface="Verdana" panose="020b0604030504040204" pitchFamily="34" charset="0"/>
              <a:ea typeface="华文新魏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0402" name="Text Box 2"/>
          <p:cNvSpPr txBox="1"/>
          <p:nvPr/>
        </p:nvSpPr>
        <p:spPr>
          <a:xfrm>
            <a:off x="2224088" y="1228725"/>
            <a:ext cx="7943850" cy="50158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徘徊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                  长歌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当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哭                  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菲薄                  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肆无忌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惮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桀骜                  踌躇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噩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耗                  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黯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然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喋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血                  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攒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射          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屠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戮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                  浸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渍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           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绯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红                  和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蔼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            </a:t>
            </a:r>
            <a:endParaRPr kumimoji="1" sz="4000" b="1">
              <a:latin typeface="Verdana" panose="020b0604030504040204" pitchFamily="34" charset="0"/>
              <a:ea typeface="华文新魏" pitchFamily="2" charset="-122"/>
            </a:endParaRPr>
          </a:p>
          <a:p>
            <a:pPr marL="0" lvl="0" indent="0" eaLnBrk="0" hangingPunct="0"/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殒</a:t>
            </a:r>
            <a:r>
              <a:rPr kumimoji="1" sz="4000" b="1">
                <a:latin typeface="Verdana" panose="020b0604030504040204" pitchFamily="34" charset="0"/>
                <a:ea typeface="华文新魏" pitchFamily="2" charset="-122"/>
              </a:rPr>
              <a:t>身不</a:t>
            </a:r>
            <a:r>
              <a:rPr kumimoji="1" sz="4000" b="1">
                <a:solidFill>
                  <a:srgbClr val="FF0000"/>
                </a:solidFill>
                <a:latin typeface="Verdana" panose="020b0604030504040204" pitchFamily="34" charset="0"/>
                <a:ea typeface="华文新魏" pitchFamily="2" charset="-122"/>
              </a:rPr>
              <a:t>恤            寥</a:t>
            </a:r>
            <a:r>
              <a:rPr kumimoji="1" sz="4000" b="1">
                <a:solidFill>
                  <a:srgbClr val="000000"/>
                </a:solidFill>
                <a:latin typeface="Verdana" panose="020b0604030504040204" pitchFamily="34" charset="0"/>
                <a:ea typeface="华文新魏" pitchFamily="2" charset="-122"/>
              </a:rPr>
              <a:t>落</a:t>
            </a:r>
            <a:endParaRPr kumimoji="1" sz="4000" b="1">
              <a:solidFill>
                <a:srgbClr val="000000"/>
              </a:solidFill>
              <a:latin typeface="Verdana" panose="020b0604030504040204" pitchFamily="34" charset="0"/>
              <a:ea typeface="华文新魏" pitchFamily="2" charset="-122"/>
            </a:endParaRPr>
          </a:p>
        </p:txBody>
      </p:sp>
      <p:sp>
        <p:nvSpPr>
          <p:cNvPr id="230403" name="Text Box 3"/>
          <p:cNvSpPr txBox="1"/>
          <p:nvPr/>
        </p:nvSpPr>
        <p:spPr>
          <a:xfrm>
            <a:off x="3429000" y="304800"/>
            <a:ext cx="5195888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4400" b="1">
                <a:latin typeface="Verdana" panose="020b0604030504040204" pitchFamily="34" charset="0"/>
                <a:ea typeface="黑体" panose="02010609060101010101" pitchFamily="49" charset="-122"/>
              </a:rPr>
              <a:t>预习检测——注  音</a:t>
            </a:r>
            <a:endParaRPr kumimoji="1" sz="4400" b="1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30404" name="Text Box 4"/>
          <p:cNvSpPr txBox="1"/>
          <p:nvPr/>
        </p:nvSpPr>
        <p:spPr>
          <a:xfrm>
            <a:off x="3452813" y="1214438"/>
            <a:ext cx="250825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 pái huái 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05" name="Text Box 5"/>
          <p:cNvSpPr txBox="1"/>
          <p:nvPr/>
        </p:nvSpPr>
        <p:spPr>
          <a:xfrm>
            <a:off x="8810625" y="1214438"/>
            <a:ext cx="110490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dàng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06" name="Text Box 6"/>
          <p:cNvSpPr txBox="1"/>
          <p:nvPr/>
        </p:nvSpPr>
        <p:spPr>
          <a:xfrm>
            <a:off x="3667125" y="1857375"/>
            <a:ext cx="156591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fěi bó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07" name="Text Box 7"/>
          <p:cNvSpPr txBox="1"/>
          <p:nvPr/>
        </p:nvSpPr>
        <p:spPr>
          <a:xfrm>
            <a:off x="7667625" y="2428875"/>
            <a:ext cx="179641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chóuchú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08" name="Text Box 8"/>
          <p:cNvSpPr txBox="1"/>
          <p:nvPr/>
        </p:nvSpPr>
        <p:spPr>
          <a:xfrm>
            <a:off x="3595688" y="2428875"/>
            <a:ext cx="156591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jié ào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09" name="Text Box 9"/>
          <p:cNvSpPr txBox="1"/>
          <p:nvPr/>
        </p:nvSpPr>
        <p:spPr>
          <a:xfrm>
            <a:off x="7881938" y="3000375"/>
            <a:ext cx="64389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àn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0" name="Text Box 10"/>
          <p:cNvSpPr txBox="1"/>
          <p:nvPr/>
        </p:nvSpPr>
        <p:spPr>
          <a:xfrm>
            <a:off x="3667125" y="3071813"/>
            <a:ext cx="133540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è hào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1" name="Text Box 11"/>
          <p:cNvSpPr txBox="1"/>
          <p:nvPr/>
        </p:nvSpPr>
        <p:spPr>
          <a:xfrm>
            <a:off x="8810625" y="1857375"/>
            <a:ext cx="87439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dàn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2" name="Text Box 12"/>
          <p:cNvSpPr txBox="1"/>
          <p:nvPr/>
        </p:nvSpPr>
        <p:spPr>
          <a:xfrm>
            <a:off x="3667125" y="3643313"/>
            <a:ext cx="87439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dié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3" name="Text Box 13"/>
          <p:cNvSpPr txBox="1"/>
          <p:nvPr/>
        </p:nvSpPr>
        <p:spPr>
          <a:xfrm>
            <a:off x="7881938" y="3643313"/>
            <a:ext cx="110490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cuán</a:t>
            </a:r>
            <a:endParaRPr kumimoji="1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4" name="Text Box 14"/>
          <p:cNvSpPr txBox="1"/>
          <p:nvPr/>
        </p:nvSpPr>
        <p:spPr>
          <a:xfrm>
            <a:off x="3667125" y="4286250"/>
            <a:ext cx="64389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lù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5" name="Text Box 15"/>
          <p:cNvSpPr txBox="1"/>
          <p:nvPr/>
        </p:nvSpPr>
        <p:spPr>
          <a:xfrm>
            <a:off x="7953375" y="4214813"/>
            <a:ext cx="64389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zì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6" name="Text Box 16"/>
          <p:cNvSpPr txBox="1"/>
          <p:nvPr/>
        </p:nvSpPr>
        <p:spPr>
          <a:xfrm>
            <a:off x="3667125" y="4929188"/>
            <a:ext cx="87439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fēi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7" name="Text Box 17"/>
          <p:cNvSpPr txBox="1"/>
          <p:nvPr/>
        </p:nvSpPr>
        <p:spPr>
          <a:xfrm>
            <a:off x="7953375" y="4857750"/>
            <a:ext cx="64389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ǎi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8" name="Text Box 18"/>
          <p:cNvSpPr txBox="1"/>
          <p:nvPr/>
        </p:nvSpPr>
        <p:spPr>
          <a:xfrm>
            <a:off x="4595813" y="5429250"/>
            <a:ext cx="156591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yǔn xù</a:t>
            </a:r>
            <a:endParaRPr kumimoji="1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0419" name="Text Box 17"/>
          <p:cNvSpPr txBox="1"/>
          <p:nvPr/>
        </p:nvSpPr>
        <p:spPr>
          <a:xfrm>
            <a:off x="7953375" y="5500688"/>
            <a:ext cx="110490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600" b="1">
                <a:latin typeface="黑体" panose="02010609060101010101" pitchFamily="49" charset="-122"/>
                <a:ea typeface="黑体" panose="02010609060101010101" pitchFamily="49" charset="-122"/>
              </a:rPr>
              <a:t>liáo</a:t>
            </a:r>
            <a:endParaRPr kumimoji="1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0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0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/>
      <p:bldP spid="230405" grpId="0"/>
      <p:bldP spid="230406" grpId="0"/>
      <p:bldP spid="230407" grpId="0"/>
      <p:bldP spid="230408" grpId="0"/>
      <p:bldP spid="230409" grpId="0"/>
      <p:bldP spid="230410" grpId="0"/>
      <p:bldP spid="230411" grpId="0"/>
      <p:bldP spid="230412" grpId="0"/>
      <p:bldP spid="230413" grpId="0"/>
      <p:bldP spid="230414" grpId="0"/>
      <p:bldP spid="230415" grpId="0"/>
      <p:bldP spid="230416" grpId="0"/>
      <p:bldP spid="230417" grpId="0"/>
      <p:bldP spid="230418" grpId="0"/>
      <p:bldP spid="2304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426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noFill/>
          <a:ln>
            <a:miter lim="800000"/>
          </a:ln>
        </p:spPr>
        <p:txBody>
          <a:bodyPr wrap="square" lIns="91440" tIns="45720" rIns="91440" bIns="45720"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 lvl="0"/>
            <a:r>
              <a:rPr b="1"/>
              <a:t>写作背景</a:t>
            </a:r>
            <a:endParaRPr b="1"/>
          </a:p>
        </p:txBody>
      </p:sp>
      <p:sp>
        <p:nvSpPr>
          <p:cNvPr id="231427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828800" y="1371600"/>
            <a:ext cx="8540750" cy="5081588"/>
          </a:xfrm>
          <a:noFill/>
          <a:ln>
            <a:miter lim="800000"/>
          </a:ln>
        </p:spPr>
        <p:txBody>
          <a:bodyPr wrap="square" lIns="91440" tIns="45720" rIns="91440" bIns="45720" anchor="t" anchorCtr="0">
            <a:normAutofit lnSpcReduction="20000"/>
          </a:bodyPr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sz="2000" b="1"/>
              <a:t>            </a:t>
            </a:r>
            <a:r>
              <a:rPr sz="2400" b="1"/>
              <a:t>1</a:t>
            </a:r>
            <a:r>
              <a:rPr sz="2800" b="1"/>
              <a:t>926年3月18日，为抗议日本军舰炮击天津大沽口的侵略行径，北京各界人士和爱国学生五千余人集会在天安门前游行示威，会后结队赴段祺瑞执政府请愿。</a:t>
            </a:r>
            <a:endParaRPr sz="2800" b="1"/>
          </a:p>
          <a:p>
            <a:pPr lvl="0">
              <a:buNone/>
            </a:pPr>
            <a:r>
              <a:rPr sz="2800" b="1"/>
              <a:t>       女师大师生是由学生会组织上街的，领队的就是年仅22岁的学生自治会主席刘和珍。行进在队伍前面的还有张静淑、杨德群等，都高举着旗帜，呼喊着口号。当来到铁狮子胡同附近时，段祺瑞执政府命令卫队向请愿队伍开枪射击，并用大刀、铁棍乱砍猛打。打死打伤200余人，刘和珍走在前头，首当其冲，中弹倒下。张静淑和杨德群先后前去搀扶，也相继中弹。这就是震惊中外的</a:t>
            </a:r>
            <a:r>
              <a:rPr sz="2800" b="1">
                <a:solidFill>
                  <a:srgbClr val="FF0000"/>
                </a:solidFill>
              </a:rPr>
              <a:t>“三一八”</a:t>
            </a:r>
            <a:r>
              <a:rPr sz="2800" b="1"/>
              <a:t>惨案</a:t>
            </a:r>
            <a:r>
              <a:rPr sz="2400" b="1"/>
              <a:t>。 </a:t>
            </a:r>
            <a:endParaRPr sz="2800" b="1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450" name="Text Box 2"/>
          <p:cNvSpPr txBox="1"/>
          <p:nvPr/>
        </p:nvSpPr>
        <p:spPr>
          <a:xfrm>
            <a:off x="2809875" y="5572125"/>
            <a:ext cx="6624638" cy="5835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0" hangingPunct="0">
              <a:spcBef>
                <a:spcPct val="50000"/>
              </a:spcBef>
            </a:pPr>
            <a:r>
              <a:rPr sz="32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三·一八天安门前集会</a:t>
            </a:r>
            <a:endParaRPr sz="320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232451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04800"/>
            <a:ext cx="7162800" cy="49244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3474" name="Text Box 2"/>
          <p:cNvSpPr txBox="1"/>
          <p:nvPr/>
        </p:nvSpPr>
        <p:spPr>
          <a:xfrm>
            <a:off x="3792538" y="5805488"/>
            <a:ext cx="4032250" cy="70675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0" hangingPunct="0">
              <a:spcBef>
                <a:spcPct val="50000"/>
              </a:spcBef>
            </a:pPr>
            <a:r>
              <a:rPr kumimoji="1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游 行 队 伍</a:t>
            </a:r>
            <a:endParaRPr kumimoji="1" sz="400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23347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00063"/>
            <a:ext cx="7010400" cy="490537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3095625" y="5500688"/>
            <a:ext cx="5899150" cy="5835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hangingPunct="0"/>
            <a:r>
              <a:rPr kumimoji="1" sz="32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学生结队前往段祺瑞执政府请愿</a:t>
            </a:r>
            <a:endParaRPr kumimoji="1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新魏" pitchFamily="2" charset="-122"/>
            </a:endParaRPr>
          </a:p>
        </p:txBody>
      </p:sp>
      <p:pic>
        <p:nvPicPr>
          <p:cNvPr id="234499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8" y="928688"/>
            <a:ext cx="7634287" cy="4057650"/>
          </a:xfrm>
          <a:prstGeom prst="rect">
            <a:avLst/>
          </a:prstGeom>
          <a:noFill/>
          <a:ln w="38100" cap="rnd">
            <a:solidFill>
              <a:schemeClr val="tx1"/>
            </a:solidFill>
            <a:prstDash val="sysDot"/>
            <a:miter lim="800000"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2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3" y="1125538"/>
            <a:ext cx="5472112" cy="42481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35523" name="Text Box 3"/>
          <p:cNvSpPr txBox="1">
            <a:spLocks noChangeArrowheads="1"/>
          </p:cNvSpPr>
          <p:nvPr/>
        </p:nvSpPr>
        <p:spPr bwMode="auto">
          <a:xfrm>
            <a:off x="8844280" y="990600"/>
            <a:ext cx="1290320" cy="502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  <a:effectLst/>
        </p:spPr>
        <p:txBody>
          <a:bodyPr vert="eaVert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0" hangingPunct="0"/>
            <a:r>
              <a:rPr kumimoji="1" sz="36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三一八惨案中</a:t>
            </a:r>
            <a:endParaRPr kumimoji="1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新魏" pitchFamily="2" charset="-122"/>
            </a:endParaRPr>
          </a:p>
          <a:p>
            <a:pPr marL="0" lvl="0" indent="0" algn="ctr" eaLnBrk="0" hangingPunct="0"/>
            <a:r>
              <a:rPr kumimoji="1" sz="3600" b="1" spc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军阀残酷屠杀群众</a:t>
            </a:r>
            <a:endParaRPr kumimoji="1" sz="6000" b="1"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  <a:ea typeface="华文新魏" pitchFamily="2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654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8" y="692150"/>
            <a:ext cx="6840537" cy="57118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5" name="Text Box 5"/>
          <p:cNvSpPr txBox="1"/>
          <p:nvPr/>
        </p:nvSpPr>
        <p:spPr>
          <a:xfrm>
            <a:off x="1524000" y="685800"/>
            <a:ext cx="9144000" cy="396938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kumimoji="1" sz="2800" b="1">
                <a:latin typeface="黑体" panose="02010609060101010101" pitchFamily="49" charset="-122"/>
                <a:ea typeface="黑体" panose="02010609060101010101" pitchFamily="49" charset="-122"/>
              </a:rPr>
              <a:t>    刘和珍是鲁迅先生的学生，是位爱国的热血青年，她的牺牲给鲁迅先生带来了莫大的悲哀，而当时的反动文人还在一些刊物上发表文章对爱国青年进行污蔑、中伤。</a:t>
            </a:r>
            <a:endParaRPr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spcBef>
                <a:spcPct val="50000"/>
              </a:spcBef>
            </a:pPr>
            <a:r>
              <a:rPr sz="2800" b="1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当噩耗传来的时候，鲁迅正在写《无花的蔷薇》，他怀着满腔的悲愤，指出：“</a:t>
            </a:r>
            <a:r>
              <a:rPr sz="2800" b="1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这不是一件事的结束，而是一件事的开头。墨写的谎言，决掩不住血写的事实。血债必须用同物偿还。拖欠得愈久，就要付更大的利息</a:t>
            </a:r>
            <a:r>
              <a:rPr sz="28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sz="2800" b="1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sz="2800" b="1">
              <a:effectLst>
                <a:outerShdw blurRad="38100" dist="38100" dir="2700000" algn="tl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spcBef>
                <a:spcPct val="50000"/>
              </a:spcBef>
            </a:pPr>
            <a:r>
              <a:rPr sz="2800" b="1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4月1日，写下了--------</a:t>
            </a:r>
            <a:endParaRPr sz="2800" b="1">
              <a:effectLst>
                <a:outerShdw blurRad="38100" dist="38100" dir="2700000" algn="tl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>
                                        <p:cTn id="7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be7960 [5]"/>
                                          </p:val>
                                        </p:tav>
                                        <p:tav tm="50000">
                                          <p:val>
                                            <p:strVal val="#ffcc66 [6]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be7960 [5]"/>
                                          </p:val>
                                        </p:tav>
                                        <p:tav tm="50000">
                                          <p:val>
                                            <p:strVal val="#ffcc66 [6]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509" name="Text Box 5"/>
          <p:cNvSpPr txBox="1"/>
          <p:nvPr/>
        </p:nvSpPr>
        <p:spPr>
          <a:xfrm>
            <a:off x="1524000" y="1905000"/>
            <a:ext cx="8686800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600" b="1">
                <a:solidFill>
                  <a:srgbClr val="0000CC"/>
                </a:solidFill>
                <a:latin typeface="Tahoma" panose="020b0604030504040204" pitchFamily="34" charset="0"/>
              </a:rPr>
              <a:t>   1、全文是围绕什么线索叙述的？文章又是怎样叙述这些人事的？</a:t>
            </a:r>
            <a:endParaRPr sz="3600" b="1">
              <a:solidFill>
                <a:srgbClr val="0000CC"/>
              </a:solidFill>
              <a:latin typeface="Tahoma" panose="020b0604030504040204" pitchFamily="34" charset="0"/>
            </a:endParaRPr>
          </a:p>
        </p:txBody>
      </p:sp>
      <p:sp>
        <p:nvSpPr>
          <p:cNvPr id="149512" name="Text Box 2"/>
          <p:cNvSpPr txBox="1"/>
          <p:nvPr/>
        </p:nvSpPr>
        <p:spPr>
          <a:xfrm>
            <a:off x="1703388" y="188913"/>
            <a:ext cx="3243580" cy="10147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r>
              <a:rPr sz="6000" b="1" u="sng">
                <a:solidFill>
                  <a:srgbClr val="800000"/>
                </a:solidFill>
                <a:ea typeface="叶根友特隶简体"/>
              </a:rPr>
              <a:t>自主学习</a:t>
            </a:r>
            <a:endParaRPr sz="6000" b="1" u="sng">
              <a:solidFill>
                <a:srgbClr val="800000"/>
              </a:solidFill>
              <a:ea typeface="叶根友特隶简体"/>
            </a:endParaRPr>
          </a:p>
        </p:txBody>
      </p:sp>
      <p:sp>
        <p:nvSpPr>
          <p:cNvPr id="149513" name="Text Box 9"/>
          <p:cNvSpPr txBox="1"/>
          <p:nvPr/>
        </p:nvSpPr>
        <p:spPr>
          <a:xfrm>
            <a:off x="1524000" y="3962400"/>
            <a:ext cx="8915400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sz="3600" b="1">
                <a:solidFill>
                  <a:srgbClr val="0000CC"/>
                </a:solidFill>
                <a:latin typeface="Tahoma" panose="020b0604030504040204" pitchFamily="34" charset="0"/>
              </a:rPr>
              <a:t>   2.本文写了刘和珍的哪些事迹，从这些事迹中，可以看出刘和珍是一位怎样的青年？</a:t>
            </a:r>
            <a:endParaRPr sz="3600" b="1">
              <a:solidFill>
                <a:srgbClr val="0000CC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Text Box 2"/>
          <p:cNvSpPr txBox="1"/>
          <p:nvPr/>
        </p:nvSpPr>
        <p:spPr>
          <a:xfrm>
            <a:off x="1524000" y="914400"/>
            <a:ext cx="9144000" cy="50158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kumimoji="1" sz="32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kumimoji="1" sz="3200" b="1">
                <a:latin typeface="黑体" panose="02010609060101010101" pitchFamily="49" charset="-122"/>
                <a:ea typeface="黑体" panose="02010609060101010101" pitchFamily="49" charset="-122"/>
              </a:rPr>
              <a:t>	通观全文，作者</a:t>
            </a:r>
            <a:r>
              <a:rPr kumimoji="1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</a:t>
            </a:r>
            <a:r>
              <a:rPr kumimoji="1" sz="3200" b="1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kumimoji="1" sz="3200" b="1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愤</a:t>
            </a:r>
            <a:r>
              <a:rPr kumimoji="1" sz="3200" b="1">
                <a:latin typeface="黑体" panose="02010609060101010101" pitchFamily="49" charset="-122"/>
                <a:ea typeface="黑体" panose="02010609060101010101" pitchFamily="49" charset="-122"/>
              </a:rPr>
              <a:t>两股情感的烈焰无处不在迸发，无处不在燃烧，升腾交织，无可抑制。</a:t>
            </a:r>
            <a:endParaRPr kumimoji="1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kumimoji="1" sz="32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kumimoji="1" sz="3200" b="1">
                <a:solidFill>
                  <a:srgbClr val="66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追悼会的气氛、程君的发问和要求引起对烈士的痛心的忆念，并且激起对杀人者的满腔仇恨，发而为愤怒的揭露控诉；同时，作为革命家、思想家，作者对惨案的经验教训进行了沉痛的总结，对烈士死难意义给予高度评价。</a:t>
            </a:r>
            <a:endParaRPr kumimoji="1" sz="3200" b="1">
              <a:solidFill>
                <a:srgbClr val="66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kumimoji="1" sz="3200" b="1">
                <a:solidFill>
                  <a:srgbClr val="00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endParaRPr kumimoji="1" sz="3200" b="1">
              <a:solidFill>
                <a:srgbClr val="00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endParaRPr kumimoji="1" sz="3200" b="1">
              <a:solidFill>
                <a:srgbClr val="00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709" name="Rectangle 5"/>
          <p:cNvSpPr/>
          <p:nvPr/>
        </p:nvSpPr>
        <p:spPr>
          <a:xfrm>
            <a:off x="2819400" y="5410200"/>
            <a:ext cx="5490845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1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</a:t>
            </a:r>
            <a:r>
              <a:rPr kumimoji="1" sz="3200" b="1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愤</a:t>
            </a:r>
            <a:r>
              <a:rPr kumimoji="1" sz="3200" b="1">
                <a:latin typeface="黑体" panose="02010609060101010101" pitchFamily="49" charset="-122"/>
                <a:ea typeface="黑体" panose="02010609060101010101" pitchFamily="49" charset="-122"/>
              </a:rPr>
              <a:t>的情感是贯穿本文的线索</a:t>
            </a:r>
            <a:endParaRPr kumimoji="1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WordArt 2"/>
          <p:cNvSpPr/>
          <p:nvPr/>
        </p:nvSpPr>
        <p:spPr>
          <a:xfrm>
            <a:off x="3810000" y="228600"/>
            <a:ext cx="4572000" cy="609600"/>
          </a:xfrm>
        </p:spPr>
        <p:txBody>
          <a:bodyPr wrap="none" fromWordArt="1">
            <a:prstTxWarp prst="textPlain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600" kern="10" spc="720">
                <a:ln w="12700"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outerShdw dist="45791" dir="3378596" algn="ctr">
                    <a:srgbClr val="4D4D4D">
                      <a:alpha val="80000"/>
                    </a:srgbClr>
                  </a:outerShdw>
                </a:effectLst>
                <a:latin typeface="隶书"/>
              </a:rPr>
              <a:t>理清思路</a:t>
            </a:r>
            <a:endParaRPr sz="3600" kern="10" spc="720">
              <a:ln w="12700">
                <a:solidFill>
                  <a:srgbClr val="0000FF"/>
                </a:solidFill>
              </a:ln>
              <a:solidFill>
                <a:srgbClr val="FF0000"/>
              </a:solidFill>
              <a:effectLst>
                <a:outerShdw dist="45791" dir="3378596" algn="ctr">
                  <a:srgbClr val="4D4D4D">
                    <a:alpha val="80000"/>
                  </a:srgbClr>
                </a:outerShdw>
              </a:effectLst>
              <a:latin typeface="隶书"/>
            </a:endParaRPr>
          </a:p>
        </p:txBody>
      </p:sp>
      <p:sp>
        <p:nvSpPr>
          <p:cNvPr id="71683" name="Text Box 3"/>
          <p:cNvSpPr txBox="1"/>
          <p:nvPr/>
        </p:nvSpPr>
        <p:spPr>
          <a:xfrm>
            <a:off x="2125663" y="1219200"/>
            <a:ext cx="1889125" cy="58356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6600CC"/>
                </a:solidFill>
              </a:rPr>
              <a:t>总体思路</a:t>
            </a:r>
            <a:r>
              <a:rPr b="1">
                <a:solidFill>
                  <a:srgbClr val="FFFF00"/>
                </a:solidFill>
              </a:rPr>
              <a:t> </a:t>
            </a:r>
            <a:endParaRPr b="1">
              <a:solidFill>
                <a:srgbClr val="FFFF00"/>
              </a:solidFill>
            </a:endParaRPr>
          </a:p>
        </p:txBody>
      </p:sp>
      <p:sp>
        <p:nvSpPr>
          <p:cNvPr id="71684" name="Text Box 4"/>
          <p:cNvSpPr txBox="1"/>
          <p:nvPr/>
        </p:nvSpPr>
        <p:spPr>
          <a:xfrm>
            <a:off x="5334000" y="1143000"/>
            <a:ext cx="1879600" cy="58356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6600CC"/>
                </a:solidFill>
              </a:rPr>
              <a:t>局部思路</a:t>
            </a:r>
            <a:r>
              <a:rPr b="1">
                <a:solidFill>
                  <a:srgbClr val="FFFF00"/>
                </a:solidFill>
              </a:rPr>
              <a:t> </a:t>
            </a:r>
            <a:endParaRPr b="1">
              <a:solidFill>
                <a:srgbClr val="FFFF00"/>
              </a:solidFill>
            </a:endParaRPr>
          </a:p>
        </p:txBody>
      </p:sp>
      <p:sp>
        <p:nvSpPr>
          <p:cNvPr id="71685" name="Text Box 5"/>
          <p:cNvSpPr txBox="1"/>
          <p:nvPr/>
        </p:nvSpPr>
        <p:spPr>
          <a:xfrm>
            <a:off x="8610600" y="1143000"/>
            <a:ext cx="1879600" cy="58356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6600CC"/>
                </a:solidFill>
              </a:rPr>
              <a:t>思路顺序</a:t>
            </a:r>
            <a:r>
              <a:rPr b="1">
                <a:solidFill>
                  <a:srgbClr val="FFFF00"/>
                </a:solidFill>
              </a:rPr>
              <a:t> </a:t>
            </a:r>
            <a:endParaRPr b="1">
              <a:solidFill>
                <a:srgbClr val="FFFF00"/>
              </a:solidFill>
            </a:endParaRPr>
          </a:p>
        </p:txBody>
      </p:sp>
      <p:sp>
        <p:nvSpPr>
          <p:cNvPr id="71686" name="Text Box 6"/>
          <p:cNvSpPr txBox="1"/>
          <p:nvPr/>
        </p:nvSpPr>
        <p:spPr>
          <a:xfrm>
            <a:off x="5159375" y="1773238"/>
            <a:ext cx="2867025" cy="9531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悼念刘和珍君   </a:t>
            </a:r>
            <a:endParaRPr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控诉反动政府</a:t>
            </a:r>
            <a:r>
              <a:t> </a:t>
            </a:r>
          </a:p>
        </p:txBody>
      </p:sp>
      <p:sp>
        <p:nvSpPr>
          <p:cNvPr id="71687" name="Text Box 7"/>
          <p:cNvSpPr txBox="1"/>
          <p:nvPr/>
        </p:nvSpPr>
        <p:spPr>
          <a:xfrm>
            <a:off x="5159375" y="2852738"/>
            <a:ext cx="2391410" cy="9531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ea typeface="黑体" panose="02010609060101010101" pitchFamily="49" charset="-122"/>
              </a:rPr>
              <a:t>痛斥走狗文人</a:t>
            </a:r>
            <a:endParaRPr sz="2800" b="1">
              <a:ea typeface="黑体" panose="02010609060101010101" pitchFamily="49" charset="-122"/>
            </a:endParaRPr>
          </a:p>
          <a:p>
            <a:pPr lvl="0"/>
            <a:r>
              <a:rPr sz="2800" b="1">
                <a:ea typeface="黑体" panose="02010609060101010101" pitchFamily="49" charset="-122"/>
              </a:rPr>
              <a:t>唤醒麻木庸人</a:t>
            </a:r>
            <a:r>
              <a:t> </a:t>
            </a:r>
          </a:p>
        </p:txBody>
      </p:sp>
      <p:sp>
        <p:nvSpPr>
          <p:cNvPr id="71688" name="LeftBrace 8"/>
          <p:cNvSpPr/>
          <p:nvPr/>
        </p:nvSpPr>
        <p:spPr>
          <a:xfrm>
            <a:off x="4800600" y="2133600"/>
            <a:ext cx="304800" cy="1371600"/>
          </a:xfrm>
          <a:prstGeom prst="leftBrace">
            <a:avLst>
              <a:gd name="adj1" fmla="val 37500"/>
              <a:gd name="adj2" fmla="val 50000"/>
            </a:avLst>
          </a:prstGeom>
          <a:noFill/>
          <a:ln w="50800">
            <a:solidFill>
              <a:srgbClr val="009900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689" name="Text Box 9"/>
          <p:cNvSpPr txBox="1"/>
          <p:nvPr/>
        </p:nvSpPr>
        <p:spPr>
          <a:xfrm>
            <a:off x="1524000" y="2565400"/>
            <a:ext cx="3529013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(1~2)记念的缘由 </a:t>
            </a:r>
            <a:endParaRPr sz="3200" b="1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690" name="文本框 71689"/>
          <p:cNvSpPr txBox="1"/>
          <p:nvPr/>
        </p:nvSpPr>
        <p:spPr>
          <a:xfrm>
            <a:off x="8256588" y="1989138"/>
            <a:ext cx="60388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FF3300"/>
                </a:solidFill>
              </a:rPr>
              <a:t>爱</a:t>
            </a:r>
            <a:r>
              <a:rPr>
                <a:solidFill>
                  <a:srgbClr val="FF3300"/>
                </a:solidFill>
              </a:rPr>
              <a:t> </a:t>
            </a:r>
            <a:endParaRPr>
              <a:solidFill>
                <a:srgbClr val="FF3300"/>
              </a:solidFill>
            </a:endParaRPr>
          </a:p>
        </p:txBody>
      </p:sp>
      <p:sp>
        <p:nvSpPr>
          <p:cNvPr id="71691" name="文本框 71690"/>
          <p:cNvSpPr txBox="1"/>
          <p:nvPr/>
        </p:nvSpPr>
        <p:spPr>
          <a:xfrm>
            <a:off x="8256588" y="3068638"/>
            <a:ext cx="63944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FF3300"/>
                </a:solidFill>
              </a:rPr>
              <a:t>恨 </a:t>
            </a:r>
            <a:endParaRPr sz="2800" b="1">
              <a:solidFill>
                <a:srgbClr val="FF3300"/>
              </a:solidFill>
            </a:endParaRPr>
          </a:p>
        </p:txBody>
      </p:sp>
      <p:sp>
        <p:nvSpPr>
          <p:cNvPr id="71692" name="文本框 71691"/>
          <p:cNvSpPr txBox="1"/>
          <p:nvPr/>
        </p:nvSpPr>
        <p:spPr>
          <a:xfrm>
            <a:off x="8991600" y="2565400"/>
            <a:ext cx="16764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6600CC"/>
                </a:solidFill>
              </a:rPr>
              <a:t>逻辑顺序</a:t>
            </a:r>
            <a:r>
              <a:rPr>
                <a:solidFill>
                  <a:srgbClr val="FFFF00"/>
                </a:solidFill>
              </a:rPr>
              <a:t> 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71693" name="文本框 71692"/>
          <p:cNvSpPr txBox="1"/>
          <p:nvPr/>
        </p:nvSpPr>
        <p:spPr>
          <a:xfrm>
            <a:off x="5087938" y="3789363"/>
            <a:ext cx="24422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追述生平事迹</a:t>
            </a:r>
            <a:r>
              <a:rPr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694" name="文本框 71693"/>
          <p:cNvSpPr txBox="1"/>
          <p:nvPr/>
        </p:nvSpPr>
        <p:spPr>
          <a:xfrm>
            <a:off x="5087938" y="4416425"/>
            <a:ext cx="250761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概写遇难经过</a:t>
            </a:r>
            <a:r>
              <a:rPr sz="28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sz="28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695" name="文本框 71694"/>
          <p:cNvSpPr txBox="1"/>
          <p:nvPr/>
        </p:nvSpPr>
        <p:spPr>
          <a:xfrm>
            <a:off x="5087938" y="5084763"/>
            <a:ext cx="24422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详写遇难经过</a:t>
            </a:r>
            <a:r>
              <a:rPr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696" name="LeftBrace 10"/>
          <p:cNvSpPr/>
          <p:nvPr/>
        </p:nvSpPr>
        <p:spPr>
          <a:xfrm>
            <a:off x="4724400" y="4038600"/>
            <a:ext cx="304800" cy="1371600"/>
          </a:xfrm>
          <a:prstGeom prst="leftBrace">
            <a:avLst>
              <a:gd name="adj1" fmla="val 37500"/>
              <a:gd name="adj2" fmla="val 50000"/>
            </a:avLst>
          </a:prstGeom>
          <a:noFill/>
          <a:ln w="50800">
            <a:solidFill>
              <a:srgbClr val="009900"/>
            </a:solidFill>
            <a:round/>
          </a:ln>
          <a:effectLst/>
        </p:spPr>
        <p:txBody>
          <a:bodyPr wrap="none" anchor="ctr" anchorCtr="0">
            <a:no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>
              <a:solidFill>
                <a:srgbClr val="66FFCC"/>
              </a:solidFill>
              <a:latin typeface="Verdana" panose="020b0604030504040204" pitchFamily="34" charset="0"/>
            </a:endParaRPr>
          </a:p>
        </p:txBody>
      </p:sp>
      <p:sp>
        <p:nvSpPr>
          <p:cNvPr id="71697" name="Text Box 11"/>
          <p:cNvSpPr txBox="1"/>
          <p:nvPr/>
        </p:nvSpPr>
        <p:spPr>
          <a:xfrm>
            <a:off x="1524000" y="4341813"/>
            <a:ext cx="3455035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(3~5)追忆刘生平 </a:t>
            </a:r>
            <a:endParaRPr sz="3200" b="1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698" name="Text Box 12"/>
          <p:cNvSpPr txBox="1"/>
          <p:nvPr/>
        </p:nvSpPr>
        <p:spPr>
          <a:xfrm>
            <a:off x="8112125" y="3933825"/>
            <a:ext cx="96139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chemeClr val="hlink"/>
                </a:solidFill>
              </a:rPr>
              <a:t>生前</a:t>
            </a:r>
            <a:r>
              <a:rPr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1699" name="Text Box 13"/>
          <p:cNvSpPr txBox="1"/>
          <p:nvPr/>
        </p:nvSpPr>
        <p:spPr>
          <a:xfrm>
            <a:off x="8112125" y="5157788"/>
            <a:ext cx="99695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chemeClr val="hlink"/>
                </a:solidFill>
              </a:rPr>
              <a:t>遇害</a:t>
            </a:r>
            <a:r>
              <a:rPr sz="2800" b="1">
                <a:solidFill>
                  <a:schemeClr val="accent1"/>
                </a:solidFill>
              </a:rPr>
              <a:t> </a:t>
            </a:r>
            <a:endParaRPr sz="2800" b="1">
              <a:solidFill>
                <a:schemeClr val="accent1"/>
              </a:solidFill>
            </a:endParaRPr>
          </a:p>
        </p:txBody>
      </p:sp>
      <p:sp>
        <p:nvSpPr>
          <p:cNvPr id="71700" name="Text Box 14"/>
          <p:cNvSpPr txBox="1"/>
          <p:nvPr/>
        </p:nvSpPr>
        <p:spPr>
          <a:xfrm>
            <a:off x="8991600" y="4437063"/>
            <a:ext cx="16764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6600CC"/>
                </a:solidFill>
                <a:hlinkClick action="ppaction://noaction"/>
              </a:rPr>
              <a:t>时间顺序</a:t>
            </a:r>
            <a:r>
              <a:rPr>
                <a:solidFill>
                  <a:srgbClr val="6600CC"/>
                </a:solidFill>
                <a:hlinkClick action="ppaction://noaction"/>
              </a:rPr>
              <a:t> </a:t>
            </a:r>
            <a:endParaRPr>
              <a:solidFill>
                <a:srgbClr val="6600CC"/>
              </a:solidFill>
            </a:endParaRPr>
          </a:p>
        </p:txBody>
      </p:sp>
      <p:sp>
        <p:nvSpPr>
          <p:cNvPr id="71701" name="Text Box 15"/>
          <p:cNvSpPr txBox="1"/>
          <p:nvPr/>
        </p:nvSpPr>
        <p:spPr>
          <a:xfrm>
            <a:off x="5087938" y="5661025"/>
            <a:ext cx="24422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劝戒徒手请愿</a:t>
            </a:r>
            <a:r>
              <a:rPr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02" name="Text Box 16"/>
          <p:cNvSpPr txBox="1"/>
          <p:nvPr/>
        </p:nvSpPr>
        <p:spPr>
          <a:xfrm>
            <a:off x="5087938" y="6338888"/>
            <a:ext cx="25057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</a:rPr>
              <a:t>激励奋然前行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03" name="LeftBrace 17"/>
          <p:cNvSpPr/>
          <p:nvPr/>
        </p:nvSpPr>
        <p:spPr>
          <a:xfrm>
            <a:off x="4727575" y="5949950"/>
            <a:ext cx="304800" cy="685800"/>
          </a:xfrm>
          <a:prstGeom prst="leftBrace">
            <a:avLst>
              <a:gd name="adj1" fmla="val 18750"/>
              <a:gd name="adj2" fmla="val 50000"/>
            </a:avLst>
          </a:prstGeom>
          <a:noFill/>
          <a:ln w="50800">
            <a:solidFill>
              <a:srgbClr val="009900"/>
            </a:solidFill>
            <a:round/>
          </a:ln>
          <a:effectLst/>
        </p:spPr>
        <p:txBody>
          <a:bodyPr wrap="none" anchor="ctr" anchorCtr="0">
            <a:no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>
              <a:solidFill>
                <a:srgbClr val="66FFCC"/>
              </a:solidFill>
              <a:latin typeface="Verdana" panose="020b0604030504040204" pitchFamily="34" charset="0"/>
            </a:endParaRPr>
          </a:p>
        </p:txBody>
      </p:sp>
      <p:sp>
        <p:nvSpPr>
          <p:cNvPr id="71704" name="Text Box 18"/>
          <p:cNvSpPr txBox="1"/>
          <p:nvPr/>
        </p:nvSpPr>
        <p:spPr>
          <a:xfrm>
            <a:off x="1524000" y="5997575"/>
            <a:ext cx="3455035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(6~7)教训和意义 </a:t>
            </a:r>
            <a:endParaRPr sz="3200" b="1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05" name="Text Box 19"/>
          <p:cNvSpPr txBox="1"/>
          <p:nvPr/>
        </p:nvSpPr>
        <p:spPr>
          <a:xfrm>
            <a:off x="8112125" y="5661025"/>
            <a:ext cx="96139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FF3300"/>
                </a:solidFill>
              </a:rPr>
              <a:t>否定</a:t>
            </a:r>
            <a:r>
              <a:rPr>
                <a:solidFill>
                  <a:srgbClr val="FF3300"/>
                </a:solidFill>
              </a:rPr>
              <a:t> </a:t>
            </a:r>
            <a:endParaRPr>
              <a:solidFill>
                <a:srgbClr val="FF3300"/>
              </a:solidFill>
            </a:endParaRPr>
          </a:p>
        </p:txBody>
      </p:sp>
      <p:sp>
        <p:nvSpPr>
          <p:cNvPr id="71706" name="文本框 71705"/>
          <p:cNvSpPr txBox="1"/>
          <p:nvPr/>
        </p:nvSpPr>
        <p:spPr>
          <a:xfrm>
            <a:off x="8112125" y="6338888"/>
            <a:ext cx="99695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FF3300"/>
                </a:solidFill>
              </a:rPr>
              <a:t>肯定</a:t>
            </a:r>
            <a:r>
              <a:rPr sz="2800" b="1">
                <a:solidFill>
                  <a:schemeClr val="folHlink"/>
                </a:solidFill>
              </a:rPr>
              <a:t> </a:t>
            </a:r>
            <a:endParaRPr sz="2800" b="1">
              <a:solidFill>
                <a:schemeClr val="folHlink"/>
              </a:solidFill>
            </a:endParaRPr>
          </a:p>
        </p:txBody>
      </p:sp>
      <p:sp>
        <p:nvSpPr>
          <p:cNvPr id="71707" name="文本框 71706"/>
          <p:cNvSpPr txBox="1"/>
          <p:nvPr/>
        </p:nvSpPr>
        <p:spPr>
          <a:xfrm>
            <a:off x="9051925" y="6021388"/>
            <a:ext cx="161607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2800" b="1">
                <a:solidFill>
                  <a:srgbClr val="6600CC"/>
                </a:solidFill>
              </a:rPr>
              <a:t>逻辑顺序</a:t>
            </a:r>
            <a:endParaRPr>
              <a:solidFill>
                <a:srgbClr val="6600CC"/>
              </a:solidFill>
            </a:endParaRPr>
          </a:p>
        </p:txBody>
      </p:sp>
      <p:cxnSp>
        <p:nvCxnSpPr>
          <p:cNvPr id="71708" name="直接连接符 71707"/>
          <p:cNvCxnSpPr/>
          <p:nvPr/>
        </p:nvCxnSpPr>
        <p:spPr>
          <a:xfrm>
            <a:off x="1524000" y="3860800"/>
            <a:ext cx="9144000" cy="0"/>
          </a:xfrm>
          <a:prstGeom prst="line">
            <a:avLst/>
          </a:prstGeom>
          <a:noFill/>
          <a:ln w="38100">
            <a:solidFill>
              <a:srgbClr val="66CCFF"/>
            </a:solidFill>
            <a:miter lim="800000"/>
          </a:ln>
        </p:spPr>
      </p:cxnSp>
      <p:cxnSp>
        <p:nvCxnSpPr>
          <p:cNvPr id="71709" name="直接连接符 71708"/>
          <p:cNvCxnSpPr/>
          <p:nvPr/>
        </p:nvCxnSpPr>
        <p:spPr>
          <a:xfrm>
            <a:off x="1524000" y="5661025"/>
            <a:ext cx="9144000" cy="0"/>
          </a:xfrm>
          <a:prstGeom prst="line">
            <a:avLst/>
          </a:prstGeom>
          <a:noFill/>
          <a:ln w="38100">
            <a:solidFill>
              <a:srgbClr val="66CCFF"/>
            </a:solidFill>
            <a:miter lim="800000"/>
          </a:ln>
        </p:spPr>
      </p:cxnSp>
      <p:cxnSp>
        <p:nvCxnSpPr>
          <p:cNvPr id="71710" name="直接连接符 71709"/>
          <p:cNvCxnSpPr/>
          <p:nvPr/>
        </p:nvCxnSpPr>
        <p:spPr>
          <a:xfrm>
            <a:off x="1524000" y="1844675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miter lim="800000"/>
          </a:ln>
        </p:spPr>
      </p:cxnSp>
      <p:cxnSp>
        <p:nvCxnSpPr>
          <p:cNvPr id="71711" name="直接连接符 71710"/>
          <p:cNvCxnSpPr/>
          <p:nvPr/>
        </p:nvCxnSpPr>
        <p:spPr>
          <a:xfrm flipH="1">
            <a:off x="8543925" y="2492375"/>
            <a:ext cx="0" cy="576263"/>
          </a:xfrm>
          <a:prstGeom prst="line">
            <a:avLst/>
          </a:prstGeom>
          <a:noFill/>
          <a:ln w="38100">
            <a:solidFill>
              <a:srgbClr val="009900"/>
            </a:solidFill>
            <a:miter lim="800000"/>
            <a:tailEnd type="triangle"/>
          </a:ln>
        </p:spPr>
      </p:cxnSp>
      <p:cxnSp>
        <p:nvCxnSpPr>
          <p:cNvPr id="71712" name="直接连接符 71711"/>
          <p:cNvCxnSpPr/>
          <p:nvPr/>
        </p:nvCxnSpPr>
        <p:spPr>
          <a:xfrm flipH="1">
            <a:off x="8616950" y="4437063"/>
            <a:ext cx="0" cy="720725"/>
          </a:xfrm>
          <a:prstGeom prst="line">
            <a:avLst/>
          </a:prstGeom>
          <a:noFill/>
          <a:ln w="38100">
            <a:solidFill>
              <a:srgbClr val="009900"/>
            </a:solidFill>
            <a:miter lim="800000"/>
            <a:tailEnd type="triangle"/>
          </a:ln>
        </p:spPr>
      </p:cxnSp>
      <p:cxnSp>
        <p:nvCxnSpPr>
          <p:cNvPr id="71713" name="直接连接符 71712"/>
          <p:cNvCxnSpPr/>
          <p:nvPr/>
        </p:nvCxnSpPr>
        <p:spPr>
          <a:xfrm flipH="1">
            <a:off x="8616950" y="6092825"/>
            <a:ext cx="0" cy="288925"/>
          </a:xfrm>
          <a:prstGeom prst="line">
            <a:avLst/>
          </a:prstGeom>
          <a:noFill/>
          <a:ln w="38100">
            <a:solidFill>
              <a:srgbClr val="009900"/>
            </a:solidFill>
            <a:miter lim="800000"/>
            <a:tailEnd type="triangle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1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1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1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1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5" presetID="21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7" dur="500"/>
                                        <p:tgtEl>
                                          <p:spTgt spid="7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  <p:bldP spid="71684" grpId="0"/>
      <p:bldP spid="71685" grpId="0"/>
      <p:bldP spid="71686" grpId="0"/>
      <p:bldP spid="71687" grpId="0"/>
      <p:bldP spid="71689" grpId="0"/>
      <p:bldP spid="71690" grpId="0"/>
      <p:bldP spid="71691" grpId="0"/>
      <p:bldP spid="71692" grpId="0"/>
      <p:bldP spid="71693" grpId="0"/>
      <p:bldP spid="71694" grpId="0"/>
      <p:bldP spid="71695" grpId="0"/>
      <p:bldP spid="71696" grpId="0"/>
      <p:bldP spid="71697" grpId="0"/>
      <p:bldP spid="71698" grpId="0"/>
      <p:bldP spid="71699" grpId="0"/>
      <p:bldP spid="71700" grpId="0"/>
      <p:bldP spid="71701" grpId="0"/>
      <p:bldP spid="71702" grpId="0"/>
      <p:bldP spid="71703" grpId="0"/>
      <p:bldP spid="71704" grpId="0"/>
      <p:bldP spid="71705" grpId="0"/>
      <p:bldP spid="71706" grpId="0"/>
      <p:bldP spid="7170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64898" name="Table 22"/>
          <p:cNvGraphicFramePr>
            <a:graphicFrameLocks noGrp="1"/>
          </p:cNvGraphicFramePr>
          <p:nvPr/>
        </p:nvGraphicFramePr>
        <p:xfrm>
          <a:off x="1981200" y="457200"/>
          <a:ext cx="8305800" cy="4541520"/>
        </p:xfrm>
        <a:graphic>
          <a:graphicData uri="http://schemas.openxmlformats.org/drawingml/2006/table">
            <a:tbl>
              <a:tblPr/>
              <a:tblGrid>
                <a:gridCol w="3879850"/>
                <a:gridCol w="4425950"/>
              </a:tblGrid>
              <a:tr h="10668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事迹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品格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预定《莽原》(毅然)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追求真理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“</a:t>
                      </a: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风潮</a:t>
                      </a:r>
                      <a:r>
                        <a:rPr sz="3200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”</a:t>
                      </a: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领袖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敢于反抗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虑及母校(黯然)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有远见、有革命责任感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始终微笑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善良和蔼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府门前喋血(欣然)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勇敢坚强、不畏生死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457200"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难中求助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>
                      <a:spAutoFit/>
                    </a:bodyPr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0">
                        <a:buNone/>
                        <a:tabLst>
                          <a:tab pos="4000500"/>
                        </a:tabLst>
                      </a:pPr>
                      <a:r>
                        <a:rPr sz="320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从容善良</a:t>
                      </a:r>
                      <a:endParaRPr sz="2400" b="1"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rnd">
                      <a:solidFill>
                        <a:prstClr val="black"/>
                      </a:solidFill>
                      <a:miter lim="800000"/>
                    </a:lnL>
                    <a:lnR w="12700" cap="rnd">
                      <a:solidFill>
                        <a:prstClr val="black"/>
                      </a:solidFill>
                      <a:miter lim="800000"/>
                    </a:lnR>
                    <a:lnT w="12700" cap="rnd">
                      <a:solidFill>
                        <a:prstClr val="black"/>
                      </a:solidFill>
                      <a:miter lim="800000"/>
                    </a:lnT>
                    <a:lnB w="12700" cap="rnd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4899" name="Text Box 23"/>
          <p:cNvSpPr txBox="1"/>
          <p:nvPr/>
        </p:nvSpPr>
        <p:spPr>
          <a:xfrm>
            <a:off x="2209800" y="5410200"/>
            <a:ext cx="80010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sz="3200" b="1">
                <a:solidFill>
                  <a:srgbClr val="FF0000"/>
                </a:solidFill>
                <a:latin typeface="Tahoma" panose="020b0604030504040204" pitchFamily="34" charset="0"/>
              </a:rPr>
              <a:t>态度：沉痛悼念，高度评价</a:t>
            </a:r>
            <a:endParaRPr sz="3200" b="1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99" grpId="0"/>
      <p:bldP spid="16489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468" name="WordArt 4"/>
          <p:cNvSpPr/>
          <p:nvPr/>
        </p:nvSpPr>
        <p:spPr>
          <a:xfrm>
            <a:off x="3505200" y="1752600"/>
            <a:ext cx="4876800" cy="1984375"/>
          </a:xfr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4800" b="1" kern="10">
                <a:ln>
                  <a:solidFill>
                    <a:srgbClr val="CC99FF"/>
                  </a:solidFill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>
                    <a:srgbClr val="9999FF">
                      <a:alpha val="80000"/>
                    </a:srgbClr>
                  </a:outerShdw>
                </a:effectLst>
                <a:latin typeface="楷体_GB2312"/>
              </a:rPr>
              <a:t>小组竞学</a:t>
            </a:r>
            <a:endParaRPr sz="4800" b="1" kern="10">
              <a:ln>
                <a:solidFill>
                  <a:srgbClr val="CC99FF"/>
                </a:solidFill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>
                  <a:srgbClr val="9999FF">
                    <a:alpha val="80000"/>
                  </a:srgbClr>
                </a:outerShdw>
              </a:effectLst>
              <a:latin typeface="楷体_GB2312"/>
            </a:endParaRPr>
          </a:p>
        </p:txBody>
      </p:sp>
      <p:sp>
        <p:nvSpPr>
          <p:cNvPr id="190469" name="Rectangle 5"/>
          <p:cNvSpPr/>
          <p:nvPr/>
        </p:nvSpPr>
        <p:spPr>
          <a:xfrm>
            <a:off x="3581400" y="4114800"/>
            <a:ext cx="6324600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20000"/>
              </a:spcBef>
            </a:pPr>
            <a:r>
              <a:rPr sz="3600" b="1">
                <a:solidFill>
                  <a:srgbClr val="FF0000"/>
                </a:solidFill>
                <a:latin typeface="Tahoma" panose="020b0604030504040204" pitchFamily="34" charset="0"/>
              </a:rPr>
              <a:t>理解文中重要句子的含意</a:t>
            </a:r>
            <a:endParaRPr sz="3600" b="1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190470" name="Picture 6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1524000" y="5516563"/>
            <a:ext cx="9144000" cy="1341437"/>
          </a:xfrm>
          <a:prstGeom prst="rect">
            <a:avLst/>
          </a:prstGeom>
          <a:noFill/>
          <a:ln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https://d.book118.com/206204142124010031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5">
      <vt:lpstr>Arial</vt:lpstr>
      <vt:lpstr>Calibri</vt:lpstr>
      <vt:lpstr>微软雅黑</vt:lpstr>
      <vt:lpstr>Wingdings</vt:lpstr>
      <vt:lpstr>宋体</vt:lpstr>
      <vt:lpstr>隶书</vt:lpstr>
      <vt:lpstr>Garamond</vt:lpstr>
      <vt:lpstr>叶根友特隶简体</vt:lpstr>
      <vt:lpstr>Times New Roman</vt:lpstr>
      <vt:lpstr>华文新魏</vt:lpstr>
      <vt:lpstr>黑体</vt:lpstr>
      <vt:lpstr>Verdana</vt:lpstr>
      <vt:lpstr>Tahoma</vt:lpstr>
      <vt:lpstr>楷体_GB2312</vt:lpstr>
      <vt:lpstr>Office Theme</vt:lpstr>
      <vt:lpstr>PowerPoint Presentation</vt:lpstr>
      <vt:lpstr>PowerPoint Presentation</vt:lpstr>
      <vt:lpstr>PowerPoint Presentation</vt:lpstr>
      <vt:lpstr>PowerPoint Presentation</vt:lpstr>
      <vt:lpstr>鲁迅作品</vt:lpstr>
      <vt:lpstr>         有的人—纪念鲁迅有感</vt:lpstr>
      <vt:lpstr>PowerPoint Presentation</vt:lpstr>
      <vt:lpstr>写作背景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2024-08-30T02:03:20.474</cp:lastPrinted>
  <dcterms:created xsi:type="dcterms:W3CDTF">2024-08-29T18:03:20Z</dcterms:created>
  <dcterms:modified xsi:type="dcterms:W3CDTF">2024-08-29T18:03:23Z</dcterms:modified>
</cp:coreProperties>
</file>