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image" Target="../media/image2.png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image" Target="../media/image2.png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image" Target="../media/image4.png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E53EA-6DAC-4F63-B093-0BCA85F9B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00A86-5E9C-4589-9CEB-50E4AA23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6350E-B25F-4A62-803E-5AFB5C9D7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4BBEE-6063-4F0D-929F-44E636064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B48298-216E-4831-BF14-E8943C116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3CA6C-2351-43AB-A7B9-2BBC1B4E0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7C293-2345-4077-AECE-4B5F3C5D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923E9-1E26-4CBE-B7DF-7ABAFAE6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7A5C5-0F57-4E3A-91FE-C7110F3D0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D60C6-1E4E-4D5B-8358-D99B5461D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959A8-502B-44CB-80D6-B316C99D2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57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672" name="矩形 20"/>
          <p:cNvSpPr/>
          <p:nvPr>
            <p:custDataLst>
              <p:tags r:id="rId6"/>
            </p:custDataLst>
          </p:nvPr>
        </p:nvSpPr>
        <p:spPr>
          <a:xfrm>
            <a:off x="951015" y="5405625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4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513715" y="5615940"/>
            <a:ext cx="3417570" cy="44958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13715" y="2824480"/>
            <a:ext cx="8317865" cy="15259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1970" y="2364105"/>
            <a:ext cx="8310245" cy="460375"/>
          </a:xfrm>
          <a:prstGeom prst="rect">
            <a:avLst/>
          </a:prstGeom>
          <a:noFill/>
          <a:ln>
            <a:noFill/>
          </a:ln>
        </p:spPr>
        <p:txBody>
          <a:bodyPr wrap="square" lIns="10795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1" u="none" strike="noStrike" kern="1200" cap="none" spc="1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8" name="矩形 9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0" name="矩形 8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矩形 26"/>
          <p:cNvSpPr/>
          <p:nvPr>
            <p:custDataLst>
              <p:tags r:id="rId3"/>
            </p:custDataLst>
          </p:nvPr>
        </p:nvSpPr>
        <p:spPr>
          <a:xfrm>
            <a:off x="660401" y="1038860"/>
            <a:ext cx="3183812" cy="32385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04" name="直角三角形 7"/>
          <p:cNvSpPr/>
          <p:nvPr>
            <p:custDataLst>
              <p:tags r:id="rId4"/>
            </p:custDataLst>
          </p:nvPr>
        </p:nvSpPr>
        <p:spPr>
          <a:xfrm flipH="1">
            <a:off x="3581400" y="1133402"/>
            <a:ext cx="145473" cy="145473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63" name="그래픽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t="74764"/>
          <a:stretch>
            <a:fillRect/>
          </a:stretch>
        </p:blipFill>
        <p:spPr>
          <a:xfrm flipH="1">
            <a:off x="7261315" y="1039154"/>
            <a:ext cx="4315279" cy="246221"/>
          </a:xfrm>
          <a:prstGeom prst="rect">
            <a:avLst/>
          </a:prstGeom>
        </p:spPr>
      </p:pic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2294890" y="833755"/>
            <a:ext cx="1549400" cy="5289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0" i="1" u="none" strike="noStrike" kern="1200" cap="all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731526" y="628260"/>
            <a:ext cx="1432223" cy="737333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7" name="그래픽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t="74764"/>
          <a:stretch>
            <a:fillRect/>
          </a:stretch>
        </p:blipFill>
        <p:spPr>
          <a:xfrm>
            <a:off x="1070700" y="891834"/>
            <a:ext cx="4315279" cy="246221"/>
          </a:xfrm>
          <a:prstGeom prst="rect">
            <a:avLst/>
          </a:prstGeom>
        </p:spPr>
      </p:pic>
      <p:sp>
        <p:nvSpPr>
          <p:cNvPr id="1048716" name="矩形 28"/>
          <p:cNvSpPr/>
          <p:nvPr>
            <p:custDataLst>
              <p:tags r:id="rId5"/>
            </p:custDataLst>
          </p:nvPr>
        </p:nvSpPr>
        <p:spPr>
          <a:xfrm>
            <a:off x="919661" y="584267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18" name="矩形 29"/>
          <p:cNvSpPr/>
          <p:nvPr>
            <p:custDataLst>
              <p:tags r:id="rId6"/>
            </p:custDataLst>
          </p:nvPr>
        </p:nvSpPr>
        <p:spPr>
          <a:xfrm>
            <a:off x="1174592" y="574156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0" name="矩形 26"/>
          <p:cNvSpPr/>
          <p:nvPr>
            <p:custDataLst>
              <p:tags r:id="rId7"/>
            </p:custDataLst>
          </p:nvPr>
        </p:nvSpPr>
        <p:spPr>
          <a:xfrm>
            <a:off x="6912610" y="4759960"/>
            <a:ext cx="4297680" cy="245745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4753204" y="1138056"/>
            <a:ext cx="6457086" cy="28554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4753204" y="3889320"/>
            <a:ext cx="6457086" cy="1417825"/>
          </a:xfrm>
          <a:prstGeom prst="rect">
            <a:avLst/>
          </a:prstGeom>
          <a:noFill/>
        </p:spPr>
        <p:txBody>
          <a:bodyPr wrap="square" lIns="0" tIns="0" rIns="7200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矩形 11"/>
          <p:cNvSpPr/>
          <p:nvPr>
            <p:custDataLst>
              <p:tags r:id="rId5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38" name="矩形 12"/>
          <p:cNvSpPr/>
          <p:nvPr>
            <p:custDataLst>
              <p:tags r:id="rId6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235065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4"/>
            <p:custDataLst>
              <p:tags r:id="rId6"/>
            </p:custDataLst>
          </p:nvPr>
        </p:nvSpPr>
        <p:spPr>
          <a:xfrm>
            <a:off x="608330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矩形 11"/>
          <p:cNvSpPr/>
          <p:nvPr>
            <p:custDataLst>
              <p:tags r:id="rId7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58" name="矩形 10"/>
          <p:cNvSpPr/>
          <p:nvPr>
            <p:custDataLst>
              <p:tags r:id="rId8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矩形 11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0" name="矩形 12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82" name="矩形 8"/>
          <p:cNvSpPr/>
          <p:nvPr>
            <p:custDataLst>
              <p:tags r:id="rId2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75" name="图片 9" descr="演示文稿2_0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0" name="矩形 8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2" name="矩形 7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2" name="矩形 7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4" name="矩形 10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8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16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83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818" name="矩形 20"/>
          <p:cNvSpPr/>
          <p:nvPr>
            <p:custDataLst>
              <p:tags r:id="rId6"/>
            </p:custDataLst>
          </p:nvPr>
        </p:nvSpPr>
        <p:spPr>
          <a:xfrm>
            <a:off x="951015" y="5405858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0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513715" y="5615940"/>
            <a:ext cx="1908810" cy="4495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513715" y="2824480"/>
            <a:ext cx="7420610" cy="15259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6" descr="演示文稿2_0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 val="sysDash"/>
          </a:ln>
        </p:spPr>
      </p:pic>
      <p:sp>
        <p:nvSpPr>
          <p:cNvPr id="1048654" name="矩形 11"/>
          <p:cNvSpPr/>
          <p:nvPr>
            <p:custDataLst>
              <p:tags r:id="rId14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6" name="矩形 12"/>
          <p:cNvSpPr/>
          <p:nvPr>
            <p:custDataLst>
              <p:tags r:id="rId15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74306" y="606671"/>
            <a:ext cx="10515600" cy="5837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74306" y="1423358"/>
            <a:ext cx="10515600" cy="47536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472" r:id="rId2"/>
    <p:sldLayoutId id="2147487473" r:id="rId3"/>
    <p:sldLayoutId id="2147487474" r:id="rId4"/>
    <p:sldLayoutId id="2147487475" r:id="rId5"/>
    <p:sldLayoutId id="2147487476" r:id="rId6"/>
    <p:sldLayoutId id="2147487477" r:id="rId7"/>
    <p:sldLayoutId id="2147487478" r:id="rId8"/>
    <p:sldLayoutId id="2147487479" r:id="rId9"/>
    <p:sldLayoutId id="2147487480" r:id="rId10"/>
    <p:sldLayoutId id="214748748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2025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环境描写作用</a:t>
            </a:r>
            <a:endParaRPr lang="zh-CN" altLang="en-US"/>
          </a:p>
        </p:txBody>
      </p:sp>
      <p:sp>
        <p:nvSpPr>
          <p:cNvPr id="1048652" name="文本占位符 6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89167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Catalog</a:t>
            </a:r>
            <a:endParaRPr lang="zh-CN" altLang="en-US"/>
          </a:p>
        </p:txBody>
      </p:sp>
      <p:sp>
        <p:nvSpPr>
          <p:cNvPr id="10488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4" name="序号"/>
          <p:cNvSpPr txBox="1"/>
          <p:nvPr>
            <p:custDataLst>
              <p:tags r:id="rId5"/>
            </p:custDataLst>
          </p:nvPr>
        </p:nvSpPr>
        <p:spPr>
          <a:xfrm>
            <a:off x="1017270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01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56" name="标题"/>
          <p:cNvSpPr txBox="1"/>
          <p:nvPr>
            <p:custDataLst>
              <p:tags r:id="rId6"/>
            </p:custDataLst>
          </p:nvPr>
        </p:nvSpPr>
        <p:spPr>
          <a:xfrm>
            <a:off x="1017270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单击此处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添加目录标题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7"/>
            </p:custDataLst>
          </p:nvPr>
        </p:nvCxnSpPr>
        <p:spPr>
          <a:xfrm>
            <a:off x="112268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序号"/>
          <p:cNvSpPr txBox="1"/>
          <p:nvPr>
            <p:custDataLst>
              <p:tags r:id="rId8"/>
            </p:custDataLst>
          </p:nvPr>
        </p:nvSpPr>
        <p:spPr>
          <a:xfrm>
            <a:off x="4802505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02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0" name="标题"/>
          <p:cNvSpPr txBox="1"/>
          <p:nvPr>
            <p:custDataLst>
              <p:tags r:id="rId9"/>
            </p:custDataLst>
          </p:nvPr>
        </p:nvSpPr>
        <p:spPr>
          <a:xfrm>
            <a:off x="4802505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环境描写的概念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1" name="直接连接符 74"/>
          <p:cNvCxnSpPr/>
          <p:nvPr>
            <p:custDataLst>
              <p:tags r:id="rId10"/>
            </p:custDataLst>
          </p:nvPr>
        </p:nvCxnSpPr>
        <p:spPr>
          <a:xfrm>
            <a:off x="4907915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8587740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03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8587740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环境描写对人物塑造的作用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3" name="直接连接符 79"/>
          <p:cNvCxnSpPr/>
          <p:nvPr>
            <p:custDataLst>
              <p:tags r:id="rId13"/>
            </p:custDataLst>
          </p:nvPr>
        </p:nvCxnSpPr>
        <p:spPr>
          <a:xfrm>
            <a:off x="869315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序号"/>
          <p:cNvSpPr txBox="1"/>
          <p:nvPr>
            <p:custDataLst>
              <p:tags r:id="rId14"/>
            </p:custDataLst>
          </p:nvPr>
        </p:nvSpPr>
        <p:spPr>
          <a:xfrm>
            <a:off x="1017270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04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8" name="标题"/>
          <p:cNvSpPr txBox="1"/>
          <p:nvPr>
            <p:custDataLst>
              <p:tags r:id="rId15"/>
            </p:custDataLst>
          </p:nvPr>
        </p:nvSpPr>
        <p:spPr>
          <a:xfrm>
            <a:off x="1017270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环境描写对情节发展的作用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5" name="直接连接符 102"/>
          <p:cNvCxnSpPr/>
          <p:nvPr>
            <p:custDataLst>
              <p:tags r:id="rId16"/>
            </p:custDataLst>
          </p:nvPr>
        </p:nvCxnSpPr>
        <p:spPr>
          <a:xfrm>
            <a:off x="1122680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17"/>
            </p:custDataLst>
          </p:nvPr>
        </p:nvSpPr>
        <p:spPr>
          <a:xfrm>
            <a:off x="4802505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05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2" name="标题"/>
          <p:cNvSpPr txBox="1"/>
          <p:nvPr>
            <p:custDataLst>
              <p:tags r:id="rId18"/>
            </p:custDataLst>
          </p:nvPr>
        </p:nvSpPr>
        <p:spPr>
          <a:xfrm>
            <a:off x="4802505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环境描写对主题表达的作用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7" name="直接连接符 107"/>
          <p:cNvCxnSpPr/>
          <p:nvPr>
            <p:custDataLst>
              <p:tags r:id="rId19"/>
            </p:custDataLst>
          </p:nvPr>
        </p:nvCxnSpPr>
        <p:spPr>
          <a:xfrm>
            <a:off x="4907915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20"/>
            </p:custDataLst>
          </p:nvPr>
        </p:nvSpPr>
        <p:spPr>
          <a:xfrm>
            <a:off x="8587740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06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1"/>
            </p:custDataLst>
          </p:nvPr>
        </p:nvSpPr>
        <p:spPr>
          <a:xfrm>
            <a:off x="8587740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环境描写对读者感受的作用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9" name="直接连接符 112"/>
          <p:cNvCxnSpPr/>
          <p:nvPr>
            <p:custDataLst>
              <p:tags r:id="rId22"/>
            </p:custDataLst>
          </p:nvPr>
        </p:nvCxnSpPr>
        <p:spPr>
          <a:xfrm>
            <a:off x="8693150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环境描写的概念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环境描写：在文学作品中，对自然环境、社会环境、人物生活环境等的描写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自然环境描写：对自然界的山水、气候、动植物等的描写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社会环境描写：对社会背景、风俗习惯、历史事件等的描写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人物生活环境描写：对人物居住、工作、学习等场所的描写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常见环境描写手法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自然环境描写：通过对自然景物的描写，展现自然之美，烘托人物心情。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社会环境描写：通过对社会环境的描写，展现社会风貌，反映社会现实。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心理环境描写：通过对人物心理的描写，展现人物内心世界，揭示人物性格。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语言环境描写：通过对人物语言的描写，展现人物性格，揭示人物内心世界。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环境描写的作用</a:t>
            </a:r>
            <a:endParaRPr lang="zh-CN" altLang="en-US"/>
          </a:p>
        </p:txBody>
      </p:sp>
      <p:sp>
        <p:nvSpPr>
          <p:cNvPr id="104916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渲染气氛：通过描绘环境，营造特定的氛围和情感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推动情节：环境描写可以推动故事情节的发展，为后续情节做铺垫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塑造人物：通过环境描写，可以展现人物的性格、情感和内心世界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反映主题：环境描写可以反映作品的主题，深化作品的思想内涵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3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环境描写对人物塑造的作用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烘托人物性格</a:t>
            </a:r>
            <a:endParaRPr lang="zh-CN" altLang="en-US"/>
          </a:p>
        </p:txBody>
      </p:sp>
      <p:sp>
        <p:nvSpPr>
          <p:cNvPr id="104929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通过环境描写，揭示人物的性格特点和个性特征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通过环境描写，展现人物的内心世界和情感变化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通过环境描写，塑造人物的形象和性格特点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通过环境描写，展现人物的心理活动和情感变化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暗示人物命运</a:t>
            </a:r>
            <a:endParaRPr lang="zh-CN" altLang="en-US"/>
          </a:p>
        </p:txBody>
      </p:sp>
      <p:sp>
        <p:nvSpPr>
          <p:cNvPr id="10493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通过环境描写，暗示人物的性格特点和命运走向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环境描写可以暗示人物的社会地位和身份背景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环境描写可以暗示人物的未来发展和命运结局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环境描写可以揭示人物的内心世界和情感变化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人物关系揭示</a:t>
            </a:r>
            <a:endParaRPr lang="zh-CN" altLang="en-US"/>
          </a:p>
        </p:txBody>
      </p:sp>
      <p:sp>
        <p:nvSpPr>
          <p:cNvPr id="104943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环境描写可以揭示人物之间的矛盾和冲突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环境描写可以揭示人物之间的社会地位和身份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环境描写可以揭示人物之间的情感联系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通过环境描写揭示人物之间的关系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1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环境描写对情节发展的作用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https://d.book118.com/206212025022010031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6.65&quot;,&quot;top&quot;:&quot;120.25&quot;,&quot;width&quot;:&quot;708.25&quot;,&quot;height&quot;:&quot;249.75&quot;}"/>
  <p:tag name="KSO_WM_SLIDE_ID" val="custom2023030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9">
      <a:dk1>
        <a:sysClr val="windowText" lastClr="000000"/>
      </a:dk1>
      <a:lt1>
        <a:sysClr val="window" lastClr="FFFFFF"/>
      </a:lt1>
      <a:dk2>
        <a:srgbClr val="010437"/>
      </a:dk2>
      <a:lt2>
        <a:srgbClr val="EFEFFF"/>
      </a:lt2>
      <a:accent1>
        <a:srgbClr val="00B050"/>
      </a:accent1>
      <a:accent2>
        <a:srgbClr val="128E96"/>
      </a:accent2>
      <a:accent3>
        <a:srgbClr val="256BDB"/>
      </a:accent3>
      <a:accent4>
        <a:srgbClr val="3F48EF"/>
      </a:accent4>
      <a:accent5>
        <a:srgbClr val="6124D1"/>
      </a:accent5>
      <a:accent6>
        <a:srgbClr val="A67BFD"/>
      </a:accent6>
      <a:hlink>
        <a:srgbClr val="0563C1"/>
      </a:hlink>
      <a:folHlink>
        <a:srgbClr val="954F72"/>
      </a:folHlink>
    </a:clrScheme>
    <a:fontScheme name="自定义 19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Bold</vt:lpstr>
      <vt:lpstr>MiSans</vt:lpstr>
      <vt:lpstr>Wingdings</vt:lpstr>
      <vt:lpstr>Calibri Light</vt:lpstr>
      <vt:lpstr>宋体</vt:lpstr>
      <vt:lpstr>Office Theme</vt:lpstr>
      <vt:lpstr>环境描写作用</vt:lpstr>
      <vt:lpstr>目录</vt:lpstr>
      <vt:lpstr>添加章节标题</vt:lpstr>
      <vt:lpstr>环境描写的概念</vt:lpstr>
      <vt:lpstr>定义与分类</vt:lpstr>
      <vt:lpstr>常见环境描写手法</vt:lpstr>
      <vt:lpstr>环境描写的作用</vt:lpstr>
      <vt:lpstr>环境描写对人物塑造的作用</vt:lpstr>
      <vt:lpstr>烘托人物性格</vt:lpstr>
      <vt:lpstr>暗示人物命运</vt:lpstr>
      <vt:lpstr>人物关系揭示</vt:lpstr>
      <vt:lpstr>环境描写对情节发展的作用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2024-08-29T12:23:15.714</cp:lastPrinted>
  <dcterms:created xsi:type="dcterms:W3CDTF">2024-08-29T04:23:15Z</dcterms:created>
  <dcterms:modified xsi:type="dcterms:W3CDTF">2024-08-29T04:23:18Z</dcterms:modified>
</cp:coreProperties>
</file>