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49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tags" Target="../tags/tag27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tags" Target="../tags/tag47.xml" /><Relationship Id="rId23" Type="http://schemas.openxmlformats.org/officeDocument/2006/relationships/tags" Target="../tags/tag48.xml" /><Relationship Id="rId24" Type="http://schemas.openxmlformats.org/officeDocument/2006/relationships/tags" Target="../tags/tag49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4.xml" /><Relationship Id="rId2" Type="http://schemas.openxmlformats.org/officeDocument/2006/relationships/tags" Target="../tags/tag215.xml" /><Relationship Id="rId3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285F3-EC28-4FF8-8709-A8493C182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67E08-B83D-4C85-B2CC-A87F7F778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F656C-FD37-48A3-B59F-0EF307EDD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F62DB-63DE-40ED-8F41-7D379FF3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A00F5-A384-4950-A0D5-A44A5A2BA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EB759-929D-4040-966C-89A9CDB9C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9C36E-C32B-451B-9D6B-9CFC11B8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49933-923C-4399-A2C3-00E0D2DC8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50877-3CB0-407C-9901-535E1DAC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4E24D-719D-4811-873E-2CFA96A28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58147-FEB5-4307-AFD5-18D817BC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353310" y="2698115"/>
            <a:ext cx="729805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dist">
              <a:defRPr sz="8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8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19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0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1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2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壹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贰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叁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肆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伍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1" name="组合 40"/>
          <p:cNvGrpSpPr/>
          <p:nvPr/>
        </p:nvGrpSpPr>
        <p:grpSpPr>
          <a:xfrm>
            <a:off x="563245" y="252857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965835" y="263779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5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6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7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8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9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>
            <p:custDataLst>
              <p:tags r:id="rId10"/>
            </p:custDataLst>
          </p:nvPr>
        </p:nvSpPr>
        <p:spPr>
          <a:xfrm>
            <a:off x="676910" y="262318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标注 8"/>
          <p:cNvSpPr/>
          <p:nvPr/>
        </p:nvSpPr>
        <p:spPr>
          <a:xfrm>
            <a:off x="2792095" y="2278380"/>
            <a:ext cx="8738235" cy="2298700"/>
          </a:xfrm>
          <a:prstGeom prst="wedgeRoundRectCallout">
            <a:avLst>
              <a:gd name="adj1" fmla="val -53517"/>
              <a:gd name="adj2" fmla="val -18895"/>
              <a:gd name="adj3" fmla="val 16667"/>
            </a:avLst>
          </a:prstGeom>
          <a:solidFill>
            <a:schemeClr val="bg1"/>
          </a:solidFill>
          <a:ln w="12700" cmpd="sng">
            <a:solidFill>
              <a:schemeClr val="accent2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2858135" y="2394585"/>
            <a:ext cx="8575675" cy="2108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982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156970"/>
            <a:ext cx="10984230" cy="51841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缺角矩形 8"/>
          <p:cNvSpPr/>
          <p:nvPr/>
        </p:nvSpPr>
        <p:spPr>
          <a:xfrm>
            <a:off x="85090" y="72390"/>
            <a:ext cx="12042140" cy="6714490"/>
          </a:xfrm>
          <a:prstGeom prst="plaque">
            <a:avLst>
              <a:gd name="adj" fmla="val 8123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11817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14986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33286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21971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40271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756920" y="388620"/>
            <a:ext cx="10118725" cy="5968365"/>
            <a:chOff x="1792041" y="336331"/>
            <a:chExt cx="6248374" cy="4309240"/>
          </a:xfrm>
        </p:grpSpPr>
        <p:sp>
          <p:nvSpPr>
            <p:cNvPr id="3" name="圆角矩形 2"/>
            <p:cNvSpPr/>
            <p:nvPr>
              <p:custDataLst>
                <p:tags r:id="rId1"/>
              </p:custDataLst>
            </p:nvPr>
          </p:nvSpPr>
          <p:spPr>
            <a:xfrm rot="16200000">
              <a:off x="2844949" y="-549894"/>
              <a:ext cx="4309239" cy="6081692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 w="25400" cap="flat" cmpd="sng" algn="ctr">
              <a:noFill/>
              <a:prstDash val="solid"/>
              <a:miter lim="800000"/>
            </a:ln>
            <a:effectLst>
              <a:outerShdw blurRad="177800" dist="88900" dir="2700000" algn="tl" rotWithShape="0">
                <a:prstClr val="black">
                  <a:alpha val="5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>
                <a:defRPr/>
              </a:pPr>
              <a:endParaRPr lang="zh-CN" altLang="en-US" sz="1800" kern="0">
                <a:solidFill>
                  <a:prstClr val="white"/>
                </a:solidFill>
              </a:endParaRP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1792041" y="336331"/>
              <a:ext cx="6248372" cy="4309240"/>
              <a:chOff x="1792041" y="336331"/>
              <a:chExt cx="6248372" cy="4309240"/>
            </a:xfrm>
          </p:grpSpPr>
          <p:sp>
            <p:nvSpPr>
              <p:cNvPr id="8" name="矩形 7"/>
              <p:cNvSpPr/>
              <p:nvPr>
                <p:custDataLst>
                  <p:tags r:id="rId2"/>
                </p:custDataLst>
              </p:nvPr>
            </p:nvSpPr>
            <p:spPr>
              <a:xfrm>
                <a:off x="7873732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矩形 8"/>
              <p:cNvSpPr/>
              <p:nvPr>
                <p:custDataLst>
                  <p:tags r:id="rId3"/>
                </p:custDataLst>
              </p:nvPr>
            </p:nvSpPr>
            <p:spPr>
              <a:xfrm>
                <a:off x="7873732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矩形 9"/>
              <p:cNvSpPr/>
              <p:nvPr>
                <p:custDataLst>
                  <p:tags r:id="rId4"/>
                </p:custDataLst>
              </p:nvPr>
            </p:nvSpPr>
            <p:spPr>
              <a:xfrm>
                <a:off x="7873732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矩形 10"/>
              <p:cNvSpPr/>
              <p:nvPr>
                <p:custDataLst>
                  <p:tags r:id="rId5"/>
                </p:custDataLst>
              </p:nvPr>
            </p:nvSpPr>
            <p:spPr>
              <a:xfrm>
                <a:off x="7873732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矩形 11"/>
              <p:cNvSpPr/>
              <p:nvPr>
                <p:custDataLst>
                  <p:tags r:id="rId6"/>
                </p:custDataLst>
              </p:nvPr>
            </p:nvSpPr>
            <p:spPr>
              <a:xfrm>
                <a:off x="7873732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矩形 14"/>
              <p:cNvSpPr/>
              <p:nvPr>
                <p:custDataLst>
                  <p:tags r:id="rId7"/>
                </p:custDataLst>
              </p:nvPr>
            </p:nvSpPr>
            <p:spPr>
              <a:xfrm>
                <a:off x="1792041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矩形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1792041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矩形 16"/>
              <p:cNvSpPr/>
              <p:nvPr>
                <p:custDataLst>
                  <p:tags r:id="rId9"/>
                </p:custDataLst>
              </p:nvPr>
            </p:nvSpPr>
            <p:spPr>
              <a:xfrm>
                <a:off x="1792041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矩形 17"/>
              <p:cNvSpPr/>
              <p:nvPr>
                <p:custDataLst>
                  <p:tags r:id="rId10"/>
                </p:custDataLst>
              </p:nvPr>
            </p:nvSpPr>
            <p:spPr>
              <a:xfrm>
                <a:off x="1792041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矩形 18"/>
              <p:cNvSpPr/>
              <p:nvPr>
                <p:custDataLst>
                  <p:tags r:id="rId11"/>
                </p:custDataLst>
              </p:nvPr>
            </p:nvSpPr>
            <p:spPr>
              <a:xfrm>
                <a:off x="1792041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1096010" y="1332865"/>
            <a:ext cx="9422130" cy="4859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702945" y="142875"/>
            <a:ext cx="10841355" cy="6715125"/>
            <a:chOff x="2051" y="732"/>
            <a:chExt cx="11839" cy="7333"/>
          </a:xfrm>
        </p:grpSpPr>
        <p:grpSp>
          <p:nvGrpSpPr>
            <p:cNvPr id="2" name="组合 1"/>
            <p:cNvGrpSpPr/>
            <p:nvPr/>
          </p:nvGrpSpPr>
          <p:grpSpPr>
            <a:xfrm>
              <a:off x="2051" y="2243"/>
              <a:ext cx="2571" cy="2571"/>
              <a:chOff x="304800" y="673100"/>
              <a:chExt cx="4000500" cy="4000500"/>
            </a:xfrm>
            <a:effectLst>
              <a:outerShdw blurRad="444500" dist="254000" dir="684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7" name="同心圆 6"/>
              <p:cNvSpPr/>
              <p:nvPr>
                <p:custDataLst>
                  <p:tags r:id="rId1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" name="椭圆 7"/>
              <p:cNvSpPr/>
              <p:nvPr>
                <p:custDataLst>
                  <p:tags r:id="rId2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</p:grpSp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2051" y="2997"/>
              <a:ext cx="2602" cy="83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3408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0" cap="none" spc="0" normalizeH="0" baseline="0" noProof="0" smtClean="0">
                  <a:ln>
                    <a:noFill/>
                  </a:ln>
                  <a:solidFill>
                    <a:srgbClr val="08080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目 录</a:t>
              </a:r>
              <a:endParaRPr kumimoji="0" lang="zh-CN" altLang="en-US" sz="4400" b="1" i="0" u="none" strike="noStrike" kern="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3" name="椭圆 112"/>
            <p:cNvSpPr/>
            <p:nvPr>
              <p:custDataLst>
                <p:tags r:id="rId4"/>
              </p:custDataLst>
            </p:nvPr>
          </p:nvSpPr>
          <p:spPr>
            <a:xfrm>
              <a:off x="12275" y="6997"/>
              <a:ext cx="789" cy="78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14" name="椭圆 113"/>
            <p:cNvSpPr/>
            <p:nvPr>
              <p:custDataLst>
                <p:tags r:id="rId5"/>
              </p:custDataLst>
            </p:nvPr>
          </p:nvSpPr>
          <p:spPr>
            <a:xfrm>
              <a:off x="13265" y="5548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grpSp>
          <p:nvGrpSpPr>
            <p:cNvPr id="115" name="组合 114"/>
            <p:cNvGrpSpPr/>
            <p:nvPr/>
          </p:nvGrpSpPr>
          <p:grpSpPr>
            <a:xfrm>
              <a:off x="11313" y="7500"/>
              <a:ext cx="346" cy="346"/>
              <a:chOff x="304800" y="673100"/>
              <a:chExt cx="4000500" cy="4000500"/>
            </a:xfrm>
            <a:effectLst>
              <a:outerShdw blurRad="381000" dist="152400" dir="8100000" algn="tr" rotWithShape="0">
                <a:prstClr val="black">
                  <a:alpha val="70000"/>
                </a:prstClr>
              </a:outerShdw>
            </a:effectLst>
          </p:grpSpPr>
          <p:sp>
            <p:nvSpPr>
              <p:cNvPr id="116" name="同心圆 115"/>
              <p:cNvSpPr/>
              <p:nvPr>
                <p:custDataLst>
                  <p:tags r:id="rId6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17" name="椭圆 116"/>
              <p:cNvSpPr/>
              <p:nvPr>
                <p:custDataLst>
                  <p:tags r:id="rId7"/>
                </p:custDataLst>
              </p:nvPr>
            </p:nvSpPr>
            <p:spPr>
              <a:xfrm>
                <a:off x="479425" y="847725"/>
                <a:ext cx="3651250" cy="3651250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grpSp>
          <p:nvGrpSpPr>
            <p:cNvPr id="118" name="组合 117"/>
            <p:cNvGrpSpPr/>
            <p:nvPr/>
          </p:nvGrpSpPr>
          <p:grpSpPr>
            <a:xfrm>
              <a:off x="13247" y="6537"/>
              <a:ext cx="643" cy="643"/>
              <a:chOff x="304800" y="673100"/>
              <a:chExt cx="4000500" cy="4000500"/>
            </a:xfrm>
            <a:effectLst>
              <a:outerShdw blurRad="317500" dist="1905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19" name="同心圆 118"/>
              <p:cNvSpPr/>
              <p:nvPr>
                <p:custDataLst>
                  <p:tags r:id="rId8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20" name="椭圆 119"/>
              <p:cNvSpPr/>
              <p:nvPr>
                <p:custDataLst>
                  <p:tags r:id="rId9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sp>
          <p:nvSpPr>
            <p:cNvPr id="121" name="椭圆 120"/>
            <p:cNvSpPr/>
            <p:nvPr>
              <p:custDataLst>
                <p:tags r:id="rId10"/>
              </p:custDataLst>
            </p:nvPr>
          </p:nvSpPr>
          <p:spPr>
            <a:xfrm>
              <a:off x="10440" y="7414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22" name="椭圆 121"/>
            <p:cNvSpPr/>
            <p:nvPr>
              <p:custDataLst>
                <p:tags r:id="rId11"/>
              </p:custDataLst>
            </p:nvPr>
          </p:nvSpPr>
          <p:spPr>
            <a:xfrm>
              <a:off x="13520" y="7849"/>
              <a:ext cx="216" cy="21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51" name="矩形 150"/>
            <p:cNvSpPr/>
            <p:nvPr>
              <p:custDataLst>
                <p:tags r:id="rId12"/>
              </p:custDataLst>
            </p:nvPr>
          </p:nvSpPr>
          <p:spPr>
            <a:xfrm>
              <a:off x="5817" y="732"/>
              <a:ext cx="409" cy="6247"/>
            </a:xfrm>
            <a:prstGeom prst="rect">
              <a:avLst/>
            </a:prstGeom>
            <a:gradFill>
              <a:gsLst>
                <a:gs pos="0">
                  <a:schemeClr val="tx1">
                    <a:alpha val="8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0" scaled="0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4" name="矩形 153"/>
            <p:cNvSpPr/>
            <p:nvPr>
              <p:custDataLst>
                <p:tags r:id="rId13"/>
              </p:custDataLst>
            </p:nvPr>
          </p:nvSpPr>
          <p:spPr>
            <a:xfrm>
              <a:off x="5638" y="732"/>
              <a:ext cx="199" cy="624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6" name="流程图: 手动输入 32"/>
            <p:cNvSpPr/>
            <p:nvPr>
              <p:custDataLst>
                <p:tags r:id="rId14"/>
              </p:custDataLst>
            </p:nvPr>
          </p:nvSpPr>
          <p:spPr>
            <a:xfrm flipH="1" flipV="1">
              <a:off x="5817" y="732"/>
              <a:ext cx="408" cy="108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7" name="梯形 156"/>
            <p:cNvSpPr/>
            <p:nvPr>
              <p:custDataLst>
                <p:tags r:id="rId15"/>
              </p:custDataLst>
            </p:nvPr>
          </p:nvSpPr>
          <p:spPr>
            <a:xfrm rot="5400000">
              <a:off x="5192" y="2186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8" name="梯形 157"/>
            <p:cNvSpPr/>
            <p:nvPr>
              <p:custDataLst>
                <p:tags r:id="rId16"/>
              </p:custDataLst>
            </p:nvPr>
          </p:nvSpPr>
          <p:spPr>
            <a:xfrm rot="5400000">
              <a:off x="5192" y="366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9" name="梯形 158"/>
            <p:cNvSpPr/>
            <p:nvPr>
              <p:custDataLst>
                <p:tags r:id="rId17"/>
              </p:custDataLst>
            </p:nvPr>
          </p:nvSpPr>
          <p:spPr>
            <a:xfrm rot="5400000">
              <a:off x="5192" y="511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60" name="流程图: 手动输入 32"/>
            <p:cNvSpPr/>
            <p:nvPr>
              <p:custDataLst>
                <p:tags r:id="rId18"/>
              </p:custDataLst>
            </p:nvPr>
          </p:nvSpPr>
          <p:spPr>
            <a:xfrm flipH="1">
              <a:off x="5817" y="5921"/>
              <a:ext cx="408" cy="105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81" name="TextBox 13"/>
            <p:cNvSpPr txBox="1"/>
            <p:nvPr>
              <p:custDataLst>
                <p:tags r:id="rId19"/>
              </p:custDataLst>
            </p:nvPr>
          </p:nvSpPr>
          <p:spPr>
            <a:xfrm>
              <a:off x="2455" y="5206"/>
              <a:ext cx="1795" cy="33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rgbClr val="080808"/>
                  </a:solidFill>
                  <a:latin typeface="微软雅黑" panose="020b0503020204020204" charset="-122"/>
                  <a:ea typeface="微软雅黑" panose="020b0503020204020204" charset="-122"/>
                </a:rPr>
                <a:t>Contents</a:t>
              </a:r>
              <a:endParaRPr lang="en-US" altLang="zh-CN" sz="2000">
                <a:solidFill>
                  <a:srgbClr val="0808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4522470" y="142875"/>
            <a:ext cx="5995670" cy="57207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 userDrawn="1"/>
        </p:nvSpPr>
        <p:spPr>
          <a:xfrm>
            <a:off x="2761615" y="3006725"/>
            <a:ext cx="6350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9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感谢观看</a:t>
            </a:r>
            <a:endParaRPr lang="zh-CN" altLang="en-US" sz="96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141"/>
          <p:cNvSpPr/>
          <p:nvPr userDrawn="1"/>
        </p:nvSpPr>
        <p:spPr>
          <a:xfrm flipH="1" flipV="1">
            <a:off x="-15632" y="-27401"/>
            <a:ext cx="1593737" cy="843089"/>
          </a:xfrm>
          <a:custGeom>
            <a:gdLst>
              <a:gd name="connsiteX0" fmla="*/ 1195303 w 1195303"/>
              <a:gd name="connsiteY0" fmla="*/ 632317 h 632317"/>
              <a:gd name="connsiteX1" fmla="*/ 0 w 1195303"/>
              <a:gd name="connsiteY1" fmla="*/ 632317 h 632317"/>
              <a:gd name="connsiteX2" fmla="*/ 391436 w 1195303"/>
              <a:gd name="connsiteY2" fmla="*/ 0 h 632317"/>
              <a:gd name="connsiteX3" fmla="*/ 1195303 w 1195303"/>
              <a:gd name="connsiteY3" fmla="*/ 0 h 6323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5303" h="632317">
                <a:moveTo>
                  <a:pt x="1195303" y="632317"/>
                </a:moveTo>
                <a:lnTo>
                  <a:pt x="0" y="632317"/>
                </a:lnTo>
                <a:lnTo>
                  <a:pt x="391436" y="0"/>
                </a:lnTo>
                <a:lnTo>
                  <a:pt x="1195303" y="0"/>
                </a:lnTo>
                <a:close/>
              </a:path>
            </a:pathLst>
          </a:custGeom>
          <a:solidFill>
            <a:schemeClr val="accent2">
              <a:alpha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08965" y="914400"/>
            <a:ext cx="10984230" cy="5426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77975" y="79375"/>
            <a:ext cx="10014585" cy="8356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9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 preserve="1">
  <p:cSld name="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image" Target="../media/image3.png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12198023" cy="6857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8965" y="122555"/>
            <a:ext cx="10983595" cy="1210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</p:sldLayoutIdLst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10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image" Target="../media/image4.png" /><Relationship Id="rId2" Type="http://schemas.openxmlformats.org/officeDocument/2006/relationships/tags" Target="../tags/tag217.xml" /><Relationship Id="rId20" Type="http://schemas.openxmlformats.org/officeDocument/2006/relationships/image" Target="../media/image5.svg" /><Relationship Id="rId21" Type="http://schemas.openxmlformats.org/officeDocument/2006/relationships/tags" Target="../tags/tag234.xml" /><Relationship Id="rId22" Type="http://schemas.openxmlformats.org/officeDocument/2006/relationships/image" Target="../media/image6.png" /><Relationship Id="rId23" Type="http://schemas.openxmlformats.org/officeDocument/2006/relationships/image" Target="../media/image7.svg" /><Relationship Id="rId24" Type="http://schemas.openxmlformats.org/officeDocument/2006/relationships/tags" Target="../tags/tag235.xml" /><Relationship Id="rId25" Type="http://schemas.openxmlformats.org/officeDocument/2006/relationships/image" Target="../media/image8.png" /><Relationship Id="rId26" Type="http://schemas.openxmlformats.org/officeDocument/2006/relationships/image" Target="../media/image9.svg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8.xml" /><Relationship Id="rId30" Type="http://schemas.openxmlformats.org/officeDocument/2006/relationships/tags" Target="../tags/tag239.xml" /><Relationship Id="rId31" Type="http://schemas.openxmlformats.org/officeDocument/2006/relationships/tags" Target="../tags/tag240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4005515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5400"/>
              <a:t>传染性单核细胞增多症</a:t>
            </a:r>
            <a:endParaRPr lang="zh-CN" altLang="en-US" sz="5400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0" name="直接连接符 109"/>
          <p:cNvCxnSpPr/>
          <p:nvPr>
            <p:custDataLst>
              <p:tags r:id="rId2"/>
            </p:custDataLst>
          </p:nvPr>
        </p:nvCxnSpPr>
        <p:spPr>
          <a:xfrm flipV="1">
            <a:off x="4858543" y="2000826"/>
            <a:ext cx="2154092" cy="4432"/>
          </a:xfrm>
          <a:prstGeom prst="line">
            <a:avLst/>
          </a:prstGeom>
          <a:ln w="19050" cap="rnd">
            <a:solidFill>
              <a:schemeClr val="accent1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7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941110" y="1689963"/>
            <a:ext cx="64585" cy="6261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15" name="任意多边形 114"/>
          <p:cNvSpPr/>
          <p:nvPr>
            <p:custDataLst>
              <p:tags r:id="rId4"/>
            </p:custDataLst>
          </p:nvPr>
        </p:nvSpPr>
        <p:spPr>
          <a:xfrm>
            <a:off x="7148136" y="1695028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7" name="文本框 76"/>
          <p:cNvSpPr txBox="1"/>
          <p:nvPr>
            <p:custDataLst>
              <p:tags r:id="rId5"/>
            </p:custDataLst>
          </p:nvPr>
        </p:nvSpPr>
        <p:spPr>
          <a:xfrm>
            <a:off x="7323528" y="1815954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【病历汇报】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1" name="直接连接符 120"/>
          <p:cNvCxnSpPr/>
          <p:nvPr>
            <p:custDataLst>
              <p:tags r:id="rId6"/>
            </p:custDataLst>
          </p:nvPr>
        </p:nvCxnSpPr>
        <p:spPr>
          <a:xfrm flipV="1">
            <a:off x="4858543" y="3087265"/>
            <a:ext cx="2154092" cy="4432"/>
          </a:xfrm>
          <a:prstGeom prst="line">
            <a:avLst/>
          </a:prstGeom>
          <a:ln w="19050" cap="rnd">
            <a:solidFill>
              <a:schemeClr val="accent2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Rectangle 7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941110" y="2776402"/>
            <a:ext cx="64585" cy="6261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3" name="任意多边形 122"/>
          <p:cNvSpPr/>
          <p:nvPr>
            <p:custDataLst>
              <p:tags r:id="rId8"/>
            </p:custDataLst>
          </p:nvPr>
        </p:nvSpPr>
        <p:spPr>
          <a:xfrm>
            <a:off x="7148136" y="2781467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8" name="文本框 77"/>
          <p:cNvSpPr txBox="1"/>
          <p:nvPr>
            <p:custDataLst>
              <p:tags r:id="rId9"/>
            </p:custDataLst>
          </p:nvPr>
        </p:nvSpPr>
        <p:spPr>
          <a:xfrm>
            <a:off x="7323528" y="2901760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【护士长提问】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6" name="直接连接符 125"/>
          <p:cNvCxnSpPr/>
          <p:nvPr>
            <p:custDataLst>
              <p:tags r:id="rId10"/>
            </p:custDataLst>
          </p:nvPr>
        </p:nvCxnSpPr>
        <p:spPr>
          <a:xfrm flipV="1">
            <a:off x="4858543" y="4172438"/>
            <a:ext cx="2154092" cy="4432"/>
          </a:xfrm>
          <a:prstGeom prst="line">
            <a:avLst/>
          </a:prstGeom>
          <a:ln w="19050" cap="rnd">
            <a:solidFill>
              <a:schemeClr val="accent3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Rectangle 79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941110" y="3861575"/>
            <a:ext cx="64585" cy="62615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8" name="任意多边形 127"/>
          <p:cNvSpPr/>
          <p:nvPr>
            <p:custDataLst>
              <p:tags r:id="rId12"/>
            </p:custDataLst>
          </p:nvPr>
        </p:nvSpPr>
        <p:spPr>
          <a:xfrm>
            <a:off x="7148136" y="3866640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82" name="文本框 81"/>
          <p:cNvSpPr txBox="1"/>
          <p:nvPr>
            <p:custDataLst>
              <p:tags r:id="rId13"/>
            </p:custDataLst>
          </p:nvPr>
        </p:nvSpPr>
        <p:spPr>
          <a:xfrm>
            <a:off x="7323528" y="3985667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【护理查房总结】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57" name="Freeform 29"/>
          <p:cNvSpPr/>
          <p:nvPr>
            <p:custDataLst>
              <p:tags r:id="rId14"/>
            </p:custDataLst>
          </p:nvPr>
        </p:nvSpPr>
        <p:spPr bwMode="auto">
          <a:xfrm>
            <a:off x="3815689" y="60304"/>
            <a:ext cx="683205" cy="6418601"/>
          </a:xfrm>
          <a:custGeom>
            <a:gdLst>
              <a:gd name="T0" fmla="*/ 0 w 673"/>
              <a:gd name="T1" fmla="*/ 99 h 5847"/>
              <a:gd name="T2" fmla="*/ 336 w 673"/>
              <a:gd name="T3" fmla="*/ 0 h 5847"/>
              <a:gd name="T4" fmla="*/ 673 w 673"/>
              <a:gd name="T5" fmla="*/ 99 h 5847"/>
              <a:gd name="T6" fmla="*/ 673 w 673"/>
              <a:gd name="T7" fmla="*/ 5847 h 5847"/>
              <a:gd name="T8" fmla="*/ 0 w 673"/>
              <a:gd name="T9" fmla="*/ 5847 h 5847"/>
              <a:gd name="T10" fmla="*/ 0 w 673"/>
              <a:gd name="T11" fmla="*/ 99 h 58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673" h="5847">
                <a:moveTo>
                  <a:pt x="0" y="99"/>
                </a:moveTo>
                <a:lnTo>
                  <a:pt x="336" y="0"/>
                </a:lnTo>
                <a:lnTo>
                  <a:pt x="673" y="99"/>
                </a:lnTo>
                <a:lnTo>
                  <a:pt x="673" y="5847"/>
                </a:lnTo>
                <a:lnTo>
                  <a:pt x="0" y="5847"/>
                </a:lnTo>
                <a:lnTo>
                  <a:pt x="0" y="9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8" name="任意多边形 173"/>
          <p:cNvSpPr/>
          <p:nvPr>
            <p:custDataLst>
              <p:tags r:id="rId15"/>
            </p:custDataLst>
          </p:nvPr>
        </p:nvSpPr>
        <p:spPr bwMode="auto">
          <a:xfrm>
            <a:off x="3832152" y="53340"/>
            <a:ext cx="331788" cy="6415435"/>
          </a:xfrm>
          <a:custGeom>
            <a:gdLst>
              <a:gd name="connsiteX0" fmla="*/ 333042 w 333042"/>
              <a:gd name="connsiteY0" fmla="*/ 0 h 6434447"/>
              <a:gd name="connsiteX1" fmla="*/ 333042 w 333042"/>
              <a:gd name="connsiteY1" fmla="*/ 6434447 h 6434447"/>
              <a:gd name="connsiteX2" fmla="*/ 0 w 333042"/>
              <a:gd name="connsiteY2" fmla="*/ 6434447 h 6434447"/>
              <a:gd name="connsiteX3" fmla="*/ 0 w 333042"/>
              <a:gd name="connsiteY3" fmla="*/ 106122 h 6434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3042" h="6434447">
                <a:moveTo>
                  <a:pt x="333042" y="0"/>
                </a:moveTo>
                <a:lnTo>
                  <a:pt x="333042" y="6434447"/>
                </a:lnTo>
                <a:lnTo>
                  <a:pt x="0" y="6434447"/>
                </a:lnTo>
                <a:lnTo>
                  <a:pt x="0" y="106122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9" name="Freeform 33"/>
          <p:cNvSpPr/>
          <p:nvPr>
            <p:custDataLst>
              <p:tags r:id="rId16"/>
            </p:custDataLst>
          </p:nvPr>
        </p:nvSpPr>
        <p:spPr bwMode="auto">
          <a:xfrm>
            <a:off x="3595341" y="1541812"/>
            <a:ext cx="1129600" cy="921827"/>
          </a:xfrm>
          <a:custGeom>
            <a:gdLst>
              <a:gd name="T0" fmla="*/ 0 w 1113"/>
              <a:gd name="T1" fmla="*/ 742 h 908"/>
              <a:gd name="T2" fmla="*/ 556 w 1113"/>
              <a:gd name="T3" fmla="*/ 908 h 908"/>
              <a:gd name="T4" fmla="*/ 1113 w 1113"/>
              <a:gd name="T5" fmla="*/ 742 h 908"/>
              <a:gd name="T6" fmla="*/ 1113 w 1113"/>
              <a:gd name="T7" fmla="*/ 0 h 908"/>
              <a:gd name="T8" fmla="*/ 556 w 1113"/>
              <a:gd name="T9" fmla="*/ 166 h 908"/>
              <a:gd name="T10" fmla="*/ 0 w 1113"/>
              <a:gd name="T11" fmla="*/ 0 h 908"/>
              <a:gd name="T12" fmla="*/ 0 w 1113"/>
              <a:gd name="T13" fmla="*/ 742 h 9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6">
                <a:moveTo>
                  <a:pt x="0" y="742"/>
                </a:moveTo>
                <a:lnTo>
                  <a:pt x="556" y="908"/>
                </a:lnTo>
                <a:lnTo>
                  <a:pt x="1113" y="742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0" name="Freeform 37"/>
          <p:cNvSpPr/>
          <p:nvPr>
            <p:custDataLst>
              <p:tags r:id="rId17"/>
            </p:custDataLst>
          </p:nvPr>
        </p:nvSpPr>
        <p:spPr bwMode="auto">
          <a:xfrm>
            <a:off x="3595341" y="2627618"/>
            <a:ext cx="1129600" cy="922460"/>
          </a:xfrm>
          <a:custGeom>
            <a:gdLst>
              <a:gd name="T0" fmla="*/ 0 w 1113"/>
              <a:gd name="T1" fmla="*/ 743 h 909"/>
              <a:gd name="T2" fmla="*/ 556 w 1113"/>
              <a:gd name="T3" fmla="*/ 909 h 909"/>
              <a:gd name="T4" fmla="*/ 1113 w 1113"/>
              <a:gd name="T5" fmla="*/ 743 h 909"/>
              <a:gd name="T6" fmla="*/ 1113 w 1113"/>
              <a:gd name="T7" fmla="*/ 0 h 909"/>
              <a:gd name="T8" fmla="*/ 556 w 1113"/>
              <a:gd name="T9" fmla="*/ 166 h 909"/>
              <a:gd name="T10" fmla="*/ 0 w 1113"/>
              <a:gd name="T11" fmla="*/ 0 h 909"/>
              <a:gd name="T12" fmla="*/ 0 w 1113"/>
              <a:gd name="T13" fmla="*/ 743 h 9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9">
                <a:moveTo>
                  <a:pt x="0" y="743"/>
                </a:moveTo>
                <a:lnTo>
                  <a:pt x="556" y="909"/>
                </a:lnTo>
                <a:lnTo>
                  <a:pt x="1113" y="743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1" name="Freeform 41"/>
          <p:cNvSpPr/>
          <p:nvPr>
            <p:custDataLst>
              <p:tags r:id="rId18"/>
            </p:custDataLst>
          </p:nvPr>
        </p:nvSpPr>
        <p:spPr bwMode="auto">
          <a:xfrm>
            <a:off x="3595341" y="3714057"/>
            <a:ext cx="1129600" cy="920561"/>
          </a:xfrm>
          <a:custGeom>
            <a:gdLst>
              <a:gd name="T0" fmla="*/ 0 w 1113"/>
              <a:gd name="T1" fmla="*/ 743 h 907"/>
              <a:gd name="T2" fmla="*/ 556 w 1113"/>
              <a:gd name="T3" fmla="*/ 907 h 907"/>
              <a:gd name="T4" fmla="*/ 1113 w 1113"/>
              <a:gd name="T5" fmla="*/ 743 h 907"/>
              <a:gd name="T6" fmla="*/ 1113 w 1113"/>
              <a:gd name="T7" fmla="*/ 0 h 907"/>
              <a:gd name="T8" fmla="*/ 556 w 1113"/>
              <a:gd name="T9" fmla="*/ 164 h 907"/>
              <a:gd name="T10" fmla="*/ 0 w 1113"/>
              <a:gd name="T11" fmla="*/ 0 h 907"/>
              <a:gd name="T12" fmla="*/ 0 w 1113"/>
              <a:gd name="T13" fmla="*/ 743 h 9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5">
                <a:moveTo>
                  <a:pt x="0" y="743"/>
                </a:moveTo>
                <a:lnTo>
                  <a:pt x="556" y="907"/>
                </a:lnTo>
                <a:lnTo>
                  <a:pt x="1113" y="743"/>
                </a:lnTo>
                <a:lnTo>
                  <a:pt x="1113" y="0"/>
                </a:lnTo>
                <a:lnTo>
                  <a:pt x="556" y="164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pic>
        <p:nvPicPr>
          <p:cNvPr id="62" name="图形 91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0405" y="1774168"/>
            <a:ext cx="538206" cy="538155"/>
          </a:xfrm>
          <a:prstGeom prst="rect">
            <a:avLst/>
          </a:prstGeom>
        </p:spPr>
      </p:pic>
      <p:pic>
        <p:nvPicPr>
          <p:cNvPr id="63" name="图形 9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2959" y="2939114"/>
            <a:ext cx="448927" cy="448884"/>
          </a:xfrm>
          <a:prstGeom prst="rect">
            <a:avLst/>
          </a:prstGeom>
        </p:spPr>
      </p:pic>
      <p:pic>
        <p:nvPicPr>
          <p:cNvPr id="64" name="图形 93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361" y="3998329"/>
            <a:ext cx="448927" cy="448884"/>
          </a:xfrm>
          <a:prstGeom prst="rect">
            <a:avLst/>
          </a:prstGeom>
        </p:spPr>
      </p:pic>
      <p:sp>
        <p:nvSpPr>
          <p:cNvPr id="65" name="Freeform 16"/>
          <p:cNvSpPr>
            <a:spLocks noEditPoints="1"/>
          </p:cNvSpPr>
          <p:nvPr>
            <p:custDataLst>
              <p:tags r:id="rId28"/>
            </p:custDataLst>
          </p:nvPr>
        </p:nvSpPr>
        <p:spPr bwMode="auto">
          <a:xfrm>
            <a:off x="3595341" y="1485464"/>
            <a:ext cx="1129600" cy="132956"/>
          </a:xfrm>
          <a:custGeom>
            <a:gdLst>
              <a:gd name="T0" fmla="*/ 220 w 1113"/>
              <a:gd name="T1" fmla="*/ 0 h 131"/>
              <a:gd name="T2" fmla="*/ 0 w 1113"/>
              <a:gd name="T3" fmla="*/ 64 h 131"/>
              <a:gd name="T4" fmla="*/ 220 w 1113"/>
              <a:gd name="T5" fmla="*/ 131 h 131"/>
              <a:gd name="T6" fmla="*/ 220 w 1113"/>
              <a:gd name="T7" fmla="*/ 0 h 131"/>
              <a:gd name="T8" fmla="*/ 893 w 1113"/>
              <a:gd name="T9" fmla="*/ 0 h 131"/>
              <a:gd name="T10" fmla="*/ 893 w 1113"/>
              <a:gd name="T11" fmla="*/ 131 h 131"/>
              <a:gd name="T12" fmla="*/ 1113 w 1113"/>
              <a:gd name="T13" fmla="*/ 64 h 131"/>
              <a:gd name="T14" fmla="*/ 893 w 1113"/>
              <a:gd name="T15" fmla="*/ 0 h 1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31">
                <a:moveTo>
                  <a:pt x="220" y="0"/>
                </a:moveTo>
                <a:lnTo>
                  <a:pt x="0" y="64"/>
                </a:lnTo>
                <a:lnTo>
                  <a:pt x="220" y="131"/>
                </a:lnTo>
                <a:lnTo>
                  <a:pt x="220" y="0"/>
                </a:lnTo>
                <a:moveTo>
                  <a:pt x="893" y="0"/>
                </a:moveTo>
                <a:lnTo>
                  <a:pt x="893" y="131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6" name="Freeform 18"/>
          <p:cNvSpPr>
            <a:spLocks noEditPoints="1"/>
          </p:cNvSpPr>
          <p:nvPr>
            <p:custDataLst>
              <p:tags r:id="rId29"/>
            </p:custDataLst>
          </p:nvPr>
        </p:nvSpPr>
        <p:spPr bwMode="auto">
          <a:xfrm>
            <a:off x="3585210" y="2571903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4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4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4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7" name="Freeform 20"/>
          <p:cNvSpPr>
            <a:spLocks noEditPoints="1"/>
          </p:cNvSpPr>
          <p:nvPr>
            <p:custDataLst>
              <p:tags r:id="rId30"/>
            </p:custDataLst>
          </p:nvPr>
        </p:nvSpPr>
        <p:spPr bwMode="auto">
          <a:xfrm>
            <a:off x="3595341" y="3657709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3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3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3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3"/>
                </a:lnTo>
                <a:lnTo>
                  <a:pt x="893" y="0"/>
                </a:lnTo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【病历汇报】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病情 患儿女性，3岁11个月，因发热、咳嗽2周入院。起病当日即到当地医院就诊，予以药物治疗（具体用药不详）效果欠佳，为求进一步治疗来我院就诊。</a:t>
            </a:r>
            <a:endParaRPr lang="zh-CN" altLang="en-US"/>
          </a:p>
        </p:txBody>
      </p:sp>
      <p:sp>
        <p:nvSpPr>
          <p:cNvPr id="4" name="标题 3"/>
          <p:cNvSpPr/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护理体查 体温39.5℃，心率140次/分，呼吸38次/分，血压90/48mmHg，体重12kg。胸背部可见散在数个咖啡斑，双侧颈部、腹股沟可触及数个花生米粒大小的淋巴结，颈部淋巴结呈串珠状，质中，表面光滑，无压痛，余浅表淋巴结未扪及。咽部充血，双侧扁桃体Ⅱ度肿大，颈无抵抗感，双肺呼吸音粗，未闻及啰音，心音有力，律齐，未闻及杂音。腹部平软，全腹无压痛及反跳痛。肝脾肋下2.5cm可触及，质中，表面光滑，无压痛。四肢肌张力正常，双膝反射引出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辅助检查 血常规示白细胞1.2×10 9 /L，红细胞3.33×10 12 /L，血红蛋白91/L，血小板108×10 9 /L。铁蛋白&gt;2000.00ng/ml。肝功能示谷丙转氨酶79.5U/L，谷草转氨酶263.8U/L，白蛋白30.0g/L，白球比值0.7。心肌酶示乳酸脱氢酶1095.7U/L，肌酸激酶同工酶26.0U/L。血沉32.00mm/h。肺炎支原体抗体1∶40阳性，肺炎支原体1∶80阳性，支原体培养阳性。全淋巴细胞计数：CD3+CD8+/CD45+47.91%，CD3+CD4/CD45+35.07%。嗜异性凝聚试验阳性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胸部X线片示肺部感染。腹部B超示腹腔及腹膜后淋巴结肿大，腹腔积液。骨髓检查示骨髓增生活跃，粒红比例为5.4∶1，粒系增生明显活跃，中性中幼粒、晚幼粒、杆状核细胞比值偏高，有核左移现象，红系增生活跃减低，淋巴细胞比值大致正常，可见异型淋巴细胞占4.5%，幼淋占0.5%。</a:t>
            </a:r>
            <a:endParaRPr lang="zh-CN" altLang="en-US"/>
          </a:p>
          <a:p>
            <a:pPr lvl="0"/>
            <a:r>
              <a:rPr lang="zh-CN" altLang="en-US"/>
              <a:t>入院诊断 传染性单核细胞增多症。</a:t>
            </a:r>
            <a:endParaRPr lang="zh-CN" altLang="en-US"/>
          </a:p>
          <a:p>
            <a:pPr lvl="0"/>
            <a:r>
              <a:rPr lang="zh-CN" altLang="en-US"/>
              <a:t>目前的治疗措施 头孢曲松及阿奇霉素抗感染，甲泼尼龙治疗，免疫球蛋白调节免疫治疗，氨溴索雾化吸入化痰。心电监护，严密监测体温。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【护士长提问】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该患儿诊断为传染性单核细胞增多症的依据有哪些？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患儿，急性起病、发热、咽部充血、淋巴结肿大、肝脾肿大、肝功能损害，血常规提示二系减少，乳酸脱氢酶明显增高，嗜异性凝聚试验阳性，可见异型淋巴细胞占4.5%，因此传染性单核细胞增多症的诊断成立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患儿目前首优的护理问题是什么？目标是什么？该采取哪些护理措施？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答：（1）首优的护理问题是体温过高 与感染有关。</a:t>
            </a:r>
            <a:endParaRPr lang="zh-CN" altLang="en-US"/>
          </a:p>
          <a:p>
            <a:pPr lvl="0"/>
            <a:r>
              <a:rPr lang="zh-CN" altLang="en-US"/>
              <a:t>（2）护理措施</a:t>
            </a:r>
            <a:endParaRPr lang="zh-CN" altLang="en-US"/>
          </a:p>
          <a:p>
            <a:pPr lvl="0"/>
            <a:r>
              <a:rPr lang="zh-CN" altLang="en-US"/>
              <a:t>①观察病情、体温变化，必要时予物理和药物降温。发热是传染性单核细胞增多症的主要症状之一，70%患儿均有不同程度的发热。部分患儿伴有畏寒、寒战，体温为38.0～40.0℃不等，热程数日至数周，某些患儿高热易至惊厥、抽搐，因此，护理时注意观察体温变化及伴随的症状，体温超过38.5℃时给予物理和药物降温；因其有肝损害和有皮疹，尽量避免使用乙醇擦浴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https://d.book118.com/206240055153010043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5"/>
  <p:tag name="KSO_WM_UNIT_INDEX" val="1_1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1_1"/>
  <p:tag name="KSO_WM_UNIT_INDEX" val="1_1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5"/>
  <p:tag name="KSO_WM_UNIT_INDEX" val="1_2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2_1"/>
  <p:tag name="KSO_WM_UNIT_INDEX" val="1_2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2"/>
  <p:tag name="KSO_WM_UNIT_INDEX" val="1_3_2"/>
  <p:tag name="KSO_WM_UNIT_LAYERLEVEL" val="1_1_1"/>
  <p:tag name="KSO_WM_UNIT_LINE_FILL_TYPE" val="2"/>
  <p:tag name="KSO_WM_UNIT_LINE_FORE_SCHEMECOLOR_INDEX" val="7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5"/>
  <p:tag name="KSO_WM_UNIT_INDEX" val="1_3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3_1"/>
  <p:tag name="KSO_WM_UNIT_INDEX" val="1_3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1"/>
  <p:tag name="KSO_WM_UNIT_INDEX" val="1_1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2"/>
  <p:tag name="KSO_WM_UNIT_INDEX" val="1_2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3"/>
  <p:tag name="KSO_WM_UNIT_INDEX" val="1_1_3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3"/>
  <p:tag name="KSO_WM_UNIT_INDEX" val="1_2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3"/>
  <p:tag name="KSO_WM_UNIT_INDEX" val="1_3_3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6"/>
  <p:tag name="KSO_WM_UNIT_INDEX" val="1_1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6"/>
  <p:tag name="KSO_WM_UNIT_INDEX" val="1_2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6"/>
  <p:tag name="KSO_WM_UNIT_INDEX" val="1_3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SLIDE_ITEM_CNT" val="3"/>
  <p:tag name="KSO_WM_TEMPLATE_CATEGORY" val="custom"/>
  <p:tag name="KSO_WM_TEMPLATE_INDEX" val="20205176"/>
</p:tagLst>
</file>

<file path=ppt/tags/tag2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Calibri Light</vt:lpstr>
      <vt:lpstr>宋体</vt:lpstr>
      <vt:lpstr>微软雅黑</vt:lpstr>
      <vt:lpstr>Office Theme</vt:lpstr>
      <vt:lpstr>传染性单核细胞增多症</vt:lpstr>
      <vt:lpstr>PowerPoint Presentation</vt:lpstr>
      <vt:lpstr>【病历汇报】</vt:lpstr>
      <vt:lpstr>PowerPoint Presentation</vt:lpstr>
      <vt:lpstr>PowerPoint Presentation</vt:lpstr>
      <vt:lpstr>PowerPoint Presentation</vt:lpstr>
      <vt:lpstr>PowerPoint Presentation</vt:lpstr>
      <vt:lpstr>【护士长提问】</vt:lpstr>
      <vt:lpstr>该患儿诊断为传染性单核细胞增多症的依据有哪些？</vt:lpstr>
      <vt:lpstr>患儿目前首优的护理问题是什么？目标是什么？该采取哪些护理措施？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2024-09-11T16:07:06.982</cp:lastPrinted>
  <dcterms:created xsi:type="dcterms:W3CDTF">2024-09-11T08:07:07Z</dcterms:created>
  <dcterms:modified xsi:type="dcterms:W3CDTF">2024-09-11T08:07:09Z</dcterms:modified>
</cp:coreProperties>
</file>