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81E11C6-2B3B-43AF-9310-38B17B1B337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A72AAC5-004C-40DB-8973-309F6E93D62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4F7C393-287E-49D0-9FAC-C5E833D8306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FF5F47F-E270-4491-9879-246311B5A94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39B7AFF-9573-4C45-8C37-06139960DDF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0F0C8E0-4BD9-4417-AD82-D9C5E4333E4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0E7C83E-DD62-4CC2-A3E5-493174C2D3A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FDD561B-D8A4-415C-B245-14A45A958B8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0D95BB1-F548-40C4-BB2B-3B6D7306707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EC06AB1-541D-4D70-889F-32363DD438E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8A2945C-1B52-4F1B-B9B3-438011D1DA1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16.jpeg" /><Relationship Id="rId4" Type="http://schemas.openxmlformats.org/officeDocument/2006/relationships/image" Target="../media/image17.jpeg" /><Relationship Id="rId5"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0624215011301010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88841" y="1601801"/>
            <a:ext cx="8744102" cy="21531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chemeClr val="lt1">
                    <a:lumMod val="65000"/>
                    <a:alpha val="100000"/>
                  </a:schemeClr>
                </a:solidFill>
                <a:latin typeface="Microsoft Yahei"/>
                <a:ea typeface="Microsoft Yahei"/>
                <a:cs typeface="Microsoft Yahei"/>
              </a:rPr>
              <a:t>逆向思维课件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逆向思维概述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逆向思维的类型</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逆向思维的训练方法</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逆向思维的应用实例</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逆向思维的挑战与解决方案</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逆向思维的未来发展</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429000"/>
            <a:ext cx="9439275" cy="208597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lt1">
                    <a:lumMod val="65000"/>
                    <a:alpha val="100000"/>
                  </a:schemeClr>
                </a:solidFill>
                <a:latin typeface="Microsoft Yahei"/>
                <a:ea typeface="Microsoft Yahei"/>
                <a:cs typeface="Microsoft Yahei"/>
              </a:rPr>
              <a:t>逆向思维概述</a:t>
            </a:r>
          </a:p>
        </p:txBody>
      </p:sp>
      <p:sp>
        <p:nvSpPr>
          <p:cNvPr id="3" name="TextBox 3"/>
          <p:cNvSpPr txBox="1"/>
          <p:nvPr/>
        </p:nvSpPr>
        <p:spPr>
          <a:xfrm>
            <a:off x="2252663" y="1986324"/>
            <a:ext cx="7686675" cy="15716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lt1">
                    <a:lumMod val="65000"/>
                    <a:alpha val="100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逆向思维是一种与常规思维方式相反的思维方式，通过从问题的反面或对立面进行思考来寻求解决方案。</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逆向思维具有创新性、突破性、反向性等特点，能够打破传统思维模式，从不同角度和层面思考问题，从而产生新的思路和解决方案。</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定义与特点</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特点</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定义</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逆向思维有助于打破思维定势，激发创新灵感，推动个人和组织在各个领域实现创新发展。</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创新发展</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问题解决</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决策制定</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在解决复杂问题时，逆向思维能够帮助我们从不同角度审视问题，找到更好的解决方案。</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逆向思维能够帮助我们分析事物的另一面，从而更全面地了解情况，做出更明智的决策。</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逆向思维的重要性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18426" b="18426"/>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逆向思维的适用场景</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产品设计</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在产品开发和创新中，逆向思维可以帮助设计师从用户需求出发，打破传统设计思路，创造出更具竞争力的产品。</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市场营销</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在市场营销中，逆向思维可以帮助企业打破传统营销模式，从消费者角度出发，制定更有效的营销策略。</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组织管理</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在组织管理中，逆向思维可以帮助管理者打破传统管理思路，从员工需求出发，提高员工满意度和工作效率。</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429000"/>
            <a:ext cx="9439275" cy="208597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lt1">
                    <a:lumMod val="65000"/>
                    <a:alpha val="100000"/>
                  </a:schemeClr>
                </a:solidFill>
                <a:latin typeface="Microsoft Yahei"/>
                <a:ea typeface="Microsoft Yahei"/>
                <a:cs typeface="Microsoft Yahei"/>
              </a:rPr>
              <a:t>逆向思维的类型</a:t>
            </a:r>
          </a:p>
        </p:txBody>
      </p:sp>
      <p:sp>
        <p:nvSpPr>
          <p:cNvPr id="3" name="TextBox 3"/>
          <p:cNvSpPr txBox="1"/>
          <p:nvPr/>
        </p:nvSpPr>
        <p:spPr>
          <a:xfrm>
            <a:off x="2252663" y="1986324"/>
            <a:ext cx="7686675" cy="15716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lt1">
                    <a:lumMod val="65000"/>
                    <a:alpha val="100000"/>
                  </a:scheme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t="2167" b="2167"/>
          <a:stretch>
            <a:fillRect/>
          </a:stretch>
        </p:blipFill>
        <p:spPr>
          <a:xfrm>
            <a:off x="740688" y="1168478"/>
            <a:ext cx="3679824" cy="4906432"/>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总结词</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反向思维是指从问题的反面或对立面进行思考，寻求创新性的解决方案。</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详细描述</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反向思维是一种常用的逆向思维方式，它通过从问题的反面或对立面进行思考，打破传统思维模式的限制，从而找到新的解决方案。例如，在产品设计、市场营销等方面，反向思维可以帮助企业发现新的市场机会和产品创新点。</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反向思维</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侧向思维是指从问题的侧面或关联面进行思考，寻找与问题相关的其他因素，从而拓展思路。</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侧向思维强调从与问题相关的其他因素入手，通过联想和类比等方式，拓展思路，发现新的解决方案。例如，在解决技术难题时，侧向思维可以帮助人们发现与技术问题相关的其他领域的知识和技术，从而提供新的思路和解决方案。</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侧向思维</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总结词</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抽象思维是指从具体问题中抽象出本质特征和内在规律，从而形成概念、判断和推理。</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抽象思维是一种高度概括的思维方式，它通过从具体问题中抽象出本质特征和内在规律，形成概念、判断和推理，从而更好地理解和解决问题。例如，在科学研究、政策制定等方面，抽象思维可以帮助人们深入分析问题，发现内在规律和本质特征。</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抽象思维</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发散思维是指从多个角度对问题进行思考，寻求多种可能的解决方案。</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10" name="Connector 10"/>
          <p:cNvCxnSpPr/>
          <p:nvPr/>
        </p:nvCxnSpPr>
        <p:spPr>
          <a:xfrm>
            <a:off x="8117660" y="2855191"/>
            <a:ext cx="2856056"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发散思维是一种开放的思维方式，它通过从多个角度对问题进行思考，寻求多种可能的解决方案。这种思维方式有助于打破传统思维模式的束缚，发现更多的可能性。例如，在创意设计、市场营销等方面，发散思维可以帮助人们产生更多的创意和方案，提高解决问题的效率和质量。</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发散思维</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429000"/>
            <a:ext cx="9439275" cy="208597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lt1">
                    <a:lumMod val="65000"/>
                    <a:alpha val="100000"/>
                  </a:schemeClr>
                </a:solidFill>
                <a:latin typeface="Microsoft Yahei"/>
                <a:ea typeface="Microsoft Yahei"/>
                <a:cs typeface="Microsoft Yahei"/>
              </a:rPr>
              <a:t>逆向思维的训练方法</a:t>
            </a:r>
          </a:p>
        </p:txBody>
      </p:sp>
      <p:sp>
        <p:nvSpPr>
          <p:cNvPr id="3" name="TextBox 3"/>
          <p:cNvSpPr txBox="1"/>
          <p:nvPr/>
        </p:nvSpPr>
        <p:spPr>
          <a:xfrm>
            <a:off x="2252663" y="1986324"/>
            <a:ext cx="7686675" cy="15716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lt1">
                    <a:lumMod val="65000"/>
                    <a:alpha val="100000"/>
                  </a:schemeClr>
                </a:solidFill>
                <a:latin typeface="Microsoft Yahei"/>
                <a:ea typeface="Microsoft Yahei"/>
                <a:cs typeface="Microsoft Yahei"/>
              </a:rPr>
              <a:t>03</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勇于挑战和质疑传统的思维模式和观念，尝试从不同的角度和层面去思考问题，培养独立思考的能力。</a:t>
            </a:r>
          </a:p>
        </p:txBody>
      </p:sp>
      <p:pic>
        <p:nvPicPr>
          <p:cNvPr id="6" name="Picture 6"/>
          <p:cNvPicPr>
            <a:picLocks noChangeAspect="1"/>
          </p:cNvPicPr>
          <p:nvPr/>
        </p:nvPicPr>
        <p:blipFill>
          <a:blip r:embed="rId2"/>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挑战传统观念</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避免陷入固定的思维模式，时刻保持开放的心态，接受新的思想和观点。</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摆脱思维定势</a:t>
            </a:r>
          </a:p>
        </p:txBody>
      </p:sp>
      <p:pic>
        <p:nvPicPr>
          <p:cNvPr id="10" name="Picture 10"/>
          <p:cNvPicPr>
            <a:picLocks noChangeAspect="1"/>
          </p:cNvPicPr>
          <p:nvPr/>
        </p:nvPicPr>
        <p:blipFill>
          <a:blip r:embed="rId3"/>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3208" r="13208"/>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在挑战传统观念的过程中，需要不断地反思和批判自己的思考方式，以不断完善和提升自己的思维能力。</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反思与批判</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挑战传统观念</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面对问题时，尝试从不同的角度去思考，寻找多种解决方案，培养思维的灵活性和多样性。</a:t>
            </a:r>
          </a:p>
        </p:txBody>
      </p:sp>
      <p:pic>
        <p:nvPicPr>
          <p:cNvPr id="5" name="Picture 5"/>
          <p:cNvPicPr>
            <a:picLocks noChangeAspect="1"/>
          </p:cNvPicPr>
          <p:nvPr/>
        </p:nvPicPr>
        <p:blipFill>
          <a:blip r:embed="rId2"/>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7" name="Picture 7"/>
          <p:cNvPicPr>
            <a:picLocks noChangeAspect="1"/>
          </p:cNvPicPr>
          <p:nvPr/>
        </p:nvPicPr>
        <p:blipFill>
          <a:blip r:embed="rId3"/>
          <a:srcRect l="16667" r="16667"/>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4"/>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多角度思考</a:t>
            </a:r>
          </a:p>
        </p:txBody>
      </p:sp>
      <p:sp>
        <p:nvSpPr>
          <p:cNvPr id="11" name="AutoShape 11"/>
          <p:cNvSpPr/>
          <p:nvPr/>
        </p:nvSpPr>
        <p:spPr>
          <a:xfrm>
            <a:off x="123522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站在别人的角度去思考问题，理解他人的观点和立场，增强同理心和沟通能力。</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换位思考</a:t>
            </a:r>
          </a:p>
        </p:txBody>
      </p:sp>
      <p:sp>
        <p:nvSpPr>
          <p:cNvPr id="16" name="AutoShape 16"/>
          <p:cNvSpPr/>
          <p:nvPr/>
        </p:nvSpPr>
        <p:spPr>
          <a:xfrm>
            <a:off x="46396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从一个点出发，联想和拓展出多个相关或相似的想法，培养思维的广阔性和创造性。</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发散性思维</a:t>
            </a:r>
          </a:p>
        </p:txBody>
      </p:sp>
      <p:sp>
        <p:nvSpPr>
          <p:cNvPr id="21" name="AutoShape 21"/>
          <p:cNvSpPr/>
          <p:nvPr/>
        </p:nvSpPr>
        <p:spPr>
          <a:xfrm>
            <a:off x="8309741"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尝试从不同角度思考问题</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https://d.book118.com/206242150113010100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AF5FF"/>
      </a:lt1>
      <a:dk2>
        <a:srgbClr val="062F00"/>
      </a:dk2>
      <a:lt2>
        <a:srgbClr val="FFFFFF"/>
      </a:lt2>
      <a:accent1>
        <a:srgbClr val="AF79DE"/>
      </a:accent1>
      <a:accent2>
        <a:srgbClr val="BC95E8"/>
      </a:accent2>
      <a:accent3>
        <a:srgbClr val="816BB7"/>
      </a:accent3>
      <a:accent4>
        <a:srgbClr val="618CD0"/>
      </a:accent4>
      <a:accent5>
        <a:srgbClr val="76A1E5"/>
      </a:accent5>
      <a:accent6>
        <a:srgbClr val="FEE088"/>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75</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2024-09-24T12:44:59.593</cp:lastPrinted>
  <dcterms:created xsi:type="dcterms:W3CDTF">2024-09-24T04:44:59Z</dcterms:created>
  <dcterms:modified xsi:type="dcterms:W3CDTF">2024-09-24T04:45:01Z</dcterms:modified>
</cp:coreProperties>
</file>