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ECE68D8-702F-41D2-9088-28F7C9DCA4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EC08D7-7B50-4A4D-9C1F-F67C4A90A5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FA1F854-F066-4027-B822-699BCE41D3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927FBB1-BCDF-4ECB-A7C7-A2D00780D0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5996BF6-9903-454D-8298-E81C146F03A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BC2F655-57EC-4DD7-B417-32A2B1FF68B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64A1EA1-A75E-4F18-B336-28045575457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19F660-20D8-433D-AC9C-1EF99437CE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28C2F9-2E41-4178-9828-831A3D84A1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1D7D7A-6AA4-486D-AA4C-6A35B1A457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18090F-57A2-4609-8E3A-181DF4AE88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7010130021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保障孕妇与乳母获得充足营养的关键</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2024-01-29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孕妇与乳母营养需求概述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关键营养素及其作用</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合理膳食结构与饮食习惯</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营养补充剂及辅助食品选择</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孕期和哺乳期营养相关疾病预防与治疗</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家庭、社会支持与政策保障</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孕妇与乳母营养需求概述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孕妇营养需求特点</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能量需求增加</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孕妇在孕期需要额外的能量来支持胎儿的生长发育以及自身代谢的增加。</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蛋白质需求增加</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蛋白质是胎儿生长发育的重要物质基础，孕妇应保证摄入充足的优质蛋白质。</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矿物质和维生素需求增加</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孕妇对钙、铁、锌、碘等矿物质以及维生素A、维生素D、维生素E、B族维生素等的需求均有所增加。</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高能量需求</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高蛋白质需求</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高钙、铁、锌需求</a:t>
            </a:r>
          </a:p>
        </p:txBody>
      </p:sp>
      <p:pic>
        <p:nvPicPr>
          <p:cNvPr id="5" name="Picture 5"/>
          <p:cNvPicPr>
            <a:picLocks noChangeAspect="1"/>
          </p:cNvPicPr>
          <p:nvPr/>
        </p:nvPicPr>
        <p:blipFill>
          <a:blip r:embed="rId2"/>
          <a:srcRect t="16156" b="16156"/>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t="25875" b="25875"/>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t="12500" b="12500"/>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乳母营养需求特点</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乳母在哺乳期需要额外的能量来合成乳汁，满足婴儿的生长发育需求。</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乳汁中蛋白质含量丰富，乳母应保证摄入充足的优质蛋白质以维持乳汁的质量。</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乳母在哺乳期对钙、铁、锌等矿物质的需求量也有所增加，以满足乳汁合成和自身恢复的需要。</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298153" y="3371015"/>
            <a:ext cx="1597488" cy="1597488"/>
          </a:xfrm>
          <a:custGeom>
            <a:rect l="l" t="t" r="r" b="b"/>
            <a:pathLst>
              <a:path w="890" h="890">
                <a:moveTo>
                  <a:pt x="0" y="445"/>
                </a:moveTo>
                <a:lnTo>
                  <a:pt x="445" y="0"/>
                </a:lnTo>
                <a:lnTo>
                  <a:pt x="890" y="445"/>
                </a:lnTo>
                <a:lnTo>
                  <a:pt x="445" y="890"/>
                </a:lnTo>
                <a:lnTo>
                  <a:pt x="0" y="445"/>
                </a:lnTo>
                <a:close/>
              </a:path>
            </a:pathLst>
          </a:custGeom>
          <a:solidFill>
            <a:schemeClr val="accent3">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Freeform 3"/>
          <p:cNvSpPr/>
          <p:nvPr/>
        </p:nvSpPr>
        <p:spPr>
          <a:xfrm>
            <a:off x="4434792"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Freeform 4"/>
          <p:cNvSpPr/>
          <p:nvPr/>
        </p:nvSpPr>
        <p:spPr>
          <a:xfrm>
            <a:off x="6159720"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Freeform 5"/>
          <p:cNvSpPr/>
          <p:nvPr/>
        </p:nvSpPr>
        <p:spPr>
          <a:xfrm>
            <a:off x="6159720"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4434792"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a:off x="4988632" y="3127092"/>
            <a:ext cx="489808" cy="358610"/>
          </a:xfrm>
          <a:custGeom>
            <a:rect l="l" t="t"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707799" y="4779038"/>
            <a:ext cx="501330" cy="504577"/>
          </a:xfrm>
          <a:custGeom>
            <a:rect l="l" t="t"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695413" y="3086347"/>
            <a:ext cx="531662" cy="459548"/>
          </a:xfrm>
          <a:custGeom>
            <a:rect l="l" t="t"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004107" y="4794077"/>
            <a:ext cx="458857" cy="474498"/>
            <a:chOff x="5004107" y="4794077"/>
            <a:chExt cx="458857" cy="474498"/>
          </a:xfrm>
        </p:grpSpPr>
        <p:sp>
          <p:nvSpPr>
            <p:cNvPr id="11" name="AutoShape 11"/>
            <p:cNvSpPr/>
            <p:nvPr/>
          </p:nvSpPr>
          <p:spPr>
            <a:xfrm>
              <a:off x="5130280" y="4794077"/>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004107" y="5054031"/>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Freeform 13"/>
          <p:cNvSpPr/>
          <p:nvPr/>
        </p:nvSpPr>
        <p:spPr>
          <a:xfrm>
            <a:off x="5820196" y="3941016"/>
            <a:ext cx="553402" cy="457486"/>
          </a:xfrm>
          <a:custGeom>
            <a:rect l="l" t="t" r="r" b="b"/>
            <a:pathLst>
              <a:path w="287" h="236">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746649"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保障母婴健康</a:t>
            </a:r>
          </a:p>
        </p:txBody>
      </p:sp>
      <p:sp>
        <p:nvSpPr>
          <p:cNvPr id="15" name="TextBox 15"/>
          <p:cNvSpPr txBox="1"/>
          <p:nvPr/>
        </p:nvSpPr>
        <p:spPr>
          <a:xfrm>
            <a:off x="746343"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预防出生缺陷</a:t>
            </a:r>
          </a:p>
        </p:txBody>
      </p:sp>
      <p:sp>
        <p:nvSpPr>
          <p:cNvPr id="16" name="TextBox 16"/>
          <p:cNvSpPr txBox="1"/>
          <p:nvPr/>
        </p:nvSpPr>
        <p:spPr>
          <a:xfrm>
            <a:off x="8015770"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促进婴儿智力发展</a:t>
            </a:r>
          </a:p>
        </p:txBody>
      </p:sp>
      <p:sp>
        <p:nvSpPr>
          <p:cNvPr id="17" name="TextBox 17"/>
          <p:cNvSpPr txBox="1"/>
          <p:nvPr/>
        </p:nvSpPr>
        <p:spPr>
          <a:xfrm>
            <a:off x="8015770"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降低孕妇并发症风险</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孕期和哺乳期营养重要性</a:t>
              </a:r>
            </a:p>
          </p:txBody>
        </p:sp>
      </p:grpSp>
      <p:sp>
        <p:nvSpPr>
          <p:cNvPr id="40" name="TextBox 40"/>
          <p:cNvSpPr txBox="1"/>
          <p:nvPr/>
        </p:nvSpPr>
        <p:spPr>
          <a:xfrm>
            <a:off x="8002038"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充足的营养摄入可以降低出生缺陷的风险，提高人口素质。</a:t>
            </a:r>
          </a:p>
        </p:txBody>
      </p:sp>
      <p:sp>
        <p:nvSpPr>
          <p:cNvPr id="41" name="TextBox 41"/>
          <p:cNvSpPr txBox="1"/>
          <p:nvPr/>
        </p:nvSpPr>
        <p:spPr>
          <a:xfrm>
            <a:off x="732611"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孕期和哺乳期的营养摄入不仅关系到孕妇自身的健康，还直接影响到胎儿和婴儿的生长发育。</a:t>
            </a:r>
          </a:p>
        </p:txBody>
      </p:sp>
      <p:sp>
        <p:nvSpPr>
          <p:cNvPr id="42" name="TextBox 42"/>
          <p:cNvSpPr txBox="1"/>
          <p:nvPr/>
        </p:nvSpPr>
        <p:spPr>
          <a:xfrm>
            <a:off x="8002038"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合理的营养摄入可以降低孕妇患妊娠期高血压、糖尿病等并发症的风险。</a:t>
            </a:r>
          </a:p>
        </p:txBody>
      </p:sp>
      <p:sp>
        <p:nvSpPr>
          <p:cNvPr id="43" name="TextBox 43"/>
          <p:cNvSpPr txBox="1"/>
          <p:nvPr/>
        </p:nvSpPr>
        <p:spPr>
          <a:xfrm>
            <a:off x="732611"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孕期和哺乳期的营养摄入对婴儿的智力发展也有重要影响，特别是脑发育关键期的营养供给。</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关键营养素及其作用</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headEnd type="none"/>
            <a:tailEnd type="none"/>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27430" y="421747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蛋白质是构成人体组织的基本物质，对于孕妇和乳母来说尤其重要。</a:t>
            </a:r>
          </a:p>
        </p:txBody>
      </p:sp>
      <p:sp>
        <p:nvSpPr>
          <p:cNvPr id="19" name="TextBox 19"/>
          <p:cNvSpPr txBox="1"/>
          <p:nvPr/>
        </p:nvSpPr>
        <p:spPr>
          <a:xfrm>
            <a:off x="3745234" y="1976904"/>
            <a:ext cx="2591506" cy="1442571"/>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孕妇需要更多的蛋白质来支持胎儿的生长和发育，以及应对自身的生理变化。</a:t>
            </a:r>
          </a:p>
        </p:txBody>
      </p:sp>
      <p:sp>
        <p:nvSpPr>
          <p:cNvPr id="20" name="TextBox 20"/>
          <p:cNvSpPr txBox="1"/>
          <p:nvPr/>
        </p:nvSpPr>
        <p:spPr>
          <a:xfrm>
            <a:off x="6430720" y="421747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乳母则需要更多的蛋白质来合成乳汁，为婴儿提供充足的营养。</a:t>
            </a:r>
          </a:p>
        </p:txBody>
      </p:sp>
      <p:sp>
        <p:nvSpPr>
          <p:cNvPr id="21" name="TextBox 21"/>
          <p:cNvSpPr txBox="1"/>
          <p:nvPr/>
        </p:nvSpPr>
        <p:spPr>
          <a:xfrm>
            <a:off x="9039860" y="1960294"/>
            <a:ext cx="2590800" cy="18478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建议孕妇和乳母每天摄入适量的优质蛋白质，如鱼、禽、蛋、奶等。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蛋白质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596741"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脂肪是提供能量的重要来源，同时也有助于维持细胞结构和功能。</a:t>
            </a:r>
          </a:p>
        </p:txBody>
      </p:sp>
      <p:sp>
        <p:nvSpPr>
          <p:cNvPr id="3" name="TextBox 3"/>
          <p:cNvSpPr txBox="1"/>
          <p:nvPr/>
        </p:nvSpPr>
        <p:spPr>
          <a:xfrm>
            <a:off x="4346575"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孕妇和乳母需要适量的脂肪来保证能量供应和维持生理功能。</a:t>
            </a:r>
          </a:p>
        </p:txBody>
      </p:sp>
      <p:sp>
        <p:nvSpPr>
          <p:cNvPr id="4" name="TextBox 4"/>
          <p:cNvSpPr txBox="1"/>
          <p:nvPr/>
        </p:nvSpPr>
        <p:spPr>
          <a:xfrm>
            <a:off x="8079695"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建议孕妇和乳母选择健康的脂肪来源，如橄榄油、鱼油、坚果等，避免摄入过多的饱和脂肪和反式脂肪。</a:t>
            </a:r>
          </a:p>
        </p:txBody>
      </p:sp>
      <p:pic>
        <p:nvPicPr>
          <p:cNvPr id="5" name="Picture 5"/>
          <p:cNvPicPr>
            <a:picLocks noChangeAspect="1"/>
          </p:cNvPicPr>
          <p:nvPr/>
        </p:nvPicPr>
        <p:blipFill>
          <a:blip r:embed="rId2"/>
          <a:srcRect t="12500" b="12500"/>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t="12500" b="12500"/>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脂肪</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碳水化合物是提供能量的主要来源，对于孕妇和乳母来说非常重要。</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孕妇和乳母需要摄入足够的碳水化合物来保证能量供应，同时也有助于维持血糖稳定。</a:t>
            </a:r>
          </a:p>
        </p:txBody>
      </p:sp>
      <p:pic>
        <p:nvPicPr>
          <p:cNvPr id="6" name="Picture 6"/>
          <p:cNvPicPr>
            <a:picLocks noChangeAspect="1"/>
          </p:cNvPicPr>
          <p:nvPr/>
        </p:nvPicPr>
        <p:blipFill>
          <a:blip r:embed="rId2"/>
          <a:srcRect t="21899" b="21899"/>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建议孕妇和乳母选择富含膳食纤维的碳水化合物来源，如全谷类、蔬菜、水果等。</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碳水化合物</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8400" y="1633220"/>
            <a:ext cx="2282825" cy="11988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01</a:t>
            </a:r>
            <a:endParaRPr lang="en-US" sz="1100"/>
          </a:p>
        </p:txBody>
      </p:sp>
      <p:sp>
        <p:nvSpPr>
          <p:cNvPr id="3" name="AutoShape 3"/>
          <p:cNvSpPr/>
          <p:nvPr/>
        </p:nvSpPr>
        <p:spPr>
          <a:xfrm>
            <a:off x="3506470" y="1633220"/>
            <a:ext cx="2282825" cy="11988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02</a:t>
            </a:r>
            <a:endParaRPr lang="en-US" sz="1100"/>
          </a:p>
        </p:txBody>
      </p:sp>
      <p:sp>
        <p:nvSpPr>
          <p:cNvPr id="4" name="AutoShape 4"/>
          <p:cNvSpPr/>
          <p:nvPr/>
        </p:nvSpPr>
        <p:spPr>
          <a:xfrm>
            <a:off x="6400165" y="1633220"/>
            <a:ext cx="2282825" cy="11988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03</a:t>
            </a:r>
            <a:endParaRPr lang="en-US" sz="1100"/>
          </a:p>
        </p:txBody>
      </p:sp>
      <p:sp>
        <p:nvSpPr>
          <p:cNvPr id="5" name="AutoShape 5"/>
          <p:cNvSpPr/>
          <p:nvPr/>
        </p:nvSpPr>
        <p:spPr>
          <a:xfrm>
            <a:off x="9303192" y="1633220"/>
            <a:ext cx="2282825" cy="11988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04</a:t>
            </a:r>
            <a:endParaRPr lang="en-US" sz="1100"/>
          </a:p>
        </p:txBody>
      </p:sp>
      <p:cxnSp>
        <p:nvCxnSpPr>
          <p:cNvPr id="6" name="Connector 6"/>
          <p:cNvCxnSpPr/>
          <p:nvPr/>
        </p:nvCxnSpPr>
        <p:spPr>
          <a:xfrm flipH="1" flipV="1">
            <a:off x="3206115" y="1904365"/>
            <a:ext cx="0" cy="3978275"/>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flipV="1">
            <a:off x="8985885" y="1904365"/>
            <a:ext cx="0" cy="3978275"/>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cxnSp>
        <p:nvCxnSpPr>
          <p:cNvPr id="8" name="Connector 8"/>
          <p:cNvCxnSpPr/>
          <p:nvPr/>
        </p:nvCxnSpPr>
        <p:spPr>
          <a:xfrm flipH="1" flipV="1">
            <a:off x="6096000" y="1904365"/>
            <a:ext cx="0" cy="3978275"/>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9" name="TextBox 9"/>
          <p:cNvSpPr txBox="1"/>
          <p:nvPr/>
        </p:nvSpPr>
        <p:spPr>
          <a:xfrm>
            <a:off x="510302" y="2832100"/>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维生素和矿物质是人体正常生理功能所必需的营养素，对于孕妇和乳母来说尤其重要。</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维生素和矿物质</a:t>
              </a:r>
            </a:p>
          </p:txBody>
        </p:sp>
      </p:grpSp>
      <p:sp>
        <p:nvSpPr>
          <p:cNvPr id="32" name="TextBox 32"/>
          <p:cNvSpPr txBox="1"/>
          <p:nvPr/>
        </p:nvSpPr>
        <p:spPr>
          <a:xfrm>
            <a:off x="3426899" y="2832100"/>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孕妇需要更多的维生素和矿物质来支持胎儿的生长和发育，以及应对自身的生理变化。</a:t>
            </a:r>
          </a:p>
        </p:txBody>
      </p:sp>
      <p:sp>
        <p:nvSpPr>
          <p:cNvPr id="33" name="TextBox 33"/>
          <p:cNvSpPr txBox="1"/>
          <p:nvPr/>
        </p:nvSpPr>
        <p:spPr>
          <a:xfrm>
            <a:off x="6320593" y="2832100"/>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乳母则需要更多的维生素和矿物质来保证乳汁的质量和数量。</a:t>
            </a:r>
          </a:p>
        </p:txBody>
      </p:sp>
      <p:sp>
        <p:nvSpPr>
          <p:cNvPr id="34" name="TextBox 34"/>
          <p:cNvSpPr txBox="1"/>
          <p:nvPr/>
        </p:nvSpPr>
        <p:spPr>
          <a:xfrm>
            <a:off x="9223621" y="2832100"/>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建议孕妇和乳母每天摄入多种富含维生素和矿物质的食物，如绿叶蔬菜、水果、坚果、全谷类等，同时也可以在医生或营养师的建议下适当补充相关营养素补充剂。</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合理膳食结构与饮食习惯</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多样化食物摄入</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孕妇和乳母应摄入多种食物，包括谷类、蔬菜、水果、肉类、蛋类、奶类等，以确保获得全面的营养。</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增加蛋白质摄入</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孕妇和乳母应比平时更多地摄入优质蛋白质，如鱼、禽、蛋、瘦肉等。</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保证钙和维生素D的摄入</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孕妇和乳母应保证每天摄入足够的钙和维生素D，以支持骨骼健康和胎儿发育。建议孕妇每天摄入1000-1300mg的钙，乳母每天摄入1200-1500mg的钙，并适量补充维生素D。</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膳食结构建议</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孕妇和乳母应养成定时、定量、均衡的三餐习惯，避免饥饿或过饱。</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三餐规律</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少食多餐</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8083" r="808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清淡易消化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624" r="1462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对于胃口不佳或消化不良的孕妇和乳母，可以采用少食多餐的方式，保证营养的摄入。</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孕妇和乳母的饮食应以清淡、易消化为主，避免过于油腻、辛辣或刺激性的食物。</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饮食习惯培养</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https://d.book118.com/207010130021006043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2024-09-16T19:27:39.961</cp:lastPrinted>
  <dcterms:created xsi:type="dcterms:W3CDTF">2024-09-16T11:27:39Z</dcterms:created>
  <dcterms:modified xsi:type="dcterms:W3CDTF">2024-09-16T11:27:42Z</dcterms:modified>
</cp:coreProperties>
</file>