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B71FE5-CAC4-411A-BBB0-0E64ABACA0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4627B0-1D92-48A2-BC8A-F5AE68A9FD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781E3B-DBD6-4356-82A6-493F5E78AD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89FCD9-709E-4D95-805E-ED8EC53241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CA5654-9DD0-443E-AD84-5C642903F3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373E5F-26F4-46CC-A83A-98E6398E62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96E69A-3487-494E-B01D-96D847E2D9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F402F6-7875-404B-9692-106DE73DD4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A0D87C-213F-41BE-8FC4-A3ACC2DF8D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8FC0B1-BB41-478D-98B5-342A8B1271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7B6FCA-38B3-49A6-AD3A-7627AF4013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12.pn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701402201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科学出版社计算机网络技术基础课件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计算机网络概述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网络体系结构</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物理层技术</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数据链路层技术</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网络层技术</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传输层技术</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应用层技术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计算机网络概述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1492" b="21492"/>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发展历程</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从20世纪60年代的ARPANET到如今的Internet，计算机网络经历了从局域网到广域网、从低速到高速、从单一数据通信到多媒体通信的发展历程。</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计算机网络是由多台地理上分散的、具有独立功能的计算机通过通信设备和线路连接起来，在相应软件支持下实现数据通信和资源共享的系统。</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计算机网络的定义与发展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计算机网络主要由计算机、通信设备、传输介质和网络软件四部分组成。</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根据网络覆盖范围，计算机网络可分为局域网（LAN）、城域网（MAN）和广域网（WAN）；根据网络拓扑结构，可分为星型、环型、总线型等；根据传输技术，可分为广播式网络和点对点网络。</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组成</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分类</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计算机网络的组成与分类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0420" r="10420"/>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计算机网络具有数据通信、资源共享、分布式处理和提高系统可靠性等功能。</a:t>
            </a:r>
            <a:endParaRPr lang="en-US" sz="1100"/>
          </a:p>
        </p:txBody>
      </p:sp>
      <p:sp>
        <p:nvSpPr>
          <p:cNvPr id="13" name="AutoShape 13"/>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计算机网络已广泛应用于各个领域，如办公自动化、电子商务、远程教育、远程医疗等，为人们的生活和工作带来了极大的便利。</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功能</a:t>
            </a:r>
            <a:endParaRPr lang="en-US" sz="1100"/>
          </a:p>
        </p:txBody>
      </p:sp>
      <p:sp>
        <p:nvSpPr>
          <p:cNvPr id="19" name="AutoShape 19"/>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应用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计算机网络的功能与应用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网络体系结构</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1284" b="11284"/>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物理层</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负责传输比特流，提供为建立、维护和拆除物理链路所需要的机械的、电气的、功能的和规程的特性。</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数据链路层</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负责在两个相邻结点间的线路上，无差错的传送以帧为单位的数据，并进行流量控制。</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网络层</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负责为分组交换网上的不同主机提供通信服务，并选择合适的路由。</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OSI参考模型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227369" y="2345863"/>
            <a:ext cx="2194560" cy="3169920"/>
            <a:chOff x="1227369" y="2345863"/>
            <a:chExt cx="2194560" cy="3169920"/>
          </a:xfrm>
        </p:grpSpPr>
        <p:sp>
          <p:nvSpPr>
            <p:cNvPr id="3" name="AutoShape 3"/>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901952" y="1923166"/>
            <a:ext cx="845393" cy="845393"/>
            <a:chOff x="1901952" y="1923166"/>
            <a:chExt cx="845393" cy="845393"/>
          </a:xfrm>
        </p:grpSpPr>
        <p:sp>
          <p:nvSpPr>
            <p:cNvPr id="5" name="AutoShape 5"/>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743676" y="2345863"/>
            <a:ext cx="2194560" cy="3169920"/>
            <a:chOff x="3743676" y="2345863"/>
            <a:chExt cx="2194560" cy="3169920"/>
          </a:xfrm>
        </p:grpSpPr>
        <p:sp>
          <p:nvSpPr>
            <p:cNvPr id="7" name="AutoShape 7"/>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418259" y="1923166"/>
            <a:ext cx="845393" cy="845393"/>
            <a:chOff x="4418259" y="1923166"/>
            <a:chExt cx="845393" cy="845393"/>
          </a:xfrm>
        </p:grpSpPr>
        <p:sp>
          <p:nvSpPr>
            <p:cNvPr id="9" name="AutoShape 9"/>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6259860" y="2345863"/>
            <a:ext cx="2194560" cy="3169920"/>
            <a:chOff x="6259860" y="2345863"/>
            <a:chExt cx="2194560" cy="3169920"/>
          </a:xfrm>
        </p:grpSpPr>
        <p:sp>
          <p:nvSpPr>
            <p:cNvPr id="11" name="AutoShape 11"/>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934444" y="1923166"/>
            <a:ext cx="845393" cy="845393"/>
            <a:chOff x="6934444" y="1923166"/>
            <a:chExt cx="845393" cy="845393"/>
          </a:xfrm>
        </p:grpSpPr>
        <p:sp>
          <p:nvSpPr>
            <p:cNvPr id="13" name="AutoShape 13"/>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8776167" y="2345863"/>
            <a:ext cx="2194560" cy="3169920"/>
            <a:chOff x="8776167" y="2345863"/>
            <a:chExt cx="2194560" cy="3169920"/>
          </a:xfrm>
        </p:grpSpPr>
        <p:sp>
          <p:nvSpPr>
            <p:cNvPr id="15" name="AutoShape 15"/>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450750" y="1923166"/>
            <a:ext cx="845393" cy="845393"/>
            <a:chOff x="9450750" y="1923166"/>
            <a:chExt cx="845393" cy="845393"/>
          </a:xfrm>
        </p:grpSpPr>
        <p:sp>
          <p:nvSpPr>
            <p:cNvPr id="17" name="AutoShape 17"/>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AutoShape 18"/>
          <p:cNvSpPr/>
          <p:nvPr/>
        </p:nvSpPr>
        <p:spPr>
          <a:xfrm>
            <a:off x="1229505"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传输层</a:t>
            </a:r>
            <a:endParaRPr lang="en-US" sz="1100"/>
          </a:p>
        </p:txBody>
      </p:sp>
      <p:sp>
        <p:nvSpPr>
          <p:cNvPr id="19" name="AutoShape 19"/>
          <p:cNvSpPr/>
          <p:nvPr/>
        </p:nvSpPr>
        <p:spPr>
          <a:xfrm>
            <a:off x="133465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负责向用户提供可靠的端到端服务，透明地传送报文。</a:t>
            </a:r>
            <a:endParaRPr lang="en-US" sz="1100"/>
          </a:p>
        </p:txBody>
      </p:sp>
      <p:pic>
        <p:nvPicPr>
          <p:cNvPr id="20" name="Picture 20"/>
          <p:cNvPicPr>
            <a:picLocks noChangeAspect="1"/>
          </p:cNvPicPr>
          <p:nvPr/>
        </p:nvPicPr>
        <p:blipFill>
          <a:blip r:embed="rId2"/>
          <a:stretch>
            <a:fillRect/>
          </a:stretch>
        </p:blipFill>
        <p:spPr>
          <a:xfrm>
            <a:off x="2097609" y="2090166"/>
            <a:ext cx="454080" cy="511393"/>
          </a:xfrm>
          <a:prstGeom prst="rect">
            <a:avLst/>
          </a:prstGeom>
        </p:spPr>
      </p:pic>
      <p:pic>
        <p:nvPicPr>
          <p:cNvPr id="21" name="Picture 21"/>
          <p:cNvPicPr>
            <a:picLocks noChangeAspect="1"/>
          </p:cNvPicPr>
          <p:nvPr/>
        </p:nvPicPr>
        <p:blipFill>
          <a:blip r:embed="rId3"/>
          <a:stretch>
            <a:fillRect/>
          </a:stretch>
        </p:blipFill>
        <p:spPr>
          <a:xfrm>
            <a:off x="4542449" y="2130947"/>
            <a:ext cx="631897" cy="492528"/>
          </a:xfrm>
          <a:prstGeom prst="rect">
            <a:avLst/>
          </a:prstGeom>
        </p:spPr>
      </p:pic>
      <p:pic>
        <p:nvPicPr>
          <p:cNvPr id="22" name="Picture 22"/>
          <p:cNvPicPr>
            <a:picLocks noChangeAspect="1"/>
          </p:cNvPicPr>
          <p:nvPr/>
        </p:nvPicPr>
        <p:blipFill>
          <a:blip r:embed="rId4"/>
          <a:stretch>
            <a:fillRect/>
          </a:stretch>
        </p:blipFill>
        <p:spPr>
          <a:xfrm>
            <a:off x="7122968" y="2113811"/>
            <a:ext cx="468345" cy="464103"/>
          </a:xfrm>
          <a:prstGeom prst="rect">
            <a:avLst/>
          </a:prstGeom>
        </p:spPr>
      </p:pic>
      <p:pic>
        <p:nvPicPr>
          <p:cNvPr id="23" name="Picture 23"/>
          <p:cNvPicPr>
            <a:picLocks noChangeAspect="1"/>
          </p:cNvPicPr>
          <p:nvPr/>
        </p:nvPicPr>
        <p:blipFill>
          <a:blip r:embed="rId5"/>
          <a:stretch>
            <a:fillRect/>
          </a:stretch>
        </p:blipFill>
        <p:spPr>
          <a:xfrm>
            <a:off x="9587742" y="2159730"/>
            <a:ext cx="571411" cy="445417"/>
          </a:xfrm>
          <a:prstGeom prst="rect">
            <a:avLst/>
          </a:prstGeom>
        </p:spPr>
      </p:pic>
      <p:sp>
        <p:nvSpPr>
          <p:cNvPr id="24" name="AutoShape 24"/>
          <p:cNvSpPr/>
          <p:nvPr/>
        </p:nvSpPr>
        <p:spPr>
          <a:xfrm>
            <a:off x="3743676"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会话层</a:t>
            </a:r>
            <a:endParaRPr lang="en-US" sz="1100"/>
          </a:p>
        </p:txBody>
      </p:sp>
      <p:sp>
        <p:nvSpPr>
          <p:cNvPr id="25" name="AutoShape 25"/>
          <p:cNvSpPr/>
          <p:nvPr/>
        </p:nvSpPr>
        <p:spPr>
          <a:xfrm>
            <a:off x="384882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负责组织和协调两个会话进程之间的通信，并管理数据的交换。</a:t>
            </a:r>
            <a:endParaRPr lang="en-US" sz="1100"/>
          </a:p>
        </p:txBody>
      </p:sp>
      <p:sp>
        <p:nvSpPr>
          <p:cNvPr id="26" name="AutoShape 26"/>
          <p:cNvSpPr/>
          <p:nvPr/>
        </p:nvSpPr>
        <p:spPr>
          <a:xfrm>
            <a:off x="6259860"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表示层</a:t>
            </a:r>
            <a:endParaRPr lang="en-US" sz="1100"/>
          </a:p>
        </p:txBody>
      </p:sp>
      <p:sp>
        <p:nvSpPr>
          <p:cNvPr id="27" name="AutoShape 27"/>
          <p:cNvSpPr/>
          <p:nvPr/>
        </p:nvSpPr>
        <p:spPr>
          <a:xfrm>
            <a:off x="6365014"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负责对来自应用层的数据进行语法转换，以满足应用层所要求的数据格式。</a:t>
            </a:r>
            <a:endParaRPr lang="en-US" sz="1100"/>
          </a:p>
        </p:txBody>
      </p:sp>
      <p:sp>
        <p:nvSpPr>
          <p:cNvPr id="28" name="AutoShape 28"/>
          <p:cNvSpPr/>
          <p:nvPr/>
        </p:nvSpPr>
        <p:spPr>
          <a:xfrm>
            <a:off x="8776167"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应用层</a:t>
            </a:r>
            <a:endParaRPr lang="en-US" sz="1100"/>
          </a:p>
        </p:txBody>
      </p:sp>
      <p:sp>
        <p:nvSpPr>
          <p:cNvPr id="29" name="AutoShape 29"/>
          <p:cNvSpPr/>
          <p:nvPr/>
        </p:nvSpPr>
        <p:spPr>
          <a:xfrm>
            <a:off x="8881321"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负责确定进程之间通信的性质以满足用户需要以及提供网络与用户应用软件之间的接口服务。</a:t>
            </a:r>
            <a:endParaRPr lang="en-US" sz="1100"/>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OSI参考模型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网络接口层</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网际层</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负责相邻计算机之间的通信，提供阻塞控制,路由选择等功能。</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传输层</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负责提供应用程序间的通信，提供端到端的数据传输服务,主要协议有TCP和UDP。</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负责接收IP数据报并进行传输，或从网络上接收物理帧，抽取IP数据报转交给网际层。</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应用层</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负责向用户提供一组常用的应用程序，比如电子邮件、文件传输访问、远程登录等。</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TCP/IP参考模型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9536" b="9536"/>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联系</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OSI和TCP/IP模型都采用了层次结构的概念，各层之间相对独立，每层都实现了特定的功能。</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区别</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OSI模型有7层，而TCP/IP模型只有4层；TCP/IP模型更强调各层的独立性，而OSI模型在层次划分上更细致。</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应用场景</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OSI模型是一个理论上的模型，而TCP/IP模型则是一个实际应用的模型，被广泛应用于Internet中。</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两种模型的比较与联系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物理层技术</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物理层是计算机网络体系结构中的最低层，负责建立、管理和释放物理连接，实现比特流的透明传输。</a:t>
            </a:r>
          </a:p>
        </p:txBody>
      </p:sp>
      <p:pic>
        <p:nvPicPr>
          <p:cNvPr id="6" name="Picture 6"/>
          <p:cNvPicPr>
            <a:picLocks noChangeAspect="1"/>
          </p:cNvPicPr>
          <p:nvPr/>
        </p:nvPicPr>
        <p:blipFill>
          <a:blip r:embed="rId2"/>
          <a:srcRect l="5933" r="59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物理层的定义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为数据端设备提供传送数据的通路；传输数据，物理层要形成适合数据传输需要的实体，为数据传送服务。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物理层的功能</a:t>
            </a:r>
          </a:p>
        </p:txBody>
      </p:sp>
      <p:pic>
        <p:nvPicPr>
          <p:cNvPr id="10" name="Picture 10"/>
          <p:cNvPicPr>
            <a:picLocks noChangeAspect="1"/>
          </p:cNvPicPr>
          <p:nvPr/>
        </p:nvPicPr>
        <p:blipFill>
          <a:blip r:embed="rId3"/>
          <a:srcRect l="23340" r="2334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5333" r="5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物理层是计算机网络的基础，它提供了计算机之间通信的物理连接，是数据传输的保障。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物理层的重要性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物理层的基本概念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493" r="249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数据通信基础知识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数据通信系统的基本模型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包括信源、信宿、信道、发送设备、接收设备等部分，描述了数据通信的基本过程。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数据通信的基本概念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包括数据、信号、信道、带宽、传输速率等概念，是理解数据通信的基础。</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数据通信的传输方式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包括基带传输、频带传输和数字传输等，不同的传输方式有不同的特点和适用场景。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366" r="1936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物理层接口</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定义了物理层设备与上层协议之间的接口规范，包括机械特性、电气特性、功能特性和规程特性等。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物理层标准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包括EIA/TIA-232、EIA/TIA-499、V.35、RJ-45等标准，规定了物理层设备的电气特性、信号电平、接口形状等参数，保证了不同设备之间的互操作性。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物理层接口与标准的重要性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物理层接口与标准是计算机网络中实现设备互连的基础，保证了不同厂商生产的设备能够相互通信，促进了计算机网络的普及和发展。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物理层接口与标准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数据链路层技术</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https://d.book118.com/207014022015006042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2024-09-15T05:36:04.941</cp:lastPrinted>
  <dcterms:created xsi:type="dcterms:W3CDTF">2024-09-14T21:36:04Z</dcterms:created>
  <dcterms:modified xsi:type="dcterms:W3CDTF">2024-09-14T21:36:07Z</dcterms:modified>
</cp:coreProperties>
</file>