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4A0EDF-2B8B-4A27-B935-14D9FD8C9B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BDEDCB-65CC-4279-8611-665F6BD617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65F644-A73C-4D78-8539-9210D442BF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CFFAD3-9C32-47C1-B3E6-552C75C1CC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05E9A7-B79B-45AC-B9D9-873FEC1F50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B1EC46-E6D2-4572-BCE2-1DFA75B5F5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974857-41E9-4EE2-8738-DC2E90F0EE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0547F8-1E52-4AE6-8EB5-90243B2B5F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83ADDE-F828-447E-9674-51655D4959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2305C5-DE4C-4A30-84BD-9B9E99EA47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A213FA-B51F-4CAB-B071-C9CCF4254B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12/19/2023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12/19/2023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12/19/2023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7016101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219200" y="2660446"/>
            <a:ext cx="9753600" cy="85408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err="1" smtClean="0">
                <a:solidFill>
                  <a:schemeClr val="accent3"/>
                </a:solidFill>
                <a:latin typeface="Microsoft Yahei"/>
                <a:ea typeface="Microsoft Yahei"/>
                <a:cs typeface="Microsoft Yahei"/>
              </a:rPr>
              <a:t>小儿热性惊厥的急救与护理</a:t>
            </a:r>
            <a:r>
              <a:rPr lang="en-US" altLang="zh-CN" sz="4950" b="1" err="1" smtClean="0">
                <a:solidFill>
                  <a:schemeClr val="accent3"/>
                </a:solidFill>
                <a:latin typeface="Microsoft Yahei"/>
                <a:ea typeface="Microsoft Yahei"/>
                <a:cs typeface="Microsoft Yahei"/>
              </a:rPr>
              <a:t>PPT</a:t>
            </a:r>
            <a:endParaRPr lang="en-US" sz="4950" b="1">
              <a:solidFill>
                <a:schemeClr val="accent3"/>
              </a:solidFill>
              <a:latin typeface="Microsoft Yahei"/>
              <a:ea typeface="Microsoft Yahei"/>
              <a:cs typeface="Microsoft Yahei"/>
            </a:endParaRPr>
          </a:p>
        </p:txBody>
      </p:sp>
      <p:sp>
        <p:nvSpPr>
          <p:cNvPr id="3" name="TextBox 3"/>
          <p:cNvSpPr txBox="1"/>
          <p:nvPr/>
        </p:nvSpPr>
        <p:spPr>
          <a:xfrm>
            <a:off x="4490085" y="5357665"/>
            <a:ext cx="3211830" cy="403957"/>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err="1">
                <a:solidFill>
                  <a:schemeClr val="accent3">
                    <a:lumMod val="75000"/>
                  </a:schemeClr>
                </a:solidFill>
                <a:latin typeface="Microsoft Yahei"/>
                <a:ea typeface="Microsoft Yahei"/>
                <a:cs typeface="Microsoft Yahei"/>
              </a:rPr>
              <a:t>汇报人</a:t>
            </a:r>
            <a:r>
              <a:rPr lang="en-US" sz="2025" err="1" smtClean="0">
                <a:solidFill>
                  <a:schemeClr val="accent3">
                    <a:lumMod val="75000"/>
                  </a:schemeClr>
                </a:solidFill>
                <a:latin typeface="Microsoft Yahei"/>
                <a:ea typeface="Microsoft Yahei"/>
                <a:cs typeface="Microsoft Yahei"/>
              </a:rPr>
              <a:t>：</a:t>
            </a:r>
            <a:r>
              <a:rPr lang="en-US" altLang="zh-CN" sz="2025" err="1" smtClean="0">
                <a:solidFill>
                  <a:schemeClr val="accent3">
                    <a:lumMod val="75000"/>
                  </a:schemeClr>
                </a:solidFill>
                <a:latin typeface="Microsoft Yahei"/>
                <a:ea typeface="Microsoft Yahei"/>
                <a:cs typeface="Microsoft Yahei"/>
              </a:rPr>
              <a:t>XXX</a:t>
            </a:r>
            <a:endParaRPr lang="en-US" sz="2025">
              <a:solidFill>
                <a:schemeClr val="accent3">
                  <a:lumMod val="75000"/>
                </a:schemeClr>
              </a:solidFill>
              <a:latin typeface="Microsoft Yahei"/>
              <a:ea typeface="Microsoft Yahei"/>
              <a:cs typeface="Microsoft Yahei"/>
            </a:endParaRPr>
          </a:p>
        </p:txBody>
      </p:sp>
      <p:sp>
        <p:nvSpPr>
          <p:cNvPr id="4" name="TextBox 4"/>
          <p:cNvSpPr txBox="1"/>
          <p:nvPr/>
        </p:nvSpPr>
        <p:spPr>
          <a:xfrm>
            <a:off x="4490085" y="5886341"/>
            <a:ext cx="3211830" cy="403957"/>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altLang="zh-CN" sz="2025" smtClean="0">
                <a:solidFill>
                  <a:schemeClr val="accent3">
                    <a:lumMod val="75000"/>
                  </a:schemeClr>
                </a:solidFill>
                <a:latin typeface="Microsoft Yahei"/>
                <a:ea typeface="Microsoft Yahei"/>
                <a:cs typeface="Microsoft Yahei"/>
              </a:rPr>
              <a:t>XX</a:t>
            </a:r>
            <a:r>
              <a:rPr lang="en-US" sz="2025" smtClean="0">
                <a:solidFill>
                  <a:schemeClr val="accent3">
                    <a:lumMod val="75000"/>
                  </a:schemeClr>
                </a:solidFill>
                <a:latin typeface="Microsoft Yahei"/>
                <a:ea typeface="Microsoft Yahei"/>
                <a:cs typeface="Microsoft Yahei"/>
              </a:rPr>
              <a:t>-</a:t>
            </a:r>
            <a:r>
              <a:rPr lang="en-US" altLang="zh-CN" sz="2025" smtClean="0">
                <a:solidFill>
                  <a:schemeClr val="accent3">
                    <a:lumMod val="75000"/>
                  </a:schemeClr>
                </a:solidFill>
                <a:latin typeface="Microsoft Yahei"/>
                <a:ea typeface="Microsoft Yahei"/>
                <a:cs typeface="Microsoft Yahei"/>
              </a:rPr>
              <a:t>XX</a:t>
            </a:r>
            <a:r>
              <a:rPr lang="en-US" sz="2025" smtClean="0">
                <a:solidFill>
                  <a:schemeClr val="accent3">
                    <a:lumMod val="75000"/>
                  </a:schemeClr>
                </a:solidFill>
                <a:latin typeface="Microsoft Yahei"/>
                <a:ea typeface="Microsoft Yahei"/>
                <a:cs typeface="Microsoft Yahei"/>
              </a:rPr>
              <a:t>-</a:t>
            </a:r>
            <a:r>
              <a:rPr lang="en-US" altLang="zh-CN" sz="2025" smtClean="0">
                <a:solidFill>
                  <a:schemeClr val="accent3">
                    <a:lumMod val="75000"/>
                  </a:schemeClr>
                </a:solidFill>
                <a:latin typeface="Microsoft Yahei"/>
                <a:ea typeface="Microsoft Yahei"/>
                <a:cs typeface="Microsoft Yahei"/>
              </a:rPr>
              <a:t>XX</a:t>
            </a:r>
            <a:endParaRPr lang="en-US" sz="2025">
              <a:solidFill>
                <a:schemeClr val="accent3">
                  <a:lumMod val="75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急救措施</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护理措施</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预防措施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介绍小儿热性惊厥的急救与护理，帮助家长和医护人员更好地应对小儿热性惊厥。</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热性惊厥是小儿常见的神经系统疾病之一，多发生在6个月至5岁儿童中。了解小儿热性惊厥的急救与护理知识对于保障儿童健康具有重要意义。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热性惊厥是指小儿在发热过程中出现的惊厥症状，通常伴有意识障碍、抽搐、呼吸暂停等症状。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根据发病原因和症状表现，热性惊厥可分为简单型和复杂型两种。简单型热性惊厥通常表现为全面性发作，持续时间较短，预后较好；复杂型热性惊厥则可能伴有局灶性发作、持续时间较长、预后较差等特点。</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热性惊厥的定义和分类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急救措施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将小儿侧卧于床上，头部略抬高，保持呼吸道通畅，防止呕吐物误吸。</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侧卧位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清除分泌物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吸氧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及时清除小儿口鼻咽部的分泌物，保持呼吸道通畅。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如有需要，可以给予吸氧，以改善缺氧状况。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保持呼吸道通畅</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将小儿头部侧向一边，防止呕吐物误吸入呼吸道。</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头侧位</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及时清理小儿口腔、鼻腔内的呕吐物，保持呼吸道通畅。</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及时清理</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密切观察小儿的呼吸情况，如有异常，及时就医。</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观察呼吸</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防止呕吐物误吸</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采用温水擦浴、冰袋等物理降温方法，降低小儿体温，防止高热惊厥。</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物理降温</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在物理降温效果不佳时，可以在医生指导下使用退热药物进行降温。</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药物降温</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降温处理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保持安静</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观察抽搐表现</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就医</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1637" b="11637"/>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抽搐控制</a:t>
              </a:r>
            </a:p>
          </p:txBody>
        </p:sp>
      </p:grpSp>
      <p:sp>
        <p:nvSpPr>
          <p:cNvPr id="30" name="TextBox 30"/>
          <p:cNvSpPr txBox="1"/>
          <p:nvPr/>
        </p:nvSpPr>
        <p:spPr>
          <a:xfrm>
            <a:off x="586719"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保持小儿周围环境安静，避免刺激小儿，加重抽搐症状。</a:t>
            </a:r>
          </a:p>
        </p:txBody>
      </p:sp>
      <p:sp>
        <p:nvSpPr>
          <p:cNvPr id="31" name="TextBox 31"/>
          <p:cNvSpPr txBox="1"/>
          <p:nvPr/>
        </p:nvSpPr>
        <p:spPr>
          <a:xfrm>
            <a:off x="4336552"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密切观察小儿的抽搐表现，如抽搐持续时间、抽搐部位、抽搐强度等，为后续治疗提供依据。</a:t>
            </a:r>
          </a:p>
        </p:txBody>
      </p:sp>
      <p:sp>
        <p:nvSpPr>
          <p:cNvPr id="32" name="TextBox 32"/>
          <p:cNvSpPr txBox="1"/>
          <p:nvPr/>
        </p:nvSpPr>
        <p:spPr>
          <a:xfrm>
            <a:off x="8069673"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如小儿抽搐持续时间较长或伴有其他症状，应及时就医，接受专业治疗。</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https://d.book118.com/207016101064006044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2024-09-18T21:02:54.202</cp:lastPrinted>
  <dcterms:created xsi:type="dcterms:W3CDTF">2024-09-18T13:02:54Z</dcterms:created>
  <dcterms:modified xsi:type="dcterms:W3CDTF">2024-09-18T13:02:56Z</dcterms:modified>
</cp:coreProperties>
</file>