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AGELK+MS-UIGothic"/>
      <p:regular r:id="rId16"/>
    </p:embeddedFont>
    <p:embeddedFont>
      <p:font typeface="QQGFPN+SGUDHI+ArialMT"/>
      <p:regular r:id="rId17"/>
    </p:embeddedFont>
    <p:embeddedFont>
      <p:font typeface="IHCQSG+EJINHU+MicrosoftYaHei"/>
      <p:regular r:id="rId18"/>
    </p:embeddedFont>
    <p:embeddedFont>
      <p:font typeface="KWBADJ+RAGLSH+MicrosoftYaHei-Bold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11347-1DCB-46C2-8570-E35E13914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48D87-E1C0-404F-8114-800F4E46F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82EF9-2FCB-4C77-96F4-DE8A87E2A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CD8FE-32D2-4EC4-9F4E-15BC6F2D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75B6DB-665E-460C-A56E-54D0AEB8E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68A73-2F6C-4A03-8698-55DF0D703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28E16-E1A3-4662-9931-008EF9A7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99626-119C-43D8-80D2-BCBEF2D01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EDAA9-4F64-45AE-9295-967328C54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D1288-9390-483B-A92E-F119DA2F5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7E55E-CCC5-4AE0-8F15-046A9D65F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3110412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123469"/>
            <a:ext cx="623898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83502"/>
                </a:solidFill>
                <a:latin typeface="QAGELK+MS-UIGothic"/>
                <a:cs typeface="QAGELK+MS-UIGothic"/>
              </a:rPr>
              <a:t>小蝌蚪找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妈妈</a:t>
            </a:r>
            <a:r>
              <a:rPr sz="5150" spc="25">
                <a:solidFill>
                  <a:srgbClr val="083502"/>
                </a:solidFill>
                <a:latin typeface="QAGELK+MS-UIGothic"/>
                <a:cs typeface="QAGELK+MS-UIGothic"/>
              </a:rPr>
              <a:t>【</a:t>
            </a: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时</a:t>
            </a:r>
            <a:r>
              <a:rPr sz="5150">
                <a:solidFill>
                  <a:srgbClr val="083502"/>
                </a:solidFill>
                <a:latin typeface="QAGELK+MS-UIGothic"/>
                <a:cs typeface="QAGELK+MS-UIGothic"/>
              </a:rPr>
              <a:t>】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83502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83502"/>
                </a:solidFill>
                <a:latin typeface="QAGELK+MS-UIGothic"/>
                <a:cs typeface="QAGEL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QGFPN+SGUDHI+ArialMT"/>
                <a:cs typeface="QQGFPN+SGUDHI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IHCQSG+EJINHU+MicrosoftYaHei"/>
                <a:cs typeface="IHCQSG+EJINHU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3404620" cy="24296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QGFPN+SGUDHI+ArialMT"/>
                <a:cs typeface="QQGFPN+SGUDHI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故事内容与情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QGFPN+SGUDHI+ArialMT"/>
                <a:cs typeface="QQGFPN+SGUDHI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语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言学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与表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QGFPN+SGUDHI+ArialMT"/>
                <a:cs typeface="QQGFPN+SGUDHI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艺术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与文化元素探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45AE37"/>
                </a:solidFill>
                <a:latin typeface="QQGFPN+SGUDHI+ArialMT"/>
                <a:cs typeface="QQGFPN+SGUDHI+ArialMT"/>
              </a:rPr>
              <a:t>•</a:t>
            </a:r>
            <a:r>
              <a:rPr sz="2450" spc="128">
                <a:solidFill>
                  <a:srgbClr val="45AE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教学</a:t>
            </a:r>
            <a:r>
              <a:rPr sz="2400">
                <a:solidFill>
                  <a:srgbClr val="45AE37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45AE37"/>
                </a:solidFill>
                <a:latin typeface="QAGELK+MS-UIGothic"/>
                <a:cs typeface="QAGELK+MS-UIGothic"/>
              </a:rPr>
              <a:t>与反思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QAGELK+MS-UIGothic"/>
                <a:cs typeface="QAGELK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WBADJ+RAGLSH+MicrosoftYaHei-Bold"/>
                <a:cs typeface="KWBADJ+RAGLS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1692478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导</a:t>
            </a:r>
            <a:r>
              <a:rPr sz="3800">
                <a:solidFill>
                  <a:srgbClr val="083502"/>
                </a:solidFill>
                <a:latin typeface="QAGELK+MS-UIGothic"/>
                <a:cs typeface="QAGELK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WBADJ+RAGLSH+MicrosoftYaHei-Bold"/>
                <a:cs typeface="KWBADJ+RAGLS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激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发兴</a:t>
            </a: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WBADJ+RAGLSH+MicrosoftYaHei-Bold"/>
                <a:cs typeface="KWBADJ+RAGLSH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KWBADJ+RAGLSH+MicrosoftYaHei-Bold"/>
                <a:cs typeface="KWBADJ+RAGLSH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程介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节课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的学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内容，包括小蝌蚪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601698"/>
            <a:ext cx="341654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妈妈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的故事情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物分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QAGELK+MS-UIGothic"/>
                <a:cs typeface="QAGELK+MS-UIGothic"/>
              </a:rPr>
              <a:t>的方法等。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故事背景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WBADJ+RAGLSH+MicrosoftYaHei-Bold"/>
                <a:cs typeface="KWBADJ+RAGLS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83502"/>
                </a:solidFill>
                <a:latin typeface="QAGELK+MS-UIGothic"/>
                <a:cs typeface="QAGELK+MS-UIGothic"/>
              </a:rPr>
              <a:t>故事内容与情</a:t>
            </a: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节</a:t>
            </a:r>
            <a:r>
              <a:rPr sz="3800" spc="27">
                <a:solidFill>
                  <a:srgbClr val="083502"/>
                </a:solidFill>
                <a:latin typeface="QAGELK+MS-UIGothic"/>
                <a:cs typeface="QAGELK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WBADJ+RAGLSH+MicrosoftYaHei-Bold"/>
                <a:cs typeface="KWBADJ+RAGLS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故事概述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AGELK+MS-UIGothic"/>
                <a:cs typeface="QAGELK+MS-UIGothic"/>
              </a:rPr>
              <a:t>故事背景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WBADJ+RAGLSH+MicrosoftYaHei-Bold"/>
                <a:cs typeface="KWBADJ+RAGLSH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56175" y="316083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AGELK+MS-UIGothic"/>
                <a:cs typeface="QAGELK+MS-UIGothic"/>
              </a:rPr>
              <a:t>故事主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WBADJ+RAGLSH+MicrosoftYaHei-Bold"/>
                <a:cs typeface="KWBADJ+RAGLSH+MicrosoftYaHei-Bold"/>
              </a:rPr>
              <a:t>02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55490" y="48994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AGELK+MS-UIGothic"/>
                <a:cs typeface="QAGELK+MS-UIGothic"/>
              </a:rPr>
              <a:t>故事情</a:t>
            </a:r>
            <a:r>
              <a:rPr sz="2300">
                <a:solidFill>
                  <a:srgbClr val="45AE37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KWBADJ+RAGLSH+MicrosoftYaHei-Bold"/>
                <a:cs typeface="KWBADJ+RAGLSH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情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AGELK+MS-UIGothic"/>
                <a:cs typeface="QAGELK+MS-UIGothic"/>
              </a:rPr>
              <a:t>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节线</a:t>
            </a:r>
            <a:r>
              <a:rPr sz="2000">
                <a:solidFill>
                  <a:srgbClr val="FFFDFD"/>
                </a:solidFill>
                <a:latin typeface="QAGELK+MS-UIGothic"/>
                <a:cs typeface="QAGELK+MS-UIGothic"/>
              </a:rPr>
              <a:t>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AGELK+MS-UIGothic"/>
                <a:cs typeface="QAGELK+MS-UIGothic"/>
              </a:rPr>
              <a:t>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DFD"/>
                </a:solidFill>
                <a:latin typeface="QAGELK+MS-UIGothic"/>
                <a:cs typeface="QAGELK+MS-UIGothic"/>
              </a:rPr>
              <a:t>高潮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小蝌蚪找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程构成了故事的主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，每个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扣主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，引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幼儿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思考和感受。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故事最后，小蝌蚪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们终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于找到了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是一个激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人心的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刻，也是故事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的高潮。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QAGELK+MS-UIGothic"/>
                <a:cs typeface="QAGELK+MS-UIGothic"/>
              </a:rPr>
              <a:t>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节转</a:t>
            </a:r>
            <a:r>
              <a:rPr sz="2000">
                <a:solidFill>
                  <a:srgbClr val="FFFDFD"/>
                </a:solidFill>
                <a:latin typeface="QAGELK+MS-UIGothic"/>
                <a:cs typeface="QAGELK+MS-UIGothic"/>
              </a:rPr>
              <a:t>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程中，小蝌蚪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遇到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多有趣的情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节转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折，如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误认乌龟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为妈妈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乌龟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是另一个角色的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FFFDFD"/>
                </a:solidFill>
                <a:latin typeface="QAGELK+MS-UIGothic"/>
                <a:cs typeface="QAGEL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QAGELK+MS-UIGothic"/>
                <a:cs typeface="QAGELK+MS-UIGothic"/>
              </a:rPr>
              <a:t>角色分析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AGELK+MS-UIGothic"/>
                <a:cs typeface="QAGELK+MS-UIGothic"/>
              </a:rPr>
              <a:t>主角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QAGELK+MS-UIGothic"/>
                <a:cs typeface="QAGELK+MS-UIGothic"/>
              </a:rPr>
              <a:t>配角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1580" y="107265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83502"/>
                </a:solidFill>
                <a:latin typeface="KWBADJ+RAGLSH+MicrosoftYaHei-Bold"/>
                <a:cs typeface="KWBADJ+RAGLS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2503471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83502"/>
                </a:solidFill>
                <a:latin typeface="SimSun"/>
                <a:cs typeface="SimSun"/>
              </a:rPr>
              <a:t>语</a:t>
            </a:r>
            <a:r>
              <a:rPr sz="3800" spc="25">
                <a:solidFill>
                  <a:srgbClr val="083502"/>
                </a:solidFill>
                <a:latin typeface="QAGELK+MS-UIGothic"/>
                <a:cs typeface="QAGELK+MS-UIGothic"/>
              </a:rPr>
              <a:t>言学</a:t>
            </a:r>
            <a:r>
              <a:rPr sz="3800" spc="23">
                <a:solidFill>
                  <a:srgbClr val="083502"/>
                </a:solidFill>
                <a:latin typeface="SimSun"/>
                <a:cs typeface="SimSun"/>
              </a:rPr>
              <a:t>习</a:t>
            </a:r>
            <a:r>
              <a:rPr sz="3800" spc="25">
                <a:solidFill>
                  <a:srgbClr val="083502"/>
                </a:solidFill>
                <a:latin typeface="QAGELK+MS-UIGothic"/>
                <a:cs typeface="QAGELK+MS-UIGothic"/>
              </a:rPr>
              <a:t>与表</a:t>
            </a:r>
            <a:r>
              <a:rPr sz="3800">
                <a:solidFill>
                  <a:srgbClr val="083502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11580" y="4845829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9D77F"/>
                </a:solidFill>
                <a:latin typeface="KWBADJ+RAGLSH+MicrosoftYaHei-Bold"/>
                <a:cs typeface="KWBADJ+RAGLSH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https://d.book118.com/207031104126006045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QAGELK+MS-UIGothic</vt:lpstr>
      <vt:lpstr>SimSun</vt:lpstr>
      <vt:lpstr>QQGFPN+SGUDHI+ArialMT</vt:lpstr>
      <vt:lpstr>Times New Roman</vt:lpstr>
      <vt:lpstr>IHCQSG+EJINHU+MicrosoftYaHei</vt:lpstr>
      <vt:lpstr>KWBADJ+RAGLSH+MicrosoftYaHei-Bold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2024-09-20T13:04:36.741</cp:lastPrinted>
  <dcterms:created xsi:type="dcterms:W3CDTF">2024-09-20T05:04:36Z</dcterms:created>
  <dcterms:modified xsi:type="dcterms:W3CDTF">2024-09-20T05:04:37Z</dcterms:modified>
</cp:coreProperties>
</file>