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4234CC3-05E9-4921-8E0D-256DFB2071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BA83B2-D07E-48EB-93A0-2D89D14D65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D3432C6-34D6-47C6-9C56-398A7DF026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28970F2-7DAA-44B7-AECB-57144FF43C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23BB75A-9F8D-4F5F-9759-A3C17A91326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14119D6-162D-4053-AD75-3C5D8A1BF24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2121331-9E94-4E7E-BB84-4D12639F35B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8264C2-4C12-440C-843E-C850BB4E03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D9A6EB2-9D0A-4A71-AB8E-263FC06CAA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20A695-C7D0-40BE-B6B9-3A33B5FD65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F6D93A-6CF7-4166-B8E2-7990F2D897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07033141065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71826" y="1169431"/>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STSong"/>
                <a:ea typeface="STSong"/>
                <a:cs typeface="STSong"/>
              </a:rPr>
              <a:t>形象的立体感小说人物塑造艺术的新颖技巧探索</a:t>
            </a:r>
          </a:p>
        </p:txBody>
      </p:sp>
      <p:sp>
        <p:nvSpPr>
          <p:cNvPr id="3" name="TextBox 3"/>
          <p:cNvSpPr txBox="1"/>
          <p:nvPr/>
        </p:nvSpPr>
        <p:spPr>
          <a:xfrm>
            <a:off x="902208" y="3429000"/>
            <a:ext cx="6934200"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a:solidFill>
                  <a:schemeClr val="accent1">
                    <a:alpha val="100000"/>
                  </a:schemeClr>
                </a:solidFill>
                <a:latin typeface="STSong"/>
                <a:ea typeface="STSong"/>
                <a:cs typeface="STSong"/>
              </a:rPr>
              <a:t>汇报人：XX</a:t>
            </a:r>
          </a:p>
        </p:txBody>
      </p:sp>
      <p:sp>
        <p:nvSpPr>
          <p:cNvPr id="4" name="TextBox 4"/>
          <p:cNvSpPr txBox="1"/>
          <p:nvPr/>
        </p:nvSpPr>
        <p:spPr>
          <a:xfrm>
            <a:off x="930783" y="3943350"/>
            <a:ext cx="6934200"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a:solidFill>
                  <a:schemeClr val="accent1">
                    <a:alpha val="100000"/>
                  </a:schemeClr>
                </a:solidFill>
                <a:latin typeface="STSong"/>
                <a:ea typeface="STSong"/>
                <a:cs typeface="STSong"/>
              </a:rPr>
              <a:t>2024-02-04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366247" y="1450250"/>
            <a:ext cx="4792980" cy="4110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立体感小说人物塑造基础</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新颖技巧一：多维度描绘手法</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新颖技巧二：细节刻画与放大</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新颖技巧三：隐喻与象征手法运用</a:t>
            </a:r>
          </a:p>
        </p:txBody>
      </p:sp>
      <p:sp>
        <p:nvSpPr>
          <p:cNvPr id="4" name="TextBox 4"/>
          <p:cNvSpPr txBox="1"/>
          <p:nvPr/>
        </p:nvSpPr>
        <p:spPr>
          <a:xfrm>
            <a:off x="980845" y="1857940"/>
            <a:ext cx="2611755" cy="10534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100000"/>
                  </a:schemeClr>
                </a:solidFill>
                <a:latin typeface="STSong"/>
                <a:ea typeface="STSong"/>
                <a:cs typeface="STSong"/>
              </a:rPr>
              <a:t>目录</a:t>
            </a:r>
          </a:p>
        </p:txBody>
      </p:sp>
      <p:sp>
        <p:nvSpPr>
          <p:cNvPr id="5" name="TextBox 5"/>
          <p:cNvSpPr txBox="1"/>
          <p:nvPr/>
        </p:nvSpPr>
        <p:spPr>
          <a:xfrm>
            <a:off x="1013810" y="2892743"/>
            <a:ext cx="4606596" cy="10534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4">
                    <a:alpha val="100000"/>
                  </a:schemeClr>
                </a:solidFill>
                <a:latin typeface="STSong"/>
                <a:ea typeface="STSong"/>
                <a:cs typeface="STSong"/>
              </a:rPr>
              <a:t>CONTENT</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366247" y="1450250"/>
            <a:ext cx="4792980" cy="4110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新颖技巧四：对话与内心独白设计</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结论与展望</a:t>
            </a:r>
          </a:p>
        </p:txBody>
      </p:sp>
      <p:sp>
        <p:nvSpPr>
          <p:cNvPr id="4" name="TextBox 4"/>
          <p:cNvSpPr txBox="1"/>
          <p:nvPr/>
        </p:nvSpPr>
        <p:spPr>
          <a:xfrm>
            <a:off x="980845" y="1857940"/>
            <a:ext cx="2611755" cy="10534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100000"/>
                  </a:schemeClr>
                </a:solidFill>
                <a:latin typeface="STSong"/>
                <a:ea typeface="STSong"/>
                <a:cs typeface="STSong"/>
              </a:rPr>
              <a:t>目录</a:t>
            </a:r>
          </a:p>
        </p:txBody>
      </p:sp>
      <p:sp>
        <p:nvSpPr>
          <p:cNvPr id="5" name="TextBox 5"/>
          <p:cNvSpPr txBox="1"/>
          <p:nvPr/>
        </p:nvSpPr>
        <p:spPr>
          <a:xfrm>
            <a:off x="1013810" y="2892743"/>
            <a:ext cx="4606596" cy="10534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4">
                    <a:alpha val="100000"/>
                  </a:schemeClr>
                </a:solidFill>
                <a:latin typeface="STSong"/>
                <a:ea typeface="STSong"/>
                <a:cs typeface="STSong"/>
              </a:rPr>
              <a:t>CONTENT</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chemeClr val="accent1">
                    <a:alpha val="100000"/>
                  </a:schemeClr>
                </a:solidFill>
                <a:latin typeface="STSong"/>
                <a:ea typeface="STSong"/>
                <a:cs typeface="STSong"/>
              </a:rPr>
              <a:t>引言</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618" b="27618"/>
          <a:stretch>
            <a:fillRect/>
          </a:stretch>
        </p:blipFill>
        <p:spPr>
          <a:xfrm>
            <a:off x="3909691" y="1250241"/>
            <a:ext cx="7848600" cy="5248276"/>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随着文学艺术的不断进步，读者对小说人物塑造的要求也越来越高，传统的平面化人物塑造方式已经不能满足现代读者的阅读需求。</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本文旨在探索新颖的立体感小说人物塑造技巧，为现代小说创作提供新的思路和方法，提高小说的艺术价值和阅读体验。</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背景与目的</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研究目的</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文学发展背景</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5000" r="25000"/>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通过塑造具有立体感的小说人物，可以使读者更加深入地了解人物的内心世界和复杂性格，从而增强故事的真实感和可信度。</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增强故事真实感</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立体感小说人物的塑造可以引发读者的共鸣和情感投射，使读者更加深入地感受故事中的情感波动和人物命运。</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丰富读者情感体验</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具有立体感的小说人物塑造是文学艺术的重要组成部分，它可以提升小说的艺术价值和审美品位，为文学作品的传承和发展做出贡献。</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提高文学价值</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立体感小说人物塑造的重要性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探索新颖的立体感小说人物塑造技巧可以推动小说创作的创新和发展，为文学领域注入新的活力和动力。</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推动文学创新</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新颖技巧的探索可以启发作者的创作思路，拓展小说创作的广度和深度，为作者提供更多的创作可能性和灵感来源。</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拓展创作思路</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通过运用新颖的立体感小说人物塑造技巧，可以提升读者的阅读体验，使读者在阅读过程中获得更加丰富、深刻的感受和认知。</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提升读者阅读体验</a:t>
            </a:r>
          </a:p>
        </p:txBody>
      </p:sp>
      <p:pic>
        <p:nvPicPr>
          <p:cNvPr id="9" name="Picture 9"/>
          <p:cNvPicPr>
            <a:picLocks noChangeAspect="1"/>
          </p:cNvPicPr>
          <p:nvPr/>
        </p:nvPicPr>
        <p:blipFill>
          <a:blip r:embed="rId2"/>
          <a:srcRect l="15417" r="15417"/>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新颖技巧探索的意义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chemeClr val="accent1">
                    <a:alpha val="100000"/>
                  </a:schemeClr>
                </a:solidFill>
                <a:latin typeface="STSong"/>
                <a:ea typeface="STSong"/>
                <a:cs typeface="STSong"/>
              </a:rPr>
              <a:t>立体感小说人物塑造基础</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1667" r="21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性格发展与变化</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随着情节推进，让人物在经历中成长和改变，使其性格更加丰满和立体。</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多面性性格展示</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通过不同情境下人物的反应和行为，展示其性格中的多个侧面，增加人物复杂性和立体感。</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性格矛盾与冲突</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在人物内心设置性格矛盾和冲突，使其在面对选择时产生挣扎和纠结，增强人物的真实感和可信度。</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人物性格塑造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4292" b="14292"/>
          <a:stretch>
            <a:fillRect/>
          </a:stretch>
        </p:blipFill>
        <p:spPr>
          <a:xfrm>
            <a:off x="454963" y="1569535"/>
            <a:ext cx="4219249" cy="4219248"/>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详细描绘外貌特征</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通过具体、生动的语言对人物的外貌特征进行详细描绘，使读者形成清晰的视觉印象。</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外貌与性格相呼应</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将人物的外貌特征与其性格、身份、经历等相联系，增强人物形象的整体性和协调性。</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外貌随情节变化</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随着情节的发展，让人物的外貌发生一定的变化，以体现其内心的情感和经历。</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人物外貌特征描绘</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通过人物的内心独白，展示其内心的想法、感受和矛盾，增强人物的心理深度和真实感。</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内心独白</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设置人物内心的情感冲突和纠葛，使其在面对感情问题时产生挣扎和痛苦，增强人物的情感张力。</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情感冲突与纠葛</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随着情节的推进和人物的经历，让人物在心理上发生一定的变化和成长，使其形象更加丰满和立体。</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心理变化与成长</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人物心理刻画</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行为符合性格特征</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让人物的行为符合其性格特征，以增强人物形象的统一性和协调性。</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行为推动情节发展</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通过人物的行为来推动情节的发展，使其在故事中扮演重要的角色。</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行为展现内心情感</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通过人物的行为来展现其内心的情感和心理状态，增强人物的真实感和可信度。</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人物行为表现</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chemeClr val="accent1">
                    <a:alpha val="100000"/>
                  </a:schemeClr>
                </a:solidFill>
                <a:latin typeface="STSong"/>
                <a:ea typeface="STSong"/>
                <a:cs typeface="STSong"/>
              </a:rPr>
              <a:t>新颖技巧一：多维度描绘手法</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通过不同场景之间的切换，展现人物在不同空间中的形象，增加立体感。</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利用场景切换</a:t>
            </a:r>
          </a:p>
        </p:txBody>
      </p:sp>
      <p:pic>
        <p:nvPicPr>
          <p:cNvPr id="5" name="Picture 5"/>
          <p:cNvPicPr>
            <a:picLocks noChangeAspect="1"/>
          </p:cNvPicPr>
          <p:nvPr/>
        </p:nvPicPr>
        <p:blipFill>
          <a:blip r:embed="rId2"/>
          <a:srcRect t="10458" b="10458"/>
          <a:stretch>
            <a:fillRect/>
          </a:stretch>
        </p:blipFill>
        <p:spPr>
          <a:xfrm>
            <a:off x="6096000" y="1153983"/>
            <a:ext cx="5194482" cy="5194483"/>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对人物所处环境的细致描绘，包括家具摆设、气味色彩等，使读者产生身临其境的感受。</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细节描写</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通过人物之间或人物与物体之间的空间位置关系，暗示其心理距离和情感状态。</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空间位置关系</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空间维度描绘</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7177564" y="2255615"/>
            <a:ext cx="3902678" cy="3182683"/>
            <a:chOff x="7177564" y="2255615"/>
            <a:chExt cx="3902678" cy="3182683"/>
          </a:xfrm>
        </p:grpSpPr>
        <p:sp>
          <p:nvSpPr>
            <p:cNvPr id="3" name="Freeform 3"/>
            <p:cNvSpPr/>
            <p:nvPr/>
          </p:nvSpPr>
          <p:spPr>
            <a:xfrm>
              <a:off x="7177564" y="2255615"/>
              <a:ext cx="3902678" cy="2368105"/>
            </a:xfrm>
            <a:custGeom>
              <a:rect l="l" t="t" r="r" b="b"/>
              <a:pathLst>
                <a:path w="1214" h="735">
                  <a:moveTo>
                    <a:pt x="0" y="735"/>
                  </a:moveTo>
                  <a:cubicBezTo>
                    <a:pt x="0" y="27"/>
                    <a:pt x="0" y="27"/>
                    <a:pt x="0" y="27"/>
                  </a:cubicBezTo>
                  <a:cubicBezTo>
                    <a:pt x="0" y="12"/>
                    <a:pt x="12" y="0"/>
                    <a:pt x="27" y="0"/>
                  </a:cubicBezTo>
                  <a:cubicBezTo>
                    <a:pt x="1186" y="0"/>
                    <a:pt x="1186" y="0"/>
                    <a:pt x="1186" y="0"/>
                  </a:cubicBezTo>
                  <a:cubicBezTo>
                    <a:pt x="1201" y="0"/>
                    <a:pt x="1214" y="12"/>
                    <a:pt x="1214" y="27"/>
                  </a:cubicBezTo>
                  <a:cubicBezTo>
                    <a:pt x="1214" y="735"/>
                    <a:pt x="1214" y="735"/>
                    <a:pt x="1214" y="735"/>
                  </a:cubicBezTo>
                  <a:lnTo>
                    <a:pt x="0" y="735"/>
                  </a:lnTo>
                  <a:close/>
                </a:path>
              </a:pathLst>
            </a:cu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77564" y="4623721"/>
              <a:ext cx="3902678" cy="355282"/>
            </a:xfrm>
            <a:custGeom>
              <a:rect l="l" t="t" r="r" b="b"/>
              <a:pathLst>
                <a:path w="1214" h="110">
                  <a:moveTo>
                    <a:pt x="1186" y="110"/>
                  </a:moveTo>
                  <a:cubicBezTo>
                    <a:pt x="27" y="110"/>
                    <a:pt x="27" y="110"/>
                    <a:pt x="27" y="110"/>
                  </a:cubicBezTo>
                  <a:cubicBezTo>
                    <a:pt x="12" y="110"/>
                    <a:pt x="0" y="97"/>
                    <a:pt x="0" y="82"/>
                  </a:cubicBezTo>
                  <a:cubicBezTo>
                    <a:pt x="0" y="0"/>
                    <a:pt x="0" y="0"/>
                    <a:pt x="0" y="0"/>
                  </a:cubicBezTo>
                  <a:cubicBezTo>
                    <a:pt x="1214" y="0"/>
                    <a:pt x="1214" y="0"/>
                    <a:pt x="1214" y="0"/>
                  </a:cubicBezTo>
                  <a:cubicBezTo>
                    <a:pt x="1214" y="82"/>
                    <a:pt x="1214" y="82"/>
                    <a:pt x="1214" y="82"/>
                  </a:cubicBezTo>
                  <a:cubicBezTo>
                    <a:pt x="1214" y="97"/>
                    <a:pt x="1201" y="110"/>
                    <a:pt x="1186" y="110"/>
                  </a:cubicBez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8505349" y="4965287"/>
              <a:ext cx="1307592" cy="473011"/>
            </a:xfrm>
            <a:custGeom>
              <a:rect l="l" t="t" r="r" b="b"/>
              <a:pathLst>
                <a:path w="962" h="348">
                  <a:moveTo>
                    <a:pt x="0" y="348"/>
                  </a:moveTo>
                  <a:lnTo>
                    <a:pt x="0" y="313"/>
                  </a:lnTo>
                  <a:lnTo>
                    <a:pt x="113" y="299"/>
                  </a:lnTo>
                  <a:lnTo>
                    <a:pt x="191" y="0"/>
                  </a:lnTo>
                  <a:lnTo>
                    <a:pt x="770" y="0"/>
                  </a:lnTo>
                  <a:lnTo>
                    <a:pt x="851" y="299"/>
                  </a:lnTo>
                  <a:lnTo>
                    <a:pt x="962" y="313"/>
                  </a:lnTo>
                  <a:lnTo>
                    <a:pt x="962" y="348"/>
                  </a:lnTo>
                  <a:lnTo>
                    <a:pt x="0" y="3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4095" y="2311241"/>
              <a:ext cx="41815" cy="41148"/>
            </a:xfrm>
            <a:prstGeom prst="ellipse">
              <a:avLst/>
            </a:prstGeom>
            <a:solidFill>
              <a:srgbClr val="E9E9E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296626" y="2410111"/>
              <a:ext cx="3660267" cy="2059686"/>
            </a:xfrm>
            <a:prstGeom prst="rect">
              <a:avLst/>
            </a:prstGeom>
            <a:solidFill>
              <a:srgbClr val="89C9E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752904" y="4965287"/>
              <a:ext cx="815435" cy="75152"/>
            </a:xfrm>
            <a:custGeom>
              <a:rect l="l" t="t" r="r" b="b"/>
              <a:pathLst>
                <a:path w="600" h="55">
                  <a:moveTo>
                    <a:pt x="588" y="0"/>
                  </a:moveTo>
                  <a:lnTo>
                    <a:pt x="9" y="0"/>
                  </a:lnTo>
                  <a:lnTo>
                    <a:pt x="0" y="55"/>
                  </a:lnTo>
                  <a:lnTo>
                    <a:pt x="600" y="55"/>
                  </a:lnTo>
                  <a:lnTo>
                    <a:pt x="58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9" name="Picture 9"/>
          <p:cNvPicPr>
            <a:picLocks noChangeAspect="1"/>
          </p:cNvPicPr>
          <p:nvPr/>
        </p:nvPicPr>
        <p:blipFill>
          <a:blip r:embed="rId2"/>
          <a:srcRect l="300" t="28655" r="23760" b="-1788"/>
          <a:stretch>
            <a:fillRect/>
          </a:stretch>
        </p:blipFill>
        <p:spPr>
          <a:xfrm>
            <a:off x="7299580" y="2336436"/>
            <a:ext cx="3688954" cy="2211467"/>
          </a:xfrm>
          <a:prstGeom prst="rect">
            <a:avLst/>
          </a:prstGeom>
        </p:spPr>
      </p:pic>
      <p:pic>
        <p:nvPicPr>
          <p:cNvPr id="10" name="Picture 10"/>
          <p:cNvPicPr>
            <a:picLocks noChangeAspect="1"/>
          </p:cNvPicPr>
          <p:nvPr/>
        </p:nvPicPr>
        <p:blipFill>
          <a:blip r:embed="rId3"/>
          <a:stretch>
            <a:fillRect/>
          </a:stretch>
        </p:blipFill>
        <p:spPr>
          <a:xfrm>
            <a:off x="7296621" y="2336436"/>
            <a:ext cx="3691914" cy="2156527"/>
          </a:xfrm>
          <a:prstGeom prst="rect">
            <a:avLst/>
          </a:prstGeom>
        </p:spPr>
      </p:pic>
      <p:pic>
        <p:nvPicPr>
          <p:cNvPr id="11" name="Picture 11"/>
          <p:cNvPicPr>
            <a:picLocks noChangeAspect="1"/>
          </p:cNvPicPr>
          <p:nvPr/>
        </p:nvPicPr>
        <p:blipFill>
          <a:blip r:embed="rId4"/>
          <a:srcRect l="1530" r="1530"/>
          <a:stretch>
            <a:fillRect/>
          </a:stretch>
        </p:blipFill>
        <p:spPr>
          <a:xfrm>
            <a:off x="7290803" y="2336436"/>
            <a:ext cx="3716519" cy="2156527"/>
          </a:xfrm>
          <a:prstGeom prst="rect">
            <a:avLst/>
          </a:prstGeom>
        </p:spPr>
      </p:pic>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时间维度描绘</a:t>
              </a:r>
            </a:p>
          </p:txBody>
        </p:sp>
      </p:grpSp>
      <p:sp>
        <p:nvSpPr>
          <p:cNvPr id="34" name="Freeform 34"/>
          <p:cNvSpPr/>
          <p:nvPr/>
        </p:nvSpPr>
        <p:spPr>
          <a:xfrm rot="5400000">
            <a:off x="799768" y="1650340"/>
            <a:ext cx="399002" cy="399002"/>
          </a:xfrm>
          <a:custGeom>
            <a:rect l="l" t="t" r="r" b="b"/>
            <a:pathLst>
              <a:path w="751403" h="647761">
                <a:moveTo>
                  <a:pt x="375702" y="0"/>
                </a:moveTo>
                <a:lnTo>
                  <a:pt x="751403" y="647761"/>
                </a:lnTo>
                <a:lnTo>
                  <a:pt x="745416" y="647761"/>
                </a:lnTo>
                <a:lnTo>
                  <a:pt x="375702" y="432047"/>
                </a:lnTo>
                <a:lnTo>
                  <a:pt x="5987" y="647761"/>
                </a:lnTo>
                <a:lnTo>
                  <a:pt x="0" y="64776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rot="5400000">
            <a:off x="799768" y="3220888"/>
            <a:ext cx="399002" cy="399002"/>
          </a:xfrm>
          <a:custGeom>
            <a:rect l="l" t="t" r="r" b="b"/>
            <a:pathLst>
              <a:path w="751403" h="647761">
                <a:moveTo>
                  <a:pt x="375702" y="0"/>
                </a:moveTo>
                <a:lnTo>
                  <a:pt x="751403" y="647761"/>
                </a:lnTo>
                <a:lnTo>
                  <a:pt x="745416" y="647761"/>
                </a:lnTo>
                <a:lnTo>
                  <a:pt x="375702" y="432047"/>
                </a:lnTo>
                <a:lnTo>
                  <a:pt x="5987" y="647761"/>
                </a:lnTo>
                <a:lnTo>
                  <a:pt x="0" y="64776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rot="5400000">
            <a:off x="799768" y="4829994"/>
            <a:ext cx="399002" cy="399002"/>
          </a:xfrm>
          <a:custGeom>
            <a:rect l="l" t="t" r="r" b="b"/>
            <a:pathLst>
              <a:path w="751403" h="647761">
                <a:moveTo>
                  <a:pt x="375702" y="0"/>
                </a:moveTo>
                <a:lnTo>
                  <a:pt x="751403" y="647761"/>
                </a:lnTo>
                <a:lnTo>
                  <a:pt x="745416" y="647761"/>
                </a:lnTo>
                <a:lnTo>
                  <a:pt x="375702" y="432047"/>
                </a:lnTo>
                <a:lnTo>
                  <a:pt x="5987" y="647761"/>
                </a:lnTo>
                <a:lnTo>
                  <a:pt x="0" y="64776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347399" y="1527861"/>
            <a:ext cx="2426717" cy="59892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时间顺序</a:t>
            </a:r>
          </a:p>
        </p:txBody>
      </p:sp>
      <p:sp>
        <p:nvSpPr>
          <p:cNvPr id="38" name="TextBox 38"/>
          <p:cNvSpPr txBox="1"/>
          <p:nvPr/>
        </p:nvSpPr>
        <p:spPr>
          <a:xfrm>
            <a:off x="1347399" y="2055334"/>
            <a:ext cx="5034045" cy="819445"/>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按照时间顺序叙述人物的经历，展现其成长和变化过程。</a:t>
            </a:r>
          </a:p>
        </p:txBody>
      </p:sp>
      <p:sp>
        <p:nvSpPr>
          <p:cNvPr id="39" name="TextBox 39"/>
          <p:cNvSpPr txBox="1"/>
          <p:nvPr/>
        </p:nvSpPr>
        <p:spPr>
          <a:xfrm>
            <a:off x="1347399" y="3125631"/>
            <a:ext cx="2426717" cy="558203"/>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2">
                    <a:alpha val="100000"/>
                  </a:schemeClr>
                </a:solidFill>
                <a:latin typeface="Microsoft Yahei"/>
                <a:ea typeface="Microsoft Yahei"/>
                <a:cs typeface="Microsoft Yahei"/>
              </a:rPr>
              <a:t>时间跳跃</a:t>
            </a:r>
          </a:p>
        </p:txBody>
      </p:sp>
      <p:sp>
        <p:nvSpPr>
          <p:cNvPr id="40" name="TextBox 40"/>
          <p:cNvSpPr txBox="1"/>
          <p:nvPr/>
        </p:nvSpPr>
        <p:spPr>
          <a:xfrm>
            <a:off x="1347399" y="3606674"/>
            <a:ext cx="4970070" cy="796566"/>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通过时间跳跃手法，将人物的过去、现在和未来相互交织，形成更加丰富的形象。</a:t>
            </a:r>
          </a:p>
        </p:txBody>
      </p:sp>
      <p:sp>
        <p:nvSpPr>
          <p:cNvPr id="41" name="TextBox 41"/>
          <p:cNvSpPr txBox="1"/>
          <p:nvPr/>
        </p:nvSpPr>
        <p:spPr>
          <a:xfrm>
            <a:off x="1347399" y="4694015"/>
            <a:ext cx="2426717" cy="59892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3">
                    <a:alpha val="100000"/>
                  </a:schemeClr>
                </a:solidFill>
                <a:latin typeface="Microsoft Yahei"/>
                <a:ea typeface="Microsoft Yahei"/>
                <a:cs typeface="Microsoft Yahei"/>
              </a:rPr>
              <a:t>时间节奏</a:t>
            </a:r>
          </a:p>
        </p:txBody>
      </p:sp>
      <p:sp>
        <p:nvSpPr>
          <p:cNvPr id="42" name="TextBox 42"/>
          <p:cNvSpPr txBox="1"/>
          <p:nvPr/>
        </p:nvSpPr>
        <p:spPr>
          <a:xfrm>
            <a:off x="1347399" y="5215780"/>
            <a:ext cx="5034045" cy="819445"/>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控制叙述的节奏，使人物的经历在时间上产生起伏和变化，增强故事的吸引力。</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情感冲突</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设置情感冲突，使人物在内心挣扎和抉择中展现出更加立体的形象。</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情感共鸣</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引导读者产生情感共鸣，使人物形象更加深入人心。</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情感表达</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通过人物的言行举止、心理活动等方式，真实自然地表达其情感状态。</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t="19102" b="19102"/>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情感维度描绘</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https://d.book118.com/207033141065006044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3283D"/>
      </a:dk1>
      <a:lt1>
        <a:srgbClr val="F4F7FF"/>
      </a:lt1>
      <a:dk2>
        <a:srgbClr val="36324A"/>
      </a:dk2>
      <a:lt2>
        <a:srgbClr val="FFFFFF"/>
      </a:lt2>
      <a:accent1>
        <a:srgbClr val="485077"/>
      </a:accent1>
      <a:accent2>
        <a:srgbClr val="6382AD"/>
      </a:accent2>
      <a:accent3>
        <a:srgbClr val="757294"/>
      </a:accent3>
      <a:accent4>
        <a:srgbClr val="93AFCE"/>
      </a:accent4>
      <a:accent5>
        <a:srgbClr val="7186AF"/>
      </a:accent5>
      <a:accent6>
        <a:srgbClr val="AD99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17</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17</vt:i4>
      </vt:variant>
    </vt:vector>
  </HeadingPairs>
  <TitlesOfParts>
    <vt:vector baseType="lpstr" size="23">
      <vt:lpstr>Arial</vt:lpstr>
      <vt:lpstr>Calibri</vt:lpstr>
      <vt:lpstr>STSong</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2024-09-18T21:23:26.161</cp:lastPrinted>
  <dcterms:created xsi:type="dcterms:W3CDTF">2024-09-18T13:23:26Z</dcterms:created>
  <dcterms:modified xsi:type="dcterms:W3CDTF">2024-09-18T13:23:28Z</dcterms:modified>
</cp:coreProperties>
</file>