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8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190834-4AA0-47CB-B896-DD5D91024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5A23C9-D482-427A-A33C-D4F8682E3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01D97-636E-4682-B4FB-D7D6A3526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945EF-7AAB-4A6B-B72C-C366012A6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0BF063-8402-46B8-9306-024865E7A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0E18F8-AA4E-4FC7-A7F3-BA990E86A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4584FC-CEEE-4339-BD14-35D4FD5A3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55FDC8-BB69-4D16-8227-14634CF8B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54A63A-B5EE-4F5C-AB21-05AFFD327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1CAAF-EC17-442F-9E0A-FA1E055823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887A5-F2D0-4867-9B3A-88DA1E912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3402115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现代中药产业化项目建议书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XX-01-25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原材料供应及品质保障措施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生产工艺流程与质量控制体系建立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环境保护、安全生产及资源利用方案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投资估算、资金筹措及效益评价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项目实施进度安排与保障措施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合作模式与政策支持探讨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中药产业规模持续扩大，成为国民经济重要增长点。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中药国际化进程加快，中药出口逐年增长。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中药创新能力不断提升，新产品、新技术不断涌现。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中药产业与互联网、大数据等新技术融合，推动产业升级。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中药产业现状及发展趋势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34345" y="2506766"/>
            <a:ext cx="11957655" cy="2099469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73281" y="1802343"/>
            <a:ext cx="631058" cy="631058"/>
            <a:chOff x="1473281" y="1802343"/>
            <a:chExt cx="631058" cy="631058"/>
          </a:xfrm>
        </p:grpSpPr>
        <p:sp>
          <p:nvSpPr>
            <p:cNvPr id="4" name="AutoShape 4"/>
            <p:cNvSpPr/>
            <p:nvPr/>
          </p:nvSpPr>
          <p:spPr>
            <a:xfrm>
              <a:off x="147328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73281" y="190292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06325" y="5062819"/>
            <a:ext cx="631058" cy="631058"/>
            <a:chOff x="2406325" y="5062819"/>
            <a:chExt cx="631058" cy="631058"/>
          </a:xfrm>
        </p:grpSpPr>
        <p:sp>
          <p:nvSpPr>
            <p:cNvPr id="7" name="AutoShape 7"/>
            <p:cNvSpPr/>
            <p:nvPr/>
          </p:nvSpPr>
          <p:spPr>
            <a:xfrm>
              <a:off x="2406325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TextBox 8"/>
            <p:cNvSpPr txBox="1"/>
            <p:nvPr/>
          </p:nvSpPr>
          <p:spPr>
            <a:xfrm>
              <a:off x="2406325" y="5170597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325331" y="1802343"/>
            <a:ext cx="631058" cy="631058"/>
            <a:chOff x="6325331" y="1802343"/>
            <a:chExt cx="631058" cy="631058"/>
          </a:xfrm>
        </p:grpSpPr>
        <p:sp>
          <p:nvSpPr>
            <p:cNvPr id="10" name="AutoShape 10"/>
            <p:cNvSpPr/>
            <p:nvPr/>
          </p:nvSpPr>
          <p:spPr>
            <a:xfrm>
              <a:off x="632533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325331" y="1907194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864338" y="5062819"/>
            <a:ext cx="631058" cy="631058"/>
            <a:chOff x="7864338" y="5062819"/>
            <a:chExt cx="631058" cy="631058"/>
          </a:xfrm>
        </p:grpSpPr>
        <p:sp>
          <p:nvSpPr>
            <p:cNvPr id="13" name="AutoShape 13"/>
            <p:cNvSpPr/>
            <p:nvPr/>
          </p:nvSpPr>
          <p:spPr>
            <a:xfrm>
              <a:off x="7864338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TextBox 14"/>
            <p:cNvSpPr txBox="1"/>
            <p:nvPr/>
          </p:nvSpPr>
          <p:spPr>
            <a:xfrm>
              <a:off x="7864338" y="5171572"/>
              <a:ext cx="631058" cy="401574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15" name="AutoShape 15"/>
          <p:cNvSpPr/>
          <p:nvPr/>
        </p:nvSpPr>
        <p:spPr>
          <a:xfrm>
            <a:off x="2318985" y="148571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促进中药产业转型升级，提高产业附加值。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145706" y="148571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加强中药品牌建设，提升中药国际竞争力。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324375" y="4766363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推动中药产业创新发展，培育新的经济增长点。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4801322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弘扬中医药文化，传承中华民族优秀文化遗产。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项目建设必要性与意义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建成具有国际先进水平的现代中药产业化基地。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培育一批具有自主知识产权的中药新品种、新技术。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提升中药产品质量标准，推动中药国际化进程。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实现中药产业与互联网、大数据等新技术深度融合。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中药市场需求持续增长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随着人们健康意识的提高和医疗保健政策的推动，中药市场需求呈现持续增长趋势。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中药市场多元化发展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中药市场不仅包括中药材、中药饮片、中药制剂等传统领域，还拓展到中药保健品、中药化妆品、中药兽药等新兴领域。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中药国际化趋势明显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随着中医药在国际市场的认可度不断提高，中药出口规模逐年扩大，中药国际化趋势日益明显。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中药市场需求概述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根据消费者需求和购买行为，将中药市场细分为中药材市场、中药饮片市场、中药制剂市场、中药保健品市场等子市场。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目标客户群主要包括中高端消费者、医疗机构、药店、电商平台等。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本项目将目标市场定位为中高端中药市场，主要面向对中药品质有较高要求的消费者和医疗机构。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目标市场定位与细分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消费者在购买中药产品时，注重产品的品质、功效、安全性等方面，对品牌的认知度和信任度较高。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随着消费者对健康和生活品质的追求不断提高，对中药产品的需求呈现个性化、多样化、高品质化等趋势。同时，消费者对中药产品的便捷性和创新性也有更高要求。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消费者需求特点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消费者需求趋势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项目建设方案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总体建设思路与规划布局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总体建设思路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以市场需求为导向，以科技创新为驱动，以中药材资源为基础，以现代制药技术为支撑，打造集中药研发、生产、销售为一体的现代化中药产业基地。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规划布局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按照“一园三区”的规划布局，即中药产业园、中药材种植区、中药饮片生产区、中药制剂生产区，实现中药材种植、饮片加工、制剂生产等环节的有机结合。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关键技术研发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重点突破中药材质量控制、中药提取分离、中药制剂成型等关键技术，提升中药产品的质量和疗效。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加强产学研合作，引进国内外先进技术和人才，建立中药创新平台，推动中药产业的技术创新和转型升级。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关键技术研发与创新策略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根据产品特性和市场需求，设计合理的生产线流程，包括中药材前处理、提取分离、浓缩干燥、制剂成型等工序。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生产线设计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选用符合GMP要求的先进设备，如高效提取设备、自动化生产线、智能控制系统等，提高生产效率和产品质量。同时，注重设备的节能环保性能，降低生产成本和能源消耗。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设备选型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生产线设计与设备选型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原材料供应及品质保障措施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优先采购具有地理标识和优质产地的中药材，确保原材料的道地性和品质。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与供应商建立长期稳定的合作关系，确保原材料供应的稳定性和可持续性。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对供应商进行严格的评估和审核，包括其资质、信誉、质量管理体系等方面，确保供应商符合相关标准和要求。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原材料采购策略及供应商选择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原材料品质控制标准与方法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制定严格的中药材品质控制标准，包括外观、性状、鉴别、检查、浸出物、含量测定等方面。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采用先进的检测技术和方法，如高效液相色谱法、气相色谱法等，对中药材进行全面、准确的检测和分析。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建立完善的中药材质量追溯体系，实现原材料来源可查、去向可追、责任可究。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507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根据市场需求和生产计划，合理制定原材料储备策略，确保生产所需原材料的充足供应。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采用先进的仓储管理技术和方法，如智能化仓储管理系统，提高原材料存储的效率和安全性。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优化物流管理，包括运输方式选择、运输路线规划、运输过程监控等方面，确保原材料的及时、安全送达。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081380" y="1191768"/>
            <a:ext cx="2180333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43558" y="1252051"/>
            <a:ext cx="210918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349305" y="1215599"/>
            <a:ext cx="2294171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原材料储备与物流管理优化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生产工艺流程与质量控制体系建立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https://d.book118.com/207034021156006045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21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2024-09-20T18:14:40.143</cp:lastPrinted>
  <dcterms:created xsi:type="dcterms:W3CDTF">2024-09-20T10:14:40Z</dcterms:created>
  <dcterms:modified xsi:type="dcterms:W3CDTF">2024-09-20T10:14:42Z</dcterms:modified>
</cp:coreProperties>
</file>