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EA42F1C-B1ED-4C33-8BD1-1DDDD08129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CEA157-9C0A-4105-AFA0-6D733E26FC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EBC989F-455E-4E71-A018-9C64D4580C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8EC5222-2363-48AA-8326-57FFA32C06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6BF6D9B-22AE-404E-901F-4D8BBF6FDB9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79E7C2E-3D71-41A4-A708-0914E1ABECF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E8F0E93-3226-44F5-AF14-EE30C6A5E94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3CD692-02A2-45B1-85C9-EE8FFD5DF2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9C601E-A421-4DAB-9D0E-14D3D4DFD5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364128-D60F-49EC-9869-C9E110EE42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5EB5EB-B2FD-478B-8531-14B011CBC3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10.png" /><Relationship Id="rId5" Type="http://schemas.openxmlformats.org/officeDocument/2006/relationships/image" Target="../media/image11.png" /><Relationship Id="rId6"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704400406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2024-01-25</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不同行业的定价原则与方法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定价概述与重要性</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传统行业定价方法</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互联网行业定价策略</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金融行业产品及服务定价</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制造业产品定价策略</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房地产行业定价策略</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总结：各行业定价原则共通性与差异性</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01</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定价概述与重要性</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4798029" cy="6858000"/>
          </a:xfrm>
          <a:prstGeom prst="rect">
            <a:avLst/>
          </a:prstGeom>
        </p:spPr>
      </p:pic>
      <p:sp>
        <p:nvSpPr>
          <p:cNvPr id="3" name="AutoShape 3"/>
          <p:cNvSpPr/>
          <p:nvPr/>
        </p:nvSpPr>
        <p:spPr>
          <a:xfrm>
            <a:off x="8226425" y="0"/>
            <a:ext cx="3987800" cy="343852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定价定义及意义</a:t>
              </a:r>
            </a:p>
          </p:txBody>
        </p:sp>
      </p:grpSp>
      <p:grpSp>
        <p:nvGrpSpPr>
          <p:cNvPr id="26" name="Group 26"/>
          <p:cNvGrpSpPr/>
          <p:nvPr/>
        </p:nvGrpSpPr>
        <p:grpSpPr>
          <a:xfrm>
            <a:off x="454963" y="1491980"/>
            <a:ext cx="7520622" cy="1887389"/>
            <a:chOff x="454963" y="1491980"/>
            <a:chExt cx="7520622" cy="1887389"/>
          </a:xfrm>
        </p:grpSpPr>
        <p:sp>
          <p:nvSpPr>
            <p:cNvPr id="27" name="TextBox 27"/>
            <p:cNvSpPr txBox="1"/>
            <p:nvPr/>
          </p:nvSpPr>
          <p:spPr>
            <a:xfrm>
              <a:off x="454963" y="1491980"/>
              <a:ext cx="7520622" cy="188738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定价是企业根据市场需求、成本、竞争状况等因素，为产品或服务设定一个合理的价格的过程。</a:t>
              </a:r>
            </a:p>
          </p:txBody>
        </p:sp>
      </p:grpSp>
      <p:grpSp>
        <p:nvGrpSpPr>
          <p:cNvPr id="28" name="Group 28"/>
          <p:cNvGrpSpPr/>
          <p:nvPr/>
        </p:nvGrpSpPr>
        <p:grpSpPr>
          <a:xfrm>
            <a:off x="454963" y="1041492"/>
            <a:ext cx="7537132" cy="490334"/>
            <a:chOff x="454963" y="1041492"/>
            <a:chExt cx="7537132" cy="490334"/>
          </a:xfrm>
        </p:grpSpPr>
        <p:sp>
          <p:nvSpPr>
            <p:cNvPr id="29" name="TextBox 29"/>
            <p:cNvSpPr txBox="1"/>
            <p:nvPr/>
          </p:nvSpPr>
          <p:spPr>
            <a:xfrm>
              <a:off x="454963" y="1041492"/>
              <a:ext cx="753713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175" b="1">
                  <a:solidFill>
                    <a:schemeClr val="accent1">
                      <a:alpha val="100000"/>
                    </a:schemeClr>
                  </a:solidFill>
                  <a:latin typeface="Microsoft Yahei"/>
                  <a:ea typeface="Microsoft Yahei"/>
                  <a:cs typeface="Microsoft Yahei"/>
                </a:rPr>
                <a:t>定价定义</a:t>
              </a:r>
            </a:p>
          </p:txBody>
        </p:sp>
      </p:grpSp>
      <p:grpSp>
        <p:nvGrpSpPr>
          <p:cNvPr id="30" name="Group 30"/>
          <p:cNvGrpSpPr/>
          <p:nvPr/>
        </p:nvGrpSpPr>
        <p:grpSpPr>
          <a:xfrm>
            <a:off x="4153723" y="4445298"/>
            <a:ext cx="7520622" cy="1926826"/>
            <a:chOff x="4153723" y="4445298"/>
            <a:chExt cx="7520622" cy="1926826"/>
          </a:xfrm>
        </p:grpSpPr>
        <p:sp>
          <p:nvSpPr>
            <p:cNvPr id="31" name="TextBox 31"/>
            <p:cNvSpPr txBox="1"/>
            <p:nvPr/>
          </p:nvSpPr>
          <p:spPr>
            <a:xfrm>
              <a:off x="4153723" y="4445298"/>
              <a:ext cx="7520622" cy="192682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合理的定价有助于企业实现盈利目标、提高市场占有率、塑造品牌形象以及应对市场竞争。</a:t>
              </a:r>
            </a:p>
          </p:txBody>
        </p:sp>
      </p:grpSp>
      <p:grpSp>
        <p:nvGrpSpPr>
          <p:cNvPr id="32" name="Group 32"/>
          <p:cNvGrpSpPr/>
          <p:nvPr/>
        </p:nvGrpSpPr>
        <p:grpSpPr>
          <a:xfrm>
            <a:off x="4137103" y="4014528"/>
            <a:ext cx="7537242" cy="490334"/>
            <a:chOff x="4137103" y="4014528"/>
            <a:chExt cx="7537242" cy="490334"/>
          </a:xfrm>
        </p:grpSpPr>
        <p:sp>
          <p:nvSpPr>
            <p:cNvPr id="33" name="TextBox 33"/>
            <p:cNvSpPr txBox="1"/>
            <p:nvPr/>
          </p:nvSpPr>
          <p:spPr>
            <a:xfrm>
              <a:off x="4137103" y="4014528"/>
              <a:ext cx="753724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175" b="1">
                  <a:solidFill>
                    <a:schemeClr val="accent1">
                      <a:alpha val="100000"/>
                    </a:schemeClr>
                  </a:solidFill>
                  <a:latin typeface="Microsoft Yahei"/>
                  <a:ea typeface="Microsoft Yahei"/>
                  <a:cs typeface="Microsoft Yahei"/>
                </a:rPr>
                <a:t>定价意义</a:t>
              </a:r>
            </a:p>
          </p:txBody>
        </p:sp>
      </p:grpSp>
      <p:pic>
        <p:nvPicPr>
          <p:cNvPr id="34" name="Picture 34"/>
          <p:cNvPicPr>
            <a:picLocks noChangeAspect="1"/>
          </p:cNvPicPr>
          <p:nvPr/>
        </p:nvPicPr>
        <p:blipFill>
          <a:blip r:embed="rId3"/>
          <a:srcRect l="6444" r="6444"/>
          <a:stretch>
            <a:fillRect/>
          </a:stretch>
        </p:blipFill>
        <p:spPr>
          <a:xfrm>
            <a:off x="9048606" y="874695"/>
            <a:ext cx="2745886" cy="2639930"/>
          </a:xfrm>
          <a:prstGeom prst="ellipse">
            <a:avLst/>
          </a:prstGeom>
        </p:spPr>
      </p:pic>
      <p:pic>
        <p:nvPicPr>
          <p:cNvPr id="35" name="Picture 35"/>
          <p:cNvPicPr>
            <a:picLocks noChangeAspect="1"/>
          </p:cNvPicPr>
          <p:nvPr/>
        </p:nvPicPr>
        <p:blipFill>
          <a:blip r:embed="rId4"/>
          <a:stretch>
            <a:fillRect/>
          </a:stretch>
        </p:blipFill>
        <p:spPr>
          <a:xfrm>
            <a:off x="293665" y="3514624"/>
            <a:ext cx="2857500" cy="2857500"/>
          </a:xfrm>
          <a:prstGeom prst="ellipse">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影响定价因素</a:t>
              </a:r>
            </a:p>
          </p:txBody>
        </p:sp>
      </p:grpSp>
      <p:sp>
        <p:nvSpPr>
          <p:cNvPr id="24" name="Freeform 24"/>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noFill/>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noFill/>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noFill/>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noFill/>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noFill/>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no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noFill/>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noFill/>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noFill/>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noFill/>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noFill/>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no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noFill/>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noFill/>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noFill/>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noFill/>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noFill/>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noFill/>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814354" y="2168741"/>
            <a:ext cx="2560637" cy="2546350"/>
          </a:xfrm>
          <a:custGeom>
            <a:rect l="l" t="t" r="r" b="b"/>
            <a:pathLst>
              <a:path w="1613" h="1604">
                <a:moveTo>
                  <a:pt x="80" y="1604"/>
                </a:moveTo>
                <a:lnTo>
                  <a:pt x="0" y="79"/>
                </a:lnTo>
                <a:lnTo>
                  <a:pt x="1534" y="0"/>
                </a:lnTo>
                <a:lnTo>
                  <a:pt x="1613" y="1530"/>
                </a:lnTo>
                <a:lnTo>
                  <a:pt x="80" y="1604"/>
                </a:lnTo>
                <a:close/>
              </a:path>
            </a:pathLst>
          </a:custGeom>
          <a:solidFill>
            <a:srgbClr val="04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rcRect l="14163" r="14163"/>
          <a:stretch>
            <a:fillRect/>
          </a:stretch>
        </p:blipFill>
        <p:spPr>
          <a:xfrm>
            <a:off x="4901338" y="2257609"/>
            <a:ext cx="2386669" cy="2355913"/>
          </a:xfrm>
          <a:prstGeom prst="rect">
            <a:avLst/>
          </a:prstGeom>
          <a:ln w="12668"/>
        </p:spPr>
      </p:pic>
      <p:grpSp>
        <p:nvGrpSpPr>
          <p:cNvPr id="44" name="Group 44"/>
          <p:cNvGrpSpPr/>
          <p:nvPr/>
        </p:nvGrpSpPr>
        <p:grpSpPr>
          <a:xfrm>
            <a:off x="653186" y="1428545"/>
            <a:ext cx="3394996" cy="490334"/>
            <a:chOff x="653186" y="1428545"/>
            <a:chExt cx="3394996" cy="490334"/>
          </a:xfrm>
        </p:grpSpPr>
        <p:sp>
          <p:nvSpPr>
            <p:cNvPr id="45" name="TextBox 45"/>
            <p:cNvSpPr txBox="1"/>
            <p:nvPr/>
          </p:nvSpPr>
          <p:spPr>
            <a:xfrm>
              <a:off x="653186" y="14285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成本</a:t>
              </a:r>
            </a:p>
          </p:txBody>
        </p:sp>
      </p:grpSp>
      <p:grpSp>
        <p:nvGrpSpPr>
          <p:cNvPr id="46" name="Group 46"/>
          <p:cNvGrpSpPr/>
          <p:nvPr/>
        </p:nvGrpSpPr>
        <p:grpSpPr>
          <a:xfrm>
            <a:off x="885016" y="1781107"/>
            <a:ext cx="2931336" cy="1654845"/>
            <a:chOff x="885016" y="1781107"/>
            <a:chExt cx="2931336" cy="1654845"/>
          </a:xfrm>
        </p:grpSpPr>
        <p:sp>
          <p:nvSpPr>
            <p:cNvPr id="47" name="TextBox 47"/>
            <p:cNvSpPr txBox="1"/>
            <p:nvPr/>
          </p:nvSpPr>
          <p:spPr>
            <a:xfrm>
              <a:off x="885016" y="1781107"/>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包括直接成本、间接成本和固定成本等，是定价的基础。</a:t>
              </a:r>
            </a:p>
          </p:txBody>
        </p:sp>
      </p:grpSp>
      <p:grpSp>
        <p:nvGrpSpPr>
          <p:cNvPr id="48" name="Group 48"/>
          <p:cNvGrpSpPr/>
          <p:nvPr/>
        </p:nvGrpSpPr>
        <p:grpSpPr>
          <a:xfrm>
            <a:off x="653186" y="3877672"/>
            <a:ext cx="3394996" cy="490334"/>
            <a:chOff x="653186" y="3877672"/>
            <a:chExt cx="3394996" cy="490334"/>
          </a:xfrm>
        </p:grpSpPr>
        <p:sp>
          <p:nvSpPr>
            <p:cNvPr id="49" name="TextBox 49"/>
            <p:cNvSpPr txBox="1"/>
            <p:nvPr/>
          </p:nvSpPr>
          <p:spPr>
            <a:xfrm>
              <a:off x="653186" y="3877672"/>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法律法规</a:t>
              </a:r>
            </a:p>
          </p:txBody>
        </p:sp>
      </p:grpSp>
      <p:grpSp>
        <p:nvGrpSpPr>
          <p:cNvPr id="50" name="Group 50"/>
          <p:cNvGrpSpPr/>
          <p:nvPr/>
        </p:nvGrpSpPr>
        <p:grpSpPr>
          <a:xfrm>
            <a:off x="885016" y="4230233"/>
            <a:ext cx="2931336" cy="1654845"/>
            <a:chOff x="885016" y="4230233"/>
            <a:chExt cx="2931336" cy="1654845"/>
          </a:xfrm>
        </p:grpSpPr>
        <p:sp>
          <p:nvSpPr>
            <p:cNvPr id="51" name="TextBox 51"/>
            <p:cNvSpPr txBox="1"/>
            <p:nvPr/>
          </p:nvSpPr>
          <p:spPr>
            <a:xfrm>
              <a:off x="885016" y="4230233"/>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政府的价格管制、反垄断法等法律法规对企业定价行为具有约束作用。</a:t>
              </a:r>
            </a:p>
          </p:txBody>
        </p:sp>
      </p:grpSp>
      <p:grpSp>
        <p:nvGrpSpPr>
          <p:cNvPr id="52" name="Group 52"/>
          <p:cNvGrpSpPr/>
          <p:nvPr/>
        </p:nvGrpSpPr>
        <p:grpSpPr>
          <a:xfrm>
            <a:off x="8276691" y="1360283"/>
            <a:ext cx="3394996" cy="490334"/>
            <a:chOff x="8276691" y="1360283"/>
            <a:chExt cx="3394996" cy="490334"/>
          </a:xfrm>
        </p:grpSpPr>
        <p:sp>
          <p:nvSpPr>
            <p:cNvPr id="53" name="TextBox 53"/>
            <p:cNvSpPr txBox="1"/>
            <p:nvPr/>
          </p:nvSpPr>
          <p:spPr>
            <a:xfrm>
              <a:off x="8276691" y="1360283"/>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市场需求</a:t>
              </a:r>
            </a:p>
          </p:txBody>
        </p:sp>
      </p:grpSp>
      <p:grpSp>
        <p:nvGrpSpPr>
          <p:cNvPr id="54" name="Group 54"/>
          <p:cNvGrpSpPr/>
          <p:nvPr/>
        </p:nvGrpSpPr>
        <p:grpSpPr>
          <a:xfrm>
            <a:off x="8508521" y="1712845"/>
            <a:ext cx="2931336" cy="1654845"/>
            <a:chOff x="8508521" y="1712845"/>
            <a:chExt cx="2931336" cy="1654845"/>
          </a:xfrm>
        </p:grpSpPr>
        <p:sp>
          <p:nvSpPr>
            <p:cNvPr id="55" name="TextBox 55"/>
            <p:cNvSpPr txBox="1"/>
            <p:nvPr/>
          </p:nvSpPr>
          <p:spPr>
            <a:xfrm>
              <a:off x="8508521" y="1712845"/>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市场需求的变化直接影响产品的定价。</a:t>
              </a:r>
            </a:p>
          </p:txBody>
        </p:sp>
      </p:grpSp>
      <p:grpSp>
        <p:nvGrpSpPr>
          <p:cNvPr id="56" name="Group 56"/>
          <p:cNvGrpSpPr/>
          <p:nvPr/>
        </p:nvGrpSpPr>
        <p:grpSpPr>
          <a:xfrm>
            <a:off x="8276691" y="3809410"/>
            <a:ext cx="3394996" cy="490334"/>
            <a:chOff x="8276691" y="3809410"/>
            <a:chExt cx="3394996" cy="490334"/>
          </a:xfrm>
        </p:grpSpPr>
        <p:sp>
          <p:nvSpPr>
            <p:cNvPr id="57" name="TextBox 57"/>
            <p:cNvSpPr txBox="1"/>
            <p:nvPr/>
          </p:nvSpPr>
          <p:spPr>
            <a:xfrm>
              <a:off x="8276691" y="380941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竞争状况</a:t>
              </a:r>
            </a:p>
          </p:txBody>
        </p:sp>
      </p:grpSp>
      <p:grpSp>
        <p:nvGrpSpPr>
          <p:cNvPr id="58" name="Group 58"/>
          <p:cNvGrpSpPr/>
          <p:nvPr/>
        </p:nvGrpSpPr>
        <p:grpSpPr>
          <a:xfrm>
            <a:off x="8508521" y="4161971"/>
            <a:ext cx="2931336" cy="1654845"/>
            <a:chOff x="8508521" y="4161971"/>
            <a:chExt cx="2931336" cy="1654845"/>
          </a:xfrm>
        </p:grpSpPr>
        <p:sp>
          <p:nvSpPr>
            <p:cNvPr id="59" name="TextBox 59"/>
            <p:cNvSpPr txBox="1"/>
            <p:nvPr/>
          </p:nvSpPr>
          <p:spPr>
            <a:xfrm>
              <a:off x="8508521" y="4161971"/>
              <a:ext cx="2931336" cy="1654845"/>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竞争对手的定价策略以及市场竞争程度对企业定价决策具有重要影响。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5802313" y="3635375"/>
            <a:ext cx="0" cy="0"/>
          </a:xfrm>
          <a:prstGeom prst="line">
            <a:avLst/>
          </a:prstGeom>
          <a:ln w="635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grpSp>
        <p:nvGrpSpPr>
          <p:cNvPr id="3" name="Group 3"/>
          <p:cNvGrpSpPr/>
          <p:nvPr/>
        </p:nvGrpSpPr>
        <p:grpSpPr>
          <a:xfrm>
            <a:off x="411194" y="2085975"/>
            <a:ext cx="2876550" cy="900113"/>
            <a:chOff x="411194" y="2085975"/>
            <a:chExt cx="2876550" cy="900113"/>
          </a:xfrm>
        </p:grpSpPr>
        <p:sp>
          <p:nvSpPr>
            <p:cNvPr id="4" name="AutoShape 4"/>
            <p:cNvSpPr/>
            <p:nvPr/>
          </p:nvSpPr>
          <p:spPr>
            <a:xfrm>
              <a:off x="2954369" y="2085975"/>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1</a:t>
              </a:r>
              <a:endParaRPr lang="en-US" sz="1100"/>
            </a:p>
          </p:txBody>
        </p:sp>
        <p:sp>
          <p:nvSpPr>
            <p:cNvPr id="5" name="AutoShape 5"/>
            <p:cNvSpPr/>
            <p:nvPr/>
          </p:nvSpPr>
          <p:spPr>
            <a:xfrm>
              <a:off x="411194" y="2400300"/>
              <a:ext cx="2500313" cy="58578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3332131" y="4551331"/>
            <a:ext cx="333375" cy="333375"/>
            <a:chOff x="3332131" y="4551331"/>
            <a:chExt cx="333375" cy="333375"/>
          </a:xfrm>
        </p:grpSpPr>
        <p:sp>
          <p:nvSpPr>
            <p:cNvPr id="7" name="AutoShape 7"/>
            <p:cNvSpPr/>
            <p:nvPr/>
          </p:nvSpPr>
          <p:spPr>
            <a:xfrm>
              <a:off x="3332131" y="4551331"/>
              <a:ext cx="333375" cy="333375"/>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4</a:t>
              </a:r>
              <a:endParaRPr lang="en-US" sz="1100"/>
            </a:p>
          </p:txBody>
        </p:sp>
      </p:grpSp>
      <p:grpSp>
        <p:nvGrpSpPr>
          <p:cNvPr id="8" name="Group 8"/>
          <p:cNvGrpSpPr/>
          <p:nvPr/>
        </p:nvGrpSpPr>
        <p:grpSpPr>
          <a:xfrm>
            <a:off x="8688419" y="1750981"/>
            <a:ext cx="333375" cy="334994"/>
            <a:chOff x="8688419" y="1750981"/>
            <a:chExt cx="333375" cy="334994"/>
          </a:xfrm>
        </p:grpSpPr>
        <p:sp>
          <p:nvSpPr>
            <p:cNvPr id="9" name="AutoShape 9"/>
            <p:cNvSpPr/>
            <p:nvPr/>
          </p:nvSpPr>
          <p:spPr>
            <a:xfrm>
              <a:off x="8688419" y="1750981"/>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2</a:t>
              </a:r>
              <a:endParaRPr lang="en-US" sz="1100"/>
            </a:p>
          </p:txBody>
        </p:sp>
      </p:grpSp>
      <p:grpSp>
        <p:nvGrpSpPr>
          <p:cNvPr id="10" name="Group 10"/>
          <p:cNvGrpSpPr/>
          <p:nvPr/>
        </p:nvGrpSpPr>
        <p:grpSpPr>
          <a:xfrm>
            <a:off x="8915400" y="4337018"/>
            <a:ext cx="333375" cy="334994"/>
            <a:chOff x="8915400" y="4337018"/>
            <a:chExt cx="333375" cy="334994"/>
          </a:xfrm>
        </p:grpSpPr>
        <p:sp>
          <p:nvSpPr>
            <p:cNvPr id="11" name="AutoShape 11"/>
            <p:cNvSpPr/>
            <p:nvPr/>
          </p:nvSpPr>
          <p:spPr>
            <a:xfrm>
              <a:off x="8915400" y="4337018"/>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3</a:t>
              </a:r>
              <a:endParaRPr lang="en-US" sz="1100"/>
            </a:p>
          </p:txBody>
        </p:sp>
      </p:gr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定价策略类型</a:t>
              </a:r>
            </a:p>
          </p:txBody>
        </p:sp>
      </p:grpSp>
      <p:sp>
        <p:nvSpPr>
          <p:cNvPr id="34" name="Freeform 34"/>
          <p:cNvSpPr/>
          <p:nvPr/>
        </p:nvSpPr>
        <p:spPr>
          <a:xfrm>
            <a:off x="5286375" y="2619375"/>
            <a:ext cx="1619250" cy="1619250"/>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5" name="Group 35"/>
          <p:cNvGrpSpPr/>
          <p:nvPr/>
        </p:nvGrpSpPr>
        <p:grpSpPr>
          <a:xfrm>
            <a:off x="358979" y="1463569"/>
            <a:ext cx="2426717" cy="490334"/>
            <a:chOff x="358979" y="1463569"/>
            <a:chExt cx="2426717" cy="490334"/>
          </a:xfrm>
        </p:grpSpPr>
        <p:sp>
          <p:nvSpPr>
            <p:cNvPr id="36" name="TextBox 36"/>
            <p:cNvSpPr txBox="1"/>
            <p:nvPr/>
          </p:nvSpPr>
          <p:spPr>
            <a:xfrm>
              <a:off x="358979" y="1463569"/>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成本导向定价</a:t>
              </a:r>
            </a:p>
          </p:txBody>
        </p:sp>
      </p:grpSp>
      <p:grpSp>
        <p:nvGrpSpPr>
          <p:cNvPr id="37" name="Group 37"/>
          <p:cNvGrpSpPr/>
          <p:nvPr/>
        </p:nvGrpSpPr>
        <p:grpSpPr>
          <a:xfrm>
            <a:off x="438456" y="1876743"/>
            <a:ext cx="2267763" cy="1552257"/>
            <a:chOff x="438456" y="1876743"/>
            <a:chExt cx="2267763" cy="1552257"/>
          </a:xfrm>
        </p:grpSpPr>
        <p:sp>
          <p:nvSpPr>
            <p:cNvPr id="38" name="TextBox 38"/>
            <p:cNvSpPr txBox="1"/>
            <p:nvPr/>
          </p:nvSpPr>
          <p:spPr>
            <a:xfrm>
              <a:off x="438456" y="1876743"/>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以成本为基础，加上一定的利润来制定价格。</a:t>
              </a:r>
            </a:p>
          </p:txBody>
        </p:sp>
      </p:grpSp>
      <p:grpSp>
        <p:nvGrpSpPr>
          <p:cNvPr id="39" name="Group 39"/>
          <p:cNvGrpSpPr/>
          <p:nvPr/>
        </p:nvGrpSpPr>
        <p:grpSpPr>
          <a:xfrm>
            <a:off x="9248775" y="1020657"/>
            <a:ext cx="2426717" cy="490334"/>
            <a:chOff x="9248775" y="1020657"/>
            <a:chExt cx="2426717" cy="490334"/>
          </a:xfrm>
        </p:grpSpPr>
        <p:sp>
          <p:nvSpPr>
            <p:cNvPr id="40" name="TextBox 40"/>
            <p:cNvSpPr txBox="1"/>
            <p:nvPr/>
          </p:nvSpPr>
          <p:spPr>
            <a:xfrm>
              <a:off x="9248775" y="1020657"/>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需求导向定价</a:t>
              </a:r>
            </a:p>
          </p:txBody>
        </p:sp>
      </p:grpSp>
      <p:grpSp>
        <p:nvGrpSpPr>
          <p:cNvPr id="41" name="Group 41"/>
          <p:cNvGrpSpPr/>
          <p:nvPr/>
        </p:nvGrpSpPr>
        <p:grpSpPr>
          <a:xfrm>
            <a:off x="9328252" y="1433831"/>
            <a:ext cx="2267763" cy="1552257"/>
            <a:chOff x="9328252" y="1433831"/>
            <a:chExt cx="2267763" cy="1552257"/>
          </a:xfrm>
        </p:grpSpPr>
        <p:sp>
          <p:nvSpPr>
            <p:cNvPr id="42" name="TextBox 42"/>
            <p:cNvSpPr txBox="1"/>
            <p:nvPr/>
          </p:nvSpPr>
          <p:spPr>
            <a:xfrm>
              <a:off x="9328252" y="1433831"/>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根据市场需求和消费者心理来制定价格。</a:t>
              </a:r>
            </a:p>
          </p:txBody>
        </p:sp>
      </p:grpSp>
      <p:grpSp>
        <p:nvGrpSpPr>
          <p:cNvPr id="43" name="Group 43"/>
          <p:cNvGrpSpPr/>
          <p:nvPr/>
        </p:nvGrpSpPr>
        <p:grpSpPr>
          <a:xfrm>
            <a:off x="9328252" y="3735303"/>
            <a:ext cx="2426717" cy="490334"/>
            <a:chOff x="9328252" y="3735303"/>
            <a:chExt cx="2426717" cy="490334"/>
          </a:xfrm>
        </p:grpSpPr>
        <p:sp>
          <p:nvSpPr>
            <p:cNvPr id="44" name="TextBox 44"/>
            <p:cNvSpPr txBox="1"/>
            <p:nvPr/>
          </p:nvSpPr>
          <p:spPr>
            <a:xfrm>
              <a:off x="9328252" y="3735303"/>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竞争导向定价</a:t>
              </a:r>
            </a:p>
          </p:txBody>
        </p:sp>
      </p:grpSp>
      <p:grpSp>
        <p:nvGrpSpPr>
          <p:cNvPr id="45" name="Group 45"/>
          <p:cNvGrpSpPr/>
          <p:nvPr/>
        </p:nvGrpSpPr>
        <p:grpSpPr>
          <a:xfrm>
            <a:off x="9407729" y="4148477"/>
            <a:ext cx="2267763" cy="1552257"/>
            <a:chOff x="9407729" y="4148477"/>
            <a:chExt cx="2267763" cy="1552257"/>
          </a:xfrm>
        </p:grpSpPr>
        <p:sp>
          <p:nvSpPr>
            <p:cNvPr id="46" name="TextBox 46"/>
            <p:cNvSpPr txBox="1"/>
            <p:nvPr/>
          </p:nvSpPr>
          <p:spPr>
            <a:xfrm>
              <a:off x="9407729" y="4148477"/>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根据竞争对手的价格和市场竞争状况来制定价格。</a:t>
              </a:r>
            </a:p>
          </p:txBody>
        </p:sp>
      </p:grpSp>
      <p:grpSp>
        <p:nvGrpSpPr>
          <p:cNvPr id="47" name="Group 47"/>
          <p:cNvGrpSpPr/>
          <p:nvPr/>
        </p:nvGrpSpPr>
        <p:grpSpPr>
          <a:xfrm>
            <a:off x="694339" y="4238625"/>
            <a:ext cx="2426717" cy="490334"/>
            <a:chOff x="694339" y="4238625"/>
            <a:chExt cx="2426717" cy="490334"/>
          </a:xfrm>
        </p:grpSpPr>
        <p:sp>
          <p:nvSpPr>
            <p:cNvPr id="48" name="TextBox 48"/>
            <p:cNvSpPr txBox="1"/>
            <p:nvPr/>
          </p:nvSpPr>
          <p:spPr>
            <a:xfrm>
              <a:off x="694339" y="4238625"/>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价值导向定价</a:t>
              </a:r>
            </a:p>
          </p:txBody>
        </p:sp>
      </p:grpSp>
      <p:grpSp>
        <p:nvGrpSpPr>
          <p:cNvPr id="49" name="Group 49"/>
          <p:cNvGrpSpPr/>
          <p:nvPr/>
        </p:nvGrpSpPr>
        <p:grpSpPr>
          <a:xfrm>
            <a:off x="773817" y="4651799"/>
            <a:ext cx="2267763" cy="1552257"/>
            <a:chOff x="773817" y="4651799"/>
            <a:chExt cx="2267763" cy="1552257"/>
          </a:xfrm>
        </p:grpSpPr>
        <p:sp>
          <p:nvSpPr>
            <p:cNvPr id="50" name="TextBox 50"/>
            <p:cNvSpPr txBox="1"/>
            <p:nvPr/>
          </p:nvSpPr>
          <p:spPr>
            <a:xfrm>
              <a:off x="773817" y="465179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根据产品或服务为消费者创造的价值来制定价格。</a:t>
              </a:r>
            </a:p>
          </p:txBody>
        </p:sp>
      </p:grpSp>
      <p:grpSp>
        <p:nvGrpSpPr>
          <p:cNvPr id="51" name="Group 51"/>
          <p:cNvGrpSpPr/>
          <p:nvPr/>
        </p:nvGrpSpPr>
        <p:grpSpPr>
          <a:xfrm>
            <a:off x="3652304" y="1008278"/>
            <a:ext cx="4886325" cy="4876800"/>
            <a:chOff x="3652304" y="1008278"/>
            <a:chExt cx="4886325" cy="4876800"/>
          </a:xfrm>
        </p:grpSpPr>
        <p:sp>
          <p:nvSpPr>
            <p:cNvPr id="52" name="Freeform 52"/>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noFill/>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noFill/>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noFill/>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noFill/>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noFill/>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no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noFill/>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noFill/>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Freeform 60"/>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noFill/>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Freeform 61"/>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noFill/>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Freeform 62"/>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noFill/>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Freeform 63"/>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no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noFill/>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noFill/>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Freeform 66"/>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noFill/>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Freeform 67"/>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noFill/>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Freeform 68"/>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noFill/>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Freeform 69"/>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noFill/>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02</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传统行业定价方法</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12813" y="2127250"/>
            <a:ext cx="1092200" cy="282575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成本导向定价法</a:t>
              </a:r>
            </a:p>
          </p:txBody>
        </p:sp>
      </p:grpSp>
      <p:grpSp>
        <p:nvGrpSpPr>
          <p:cNvPr id="25" name="Group 25"/>
          <p:cNvGrpSpPr/>
          <p:nvPr/>
        </p:nvGrpSpPr>
        <p:grpSpPr>
          <a:xfrm>
            <a:off x="1950266" y="2682352"/>
            <a:ext cx="2426717" cy="490334"/>
            <a:chOff x="1950266" y="2682352"/>
            <a:chExt cx="2426717" cy="490334"/>
          </a:xfrm>
        </p:grpSpPr>
        <p:sp>
          <p:nvSpPr>
            <p:cNvPr id="26" name="TextBox 26"/>
            <p:cNvSpPr txBox="1"/>
            <p:nvPr/>
          </p:nvSpPr>
          <p:spPr>
            <a:xfrm>
              <a:off x="1950266"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成本加成定价法</a:t>
              </a:r>
            </a:p>
          </p:txBody>
        </p:sp>
      </p:grpSp>
      <p:grpSp>
        <p:nvGrpSpPr>
          <p:cNvPr id="27" name="Group 27"/>
          <p:cNvGrpSpPr/>
          <p:nvPr/>
        </p:nvGrpSpPr>
        <p:grpSpPr>
          <a:xfrm>
            <a:off x="2029744" y="3095526"/>
            <a:ext cx="2267763" cy="1552257"/>
            <a:chOff x="2029744" y="3095526"/>
            <a:chExt cx="2267763" cy="1552257"/>
          </a:xfrm>
        </p:grpSpPr>
        <p:sp>
          <p:nvSpPr>
            <p:cNvPr id="28" name="TextBox 28"/>
            <p:cNvSpPr txBox="1"/>
            <p:nvPr/>
          </p:nvSpPr>
          <p:spPr>
            <a:xfrm>
              <a:off x="2029744"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在产品的成本上加上一个固定的百分比作为利润，从而确定产品的价格。</a:t>
              </a:r>
            </a:p>
          </p:txBody>
        </p:sp>
      </p:grpSp>
      <p:grpSp>
        <p:nvGrpSpPr>
          <p:cNvPr id="29" name="Group 29"/>
          <p:cNvGrpSpPr/>
          <p:nvPr/>
        </p:nvGrpSpPr>
        <p:grpSpPr>
          <a:xfrm>
            <a:off x="5795518" y="2682352"/>
            <a:ext cx="2426717" cy="490334"/>
            <a:chOff x="5795518" y="2682352"/>
            <a:chExt cx="2426717" cy="490334"/>
          </a:xfrm>
        </p:grpSpPr>
        <p:sp>
          <p:nvSpPr>
            <p:cNvPr id="30" name="TextBox 30"/>
            <p:cNvSpPr txBox="1"/>
            <p:nvPr/>
          </p:nvSpPr>
          <p:spPr>
            <a:xfrm>
              <a:off x="5795518"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目标收益定价法</a:t>
              </a:r>
            </a:p>
          </p:txBody>
        </p:sp>
      </p:grpSp>
      <p:grpSp>
        <p:nvGrpSpPr>
          <p:cNvPr id="31" name="Group 31"/>
          <p:cNvGrpSpPr/>
          <p:nvPr/>
        </p:nvGrpSpPr>
        <p:grpSpPr>
          <a:xfrm>
            <a:off x="5874995" y="3095526"/>
            <a:ext cx="2267763" cy="1552257"/>
            <a:chOff x="5874995" y="3095526"/>
            <a:chExt cx="2267763" cy="1552257"/>
          </a:xfrm>
        </p:grpSpPr>
        <p:sp>
          <p:nvSpPr>
            <p:cNvPr id="32" name="TextBox 32"/>
            <p:cNvSpPr txBox="1"/>
            <p:nvPr/>
          </p:nvSpPr>
          <p:spPr>
            <a:xfrm>
              <a:off x="5874995"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根据企业的目标收益率来确定产品的价格，通常用于资本密集型行业。</a:t>
              </a:r>
            </a:p>
          </p:txBody>
        </p:sp>
      </p:grpSp>
      <p:grpSp>
        <p:nvGrpSpPr>
          <p:cNvPr id="33" name="Group 33"/>
          <p:cNvGrpSpPr/>
          <p:nvPr/>
        </p:nvGrpSpPr>
        <p:grpSpPr>
          <a:xfrm>
            <a:off x="9688512" y="2682352"/>
            <a:ext cx="2426717" cy="490334"/>
            <a:chOff x="9688512" y="2682352"/>
            <a:chExt cx="2426717" cy="490334"/>
          </a:xfrm>
        </p:grpSpPr>
        <p:sp>
          <p:nvSpPr>
            <p:cNvPr id="34" name="TextBox 34"/>
            <p:cNvSpPr txBox="1"/>
            <p:nvPr/>
          </p:nvSpPr>
          <p:spPr>
            <a:xfrm>
              <a:off x="9688512"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边际成本定价法</a:t>
              </a:r>
            </a:p>
          </p:txBody>
        </p:sp>
      </p:grpSp>
      <p:grpSp>
        <p:nvGrpSpPr>
          <p:cNvPr id="35" name="Group 35"/>
          <p:cNvGrpSpPr/>
          <p:nvPr/>
        </p:nvGrpSpPr>
        <p:grpSpPr>
          <a:xfrm>
            <a:off x="9767989" y="3095526"/>
            <a:ext cx="2267763" cy="1552257"/>
            <a:chOff x="9767989" y="3095526"/>
            <a:chExt cx="2267763" cy="1552257"/>
          </a:xfrm>
        </p:grpSpPr>
        <p:sp>
          <p:nvSpPr>
            <p:cNvPr id="36" name="TextBox 36"/>
            <p:cNvSpPr txBox="1"/>
            <p:nvPr/>
          </p:nvSpPr>
          <p:spPr>
            <a:xfrm>
              <a:off x="9767989"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在产能有剩余的情况下，根据边际成本来制定价格，以最大化产能利用。</a:t>
              </a:r>
            </a:p>
          </p:txBody>
        </p:sp>
      </p:grpSp>
      <p:pic>
        <p:nvPicPr>
          <p:cNvPr id="37" name="Picture 37"/>
          <p:cNvPicPr>
            <a:picLocks noChangeAspect="1"/>
          </p:cNvPicPr>
          <p:nvPr/>
        </p:nvPicPr>
        <p:blipFill>
          <a:blip r:embed="rId3">
            <a:alphaModFix amt="70000"/>
          </a:blip>
          <a:stretch>
            <a:fillRect/>
          </a:stretch>
        </p:blipFill>
        <p:spPr>
          <a:xfrm>
            <a:off x="763829" y="2093912"/>
            <a:ext cx="1110530" cy="2859087"/>
          </a:xfrm>
          <a:prstGeom prst="rect">
            <a:avLst/>
          </a:prstGeom>
        </p:spPr>
      </p:pic>
      <p:pic>
        <p:nvPicPr>
          <p:cNvPr id="38" name="Picture 38"/>
          <p:cNvPicPr>
            <a:picLocks noChangeAspect="1"/>
          </p:cNvPicPr>
          <p:nvPr/>
        </p:nvPicPr>
        <p:blipFill>
          <a:blip r:embed="rId4">
            <a:alphaModFix amt="70000"/>
          </a:blip>
          <a:stretch>
            <a:fillRect/>
          </a:stretch>
        </p:blipFill>
        <p:spPr>
          <a:xfrm>
            <a:off x="4133677" y="2127250"/>
            <a:ext cx="1845865" cy="2859405"/>
          </a:xfrm>
          <a:prstGeom prst="rect">
            <a:avLst/>
          </a:prstGeom>
        </p:spPr>
      </p:pic>
      <p:pic>
        <p:nvPicPr>
          <p:cNvPr id="39" name="Picture 39"/>
          <p:cNvPicPr>
            <a:picLocks noChangeAspect="1"/>
          </p:cNvPicPr>
          <p:nvPr/>
        </p:nvPicPr>
        <p:blipFill>
          <a:blip r:embed="rId5">
            <a:alphaModFix amt="70000"/>
          </a:blip>
          <a:stretch>
            <a:fillRect/>
          </a:stretch>
        </p:blipFill>
        <p:spPr>
          <a:xfrm>
            <a:off x="8142758" y="2093595"/>
            <a:ext cx="1561421" cy="2859405"/>
          </a:xfrm>
          <a:prstGeom prst="rect">
            <a:avLst/>
          </a:prstGeom>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23925" y="4246563"/>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191">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998538" y="4265613"/>
            <a:ext cx="2270125" cy="2249487"/>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071563" y="4287838"/>
            <a:ext cx="2187575" cy="2128837"/>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146175" y="4305300"/>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201738" y="4324350"/>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255713" y="4344988"/>
            <a:ext cx="2012950" cy="1776412"/>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06513" y="4364038"/>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358900" y="4384675"/>
            <a:ext cx="1933575" cy="1538288"/>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409700" y="4403725"/>
            <a:ext cx="1897063" cy="1420813"/>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462088" y="4424363"/>
            <a:ext cx="1854200" cy="1303337"/>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512888" y="4443413"/>
            <a:ext cx="1817687" cy="1185862"/>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566863" y="4462463"/>
            <a:ext cx="1774825" cy="1065212"/>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616075" y="4483100"/>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670050" y="4502150"/>
            <a:ext cx="1695450" cy="830263"/>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722438" y="4522788"/>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773238" y="4541838"/>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827213" y="4560888"/>
            <a:ext cx="1574800" cy="474662"/>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876425" y="4581525"/>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930400" y="4600575"/>
            <a:ext cx="1495425" cy="238125"/>
          </a:xfrm>
          <a:prstGeom prst="ellipse">
            <a:avLst/>
          </a:prstGeom>
          <a:solidFill>
            <a:srgbClr val="FFFFFF">
              <a:alpha val="100000"/>
            </a:srgbClr>
          </a:solidFill>
          <a:ln w="1191">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1566863" y="4416743"/>
            <a:ext cx="754062" cy="307975"/>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01</a:t>
            </a:r>
            <a:endParaRPr lang="en-US" sz="1100"/>
          </a:p>
        </p:txBody>
      </p:sp>
      <p:sp>
        <p:nvSpPr>
          <p:cNvPr id="22" name="Freeform 22"/>
          <p:cNvSpPr/>
          <p:nvPr/>
        </p:nvSpPr>
        <p:spPr>
          <a:xfrm>
            <a:off x="3670300" y="2686050"/>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744913" y="2705100"/>
            <a:ext cx="2270125" cy="2249488"/>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817938" y="2727325"/>
            <a:ext cx="2187575" cy="2128838"/>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892550" y="2744788"/>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948113" y="2763838"/>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002088" y="2784475"/>
            <a:ext cx="2012950" cy="1776413"/>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052888" y="2803525"/>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105275" y="2824163"/>
            <a:ext cx="1933575" cy="1538287"/>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156075" y="2843213"/>
            <a:ext cx="1897063" cy="1420812"/>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208463" y="2863850"/>
            <a:ext cx="1854200" cy="1303338"/>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259263" y="2882900"/>
            <a:ext cx="1817687" cy="1185863"/>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313238" y="2901950"/>
            <a:ext cx="1774825" cy="1065213"/>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62450" y="2922588"/>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416425" y="2941638"/>
            <a:ext cx="1695450" cy="830262"/>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68813" y="2962275"/>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519613" y="2981325"/>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73588" y="3000375"/>
            <a:ext cx="1574800" cy="474663"/>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2800" y="3021013"/>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676775" y="3040063"/>
            <a:ext cx="1495425" cy="238125"/>
          </a:xfrm>
          <a:prstGeom prst="ellipse">
            <a:avLst/>
          </a:prstGeom>
          <a:solidFill>
            <a:srgbClr val="FFFFFF">
              <a:alpha val="100000"/>
            </a:srgbClr>
          </a:solidFill>
          <a:ln w="12668">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294188" y="2847975"/>
            <a:ext cx="754062" cy="307975"/>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02</a:t>
            </a:r>
            <a:endParaRPr lang="en-US" sz="1100"/>
          </a:p>
        </p:txBody>
      </p:sp>
      <p:sp>
        <p:nvSpPr>
          <p:cNvPr id="42" name="Freeform 42"/>
          <p:cNvSpPr/>
          <p:nvPr/>
        </p:nvSpPr>
        <p:spPr>
          <a:xfrm>
            <a:off x="6318250" y="1019175"/>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6392863" y="1038225"/>
            <a:ext cx="2270125" cy="2249488"/>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6465888" y="1060450"/>
            <a:ext cx="2187575" cy="2128838"/>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6540500" y="1077913"/>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6596063" y="1096963"/>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6650038" y="1117600"/>
            <a:ext cx="2012950" cy="1776413"/>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6700838" y="1136650"/>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6753225" y="1157288"/>
            <a:ext cx="1933575" cy="1538287"/>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6804025" y="1176338"/>
            <a:ext cx="1897063" cy="1420812"/>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6856413" y="1196975"/>
            <a:ext cx="1854200" cy="1303338"/>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6907213" y="1216025"/>
            <a:ext cx="1817687" cy="1185863"/>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6961188" y="1235075"/>
            <a:ext cx="1774825" cy="1065213"/>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7010400" y="1255713"/>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7064375" y="1274763"/>
            <a:ext cx="1695450" cy="830262"/>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7116763" y="1295400"/>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7167563" y="1314450"/>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7221538" y="1333500"/>
            <a:ext cx="1574800" cy="474663"/>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7270750" y="1354138"/>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7324725" y="1373188"/>
            <a:ext cx="1495425" cy="238125"/>
          </a:xfrm>
          <a:prstGeom prst="ellipse">
            <a:avLst/>
          </a:prstGeom>
          <a:solidFill>
            <a:srgbClr val="FFFFFF">
              <a:alpha val="100000"/>
            </a:srgbClr>
          </a:solidFill>
          <a:ln w="12668">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6942138" y="1160145"/>
            <a:ext cx="755650" cy="307975"/>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03</a:t>
            </a:r>
            <a:endParaRPr lang="en-US" sz="1100"/>
          </a:p>
        </p:txBody>
      </p:sp>
      <p:grpSp>
        <p:nvGrpSpPr>
          <p:cNvPr id="62" name="Group 62"/>
          <p:cNvGrpSpPr/>
          <p:nvPr/>
        </p:nvGrpSpPr>
        <p:grpSpPr>
          <a:xfrm>
            <a:off x="454963" y="93878"/>
            <a:ext cx="10641129" cy="914400"/>
            <a:chOff x="454963" y="93878"/>
            <a:chExt cx="10641129" cy="914400"/>
          </a:xfrm>
        </p:grpSpPr>
        <p:sp>
          <p:nvSpPr>
            <p:cNvPr id="63" name="AutoShape 6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TextBox 8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竞争导向定价法</a:t>
              </a:r>
            </a:p>
          </p:txBody>
        </p:sp>
      </p:grpSp>
      <p:grpSp>
        <p:nvGrpSpPr>
          <p:cNvPr id="84" name="Group 84"/>
          <p:cNvGrpSpPr/>
          <p:nvPr/>
        </p:nvGrpSpPr>
        <p:grpSpPr>
          <a:xfrm>
            <a:off x="923925" y="5145189"/>
            <a:ext cx="2426717" cy="490334"/>
            <a:chOff x="923925" y="5145189"/>
            <a:chExt cx="2426717" cy="490334"/>
          </a:xfrm>
        </p:grpSpPr>
        <p:sp>
          <p:nvSpPr>
            <p:cNvPr id="85" name="TextBox 85"/>
            <p:cNvSpPr txBox="1"/>
            <p:nvPr/>
          </p:nvSpPr>
          <p:spPr>
            <a:xfrm>
              <a:off x="923925" y="5145189"/>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随行就市定价法</a:t>
              </a:r>
            </a:p>
          </p:txBody>
        </p:sp>
      </p:grpSp>
      <p:grpSp>
        <p:nvGrpSpPr>
          <p:cNvPr id="86" name="Group 86"/>
          <p:cNvGrpSpPr/>
          <p:nvPr/>
        </p:nvGrpSpPr>
        <p:grpSpPr>
          <a:xfrm>
            <a:off x="6318250" y="3326131"/>
            <a:ext cx="2267763" cy="1552257"/>
            <a:chOff x="6318250" y="3326131"/>
            <a:chExt cx="2267763" cy="1552257"/>
          </a:xfrm>
        </p:grpSpPr>
        <p:sp>
          <p:nvSpPr>
            <p:cNvPr id="87" name="TextBox 87"/>
            <p:cNvSpPr txBox="1"/>
            <p:nvPr/>
          </p:nvSpPr>
          <p:spPr>
            <a:xfrm>
              <a:off x="6318250" y="3326131"/>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在政府采购或大型工程项目中，通过竞标方式来确定价格。</a:t>
              </a:r>
            </a:p>
          </p:txBody>
        </p:sp>
      </p:grpSp>
      <p:grpSp>
        <p:nvGrpSpPr>
          <p:cNvPr id="88" name="Group 88"/>
          <p:cNvGrpSpPr/>
          <p:nvPr/>
        </p:nvGrpSpPr>
        <p:grpSpPr>
          <a:xfrm>
            <a:off x="3670300" y="3625158"/>
            <a:ext cx="2426717" cy="490334"/>
            <a:chOff x="3670300" y="3625158"/>
            <a:chExt cx="2426717" cy="490334"/>
          </a:xfrm>
        </p:grpSpPr>
        <p:sp>
          <p:nvSpPr>
            <p:cNvPr id="89" name="TextBox 89"/>
            <p:cNvSpPr txBox="1"/>
            <p:nvPr/>
          </p:nvSpPr>
          <p:spPr>
            <a:xfrm>
              <a:off x="3670300" y="3625158"/>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投标定价法</a:t>
              </a:r>
            </a:p>
          </p:txBody>
        </p:sp>
      </p:grpSp>
      <p:grpSp>
        <p:nvGrpSpPr>
          <p:cNvPr id="90" name="Group 90"/>
          <p:cNvGrpSpPr/>
          <p:nvPr/>
        </p:nvGrpSpPr>
        <p:grpSpPr>
          <a:xfrm>
            <a:off x="6318250" y="1917802"/>
            <a:ext cx="2426717" cy="490334"/>
            <a:chOff x="6318250" y="1917802"/>
            <a:chExt cx="2426717" cy="490334"/>
          </a:xfrm>
        </p:grpSpPr>
        <p:sp>
          <p:nvSpPr>
            <p:cNvPr id="91" name="TextBox 91"/>
            <p:cNvSpPr txBox="1"/>
            <p:nvPr/>
          </p:nvSpPr>
          <p:spPr>
            <a:xfrm>
              <a:off x="6318250" y="191780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拍卖定价法</a:t>
              </a:r>
            </a:p>
          </p:txBody>
        </p:sp>
      </p:grpSp>
      <p:grpSp>
        <p:nvGrpSpPr>
          <p:cNvPr id="92" name="Group 92"/>
          <p:cNvGrpSpPr/>
          <p:nvPr/>
        </p:nvGrpSpPr>
        <p:grpSpPr>
          <a:xfrm>
            <a:off x="8927905" y="1448118"/>
            <a:ext cx="2267763" cy="1552257"/>
            <a:chOff x="8927905" y="1448118"/>
            <a:chExt cx="2267763" cy="1552257"/>
          </a:xfrm>
        </p:grpSpPr>
        <p:sp>
          <p:nvSpPr>
            <p:cNvPr id="93" name="TextBox 93"/>
            <p:cNvSpPr txBox="1"/>
            <p:nvPr/>
          </p:nvSpPr>
          <p:spPr>
            <a:xfrm>
              <a:off x="8927905" y="1448118"/>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通过拍卖市场来确定价格，通常用于稀缺资源的分配。</a:t>
              </a:r>
            </a:p>
          </p:txBody>
        </p:sp>
      </p:grpSp>
      <p:grpSp>
        <p:nvGrpSpPr>
          <p:cNvPr id="94" name="Group 94"/>
          <p:cNvGrpSpPr/>
          <p:nvPr/>
        </p:nvGrpSpPr>
        <p:grpSpPr>
          <a:xfrm>
            <a:off x="3402013" y="4962843"/>
            <a:ext cx="2267763" cy="1552257"/>
            <a:chOff x="3402013" y="4962843"/>
            <a:chExt cx="2267763" cy="1552257"/>
          </a:xfrm>
        </p:grpSpPr>
        <p:sp>
          <p:nvSpPr>
            <p:cNvPr id="95" name="TextBox 95"/>
            <p:cNvSpPr txBox="1"/>
            <p:nvPr/>
          </p:nvSpPr>
          <p:spPr>
            <a:xfrm>
              <a:off x="3402013" y="4962843"/>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根据市场上同类产品的平均价格水平来制定价格。</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9263" r="1926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逆向定价法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先制定一个较高的价格，然后根据市场需求和竞争状况逐步降低价格。</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理解价值定价法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根据消费者对产品价值的认知来制定价格，通常用于高端品牌或奢侈品。</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需求差异定价法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根据不同消费者群体或不同市场需求的特点来制定不同的价格。</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需求导向定价法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03</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互联网行业定价策略</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增值服务收费</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在基础服务之上提供高级功能、个性化定制、专属特权等增值服务，满足用户更高层次需求，实现盈利。</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跨界合作与共赢</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通过与其他产业或企业合作，将免费服务作为引流手段，实现双方共赢。</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基础服务免费</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提供基础功能或服务，吸引用户注册和使用，培养用户习惯和黏性。</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免费+增值服务模式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292" r="16292"/>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提供独家、优质、持续更新的内容，如新闻、音乐、视频等，吸引用户定期付费订阅。</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内容订阅</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提供特定功能或服务的订阅，如云计算服务、在线教育平台等，用户按需选择并付费使用。</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功能订阅</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根据用户需求，提供个性化定制的服务或产品，如个性化推荐、定制商品等，满足用户个性化需求。</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个性化订阅</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订阅式收费模式</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3065" r="306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98" b="269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广告收入模式</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展示广告</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在网站、应用或社交媒体上展示广告，根据展示次数、点击量等指标收费。</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搜索广告</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通过搜索引擎优化（SEO）或付费搜索广告（SEM）等方式，提高品牌曝光度和网站流量，实现广告收入。</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数据分析与精准投放</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利用大数据和人工智能技术，分析用户行为和兴趣偏好，实现广告的精准投放和提高广告效果。</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04</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金融行业产品及服务定价</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https://d.book118.com/207044004065006035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2024-09-09T22:22:01.506</cp:lastPrinted>
  <dcterms:created xsi:type="dcterms:W3CDTF">2024-09-09T14:22:01Z</dcterms:created>
  <dcterms:modified xsi:type="dcterms:W3CDTF">2024-09-09T14:22:03Z</dcterms:modified>
</cp:coreProperties>
</file>