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46D85-5854-4DE9-95B4-F72A41209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43BD0-E1C4-4F01-9B8B-3E97A507A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C7610-6DAC-431D-A134-E5666B7CB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57D51-175F-4226-BC83-F54A6A8C9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0511B4-4363-43B6-A905-9AD657988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210976-6FF9-4BEA-B535-6B28EE633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F6CDDE-70FC-4ED4-8A00-CD200FDD5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EF54A-3894-49FA-9F92-E13AA856E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F8755-92D6-4181-ADA5-037D7C7C1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71490-AE22-4BD2-9468-F98735AD5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505A1-A2D6-4AF9-99BF-973702018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44152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099499" y="3987789"/>
            <a:ext cx="3092500" cy="287021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4318019" y="2033422"/>
            <a:ext cx="6007734" cy="1338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100"/>
          </a:p>
          <a:p>
            <a:pPr marL="12700" algn="l" rtl="0" eaLnBrk="0">
              <a:lnSpc>
                <a:spcPct val="110000"/>
              </a:lnSpc>
              <a:spcBef>
                <a:spcPts val="1"/>
              </a:spcBef>
            </a:pPr>
            <a:r>
              <a:rPr sz="3900" kern="0" spc="-1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TikTok</a:t>
            </a:r>
            <a:r>
              <a:rPr sz="3900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短剧出海营销策略</a:t>
            </a:r>
            <a:r>
              <a:rPr sz="3900" kern="0" spc="-1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</a:t>
            </a:r>
            <a:r>
              <a:rPr sz="39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3900" kern="0" spc="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科学投放量效齐升</a:t>
            </a:r>
            <a:endParaRPr lang="SimHei" altLang="SimHei" sz="39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43000" y="2203475"/>
            <a:ext cx="2749539" cy="2387543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4318020" y="4024671"/>
            <a:ext cx="3587750" cy="619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632"/>
              </a:lnSpc>
            </a:pPr>
            <a:endParaRPr lang="Arial" altLang="Arial" sz="100"/>
          </a:p>
          <a:p>
            <a:pPr marL="16509" algn="l" rtl="0" eaLnBrk="0">
              <a:lnSpc>
                <a:spcPct val="97000"/>
              </a:lnSpc>
            </a:pPr>
            <a:r>
              <a:rPr sz="21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贾琚舒</a:t>
            </a:r>
            <a:endParaRPr lang="SimHei" altLang="SimHei" sz="2100"/>
          </a:p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12700" algn="l" rtl="0" eaLnBrk="0">
              <a:lnSpc>
                <a:spcPct val="99000"/>
              </a:lnSpc>
              <a:spcBef>
                <a:spcPts val="2"/>
              </a:spcBef>
            </a:pPr>
            <a:r>
              <a:rPr sz="1400" kern="0" spc="-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TikTok for Business</a:t>
            </a:r>
            <a:r>
              <a:rPr sz="1400" kern="0" spc="-2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出海应用行业运营策略总监</a:t>
            </a:r>
            <a:endParaRPr lang="SimHei" altLang="SimHei" sz="1400"/>
          </a:p>
        </p:txBody>
      </p:sp>
      <p:sp>
        <p:nvSpPr>
          <p:cNvPr id="12" name="textbox 12"/>
          <p:cNvSpPr/>
          <p:nvPr/>
        </p:nvSpPr>
        <p:spPr>
          <a:xfrm>
            <a:off x="819160" y="420024"/>
            <a:ext cx="2378075" cy="34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521"/>
              </a:lnSpc>
            </a:pPr>
            <a:r>
              <a:rPr sz="1800" b="1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TikTok</a:t>
            </a:r>
            <a:r>
              <a:rPr sz="1800" b="1" kern="0" spc="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</a:t>
            </a: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for</a:t>
            </a:r>
            <a:r>
              <a:rPr sz="1800" kern="0" spc="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Business</a:t>
            </a:r>
            <a:endParaRPr lang="Arial" altLang="Arial" sz="1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8677278" y="2664716"/>
            <a:ext cx="1393189" cy="2670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18"/>
              </a:lnSpc>
            </a:pPr>
            <a:endParaRPr lang="Arial" altLang="Arial" sz="100"/>
          </a:p>
          <a:p>
            <a:pPr marL="483234" algn="l" rtl="0" eaLnBrk="0">
              <a:lnSpc>
                <a:spcPct val="97000"/>
              </a:lnSpc>
            </a:pPr>
            <a:r>
              <a:rPr sz="2400" b="1" kern="0" spc="-50">
                <a:solidFill>
                  <a:srgbClr val="00EDFF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3倍</a:t>
            </a:r>
            <a:endParaRPr lang="YouYuan" altLang="YouYuan" sz="24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512"/>
              </a:spcBef>
            </a:pPr>
            <a:r>
              <a:rPr sz="1700" b="1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消耗规模增长</a:t>
            </a:r>
            <a:endParaRPr lang="SimHei" altLang="SimHei" sz="1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478790" algn="l" rtl="0" eaLnBrk="0">
              <a:lnSpc>
                <a:spcPct val="96000"/>
              </a:lnSpc>
              <a:spcBef>
                <a:spcPts val="729"/>
              </a:spcBef>
            </a:pPr>
            <a:r>
              <a:rPr sz="2400" kern="0" spc="10">
                <a:solidFill>
                  <a:srgbClr val="00ED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6倍</a:t>
            </a:r>
            <a:endParaRPr lang="SimHei" altLang="SimHei" sz="24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400"/>
          </a:p>
          <a:p>
            <a:pPr marL="127000" algn="l" rtl="0" eaLnBrk="0">
              <a:lnSpc>
                <a:spcPct val="99000"/>
              </a:lnSpc>
              <a:spcBef>
                <a:spcPts val="2"/>
              </a:spcBef>
            </a:pPr>
            <a:r>
              <a:rPr sz="1700" b="1" kern="0" spc="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客户数增长</a:t>
            </a:r>
            <a:endParaRPr lang="SimHei" altLang="SimHei" sz="1700"/>
          </a:p>
        </p:txBody>
      </p:sp>
      <p:sp>
        <p:nvSpPr>
          <p:cNvPr id="18" name="textbox 18"/>
          <p:cNvSpPr/>
          <p:nvPr/>
        </p:nvSpPr>
        <p:spPr>
          <a:xfrm>
            <a:off x="3269620" y="788503"/>
            <a:ext cx="5681345" cy="483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9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100" b="1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出海短剧行业将迎来入局爆发期</a:t>
            </a:r>
            <a:endParaRPr lang="SimHei" altLang="SimHei" sz="3100"/>
          </a:p>
        </p:txBody>
      </p:sp>
      <p:sp>
        <p:nvSpPr>
          <p:cNvPr id="20" name="textbox 20"/>
          <p:cNvSpPr/>
          <p:nvPr/>
        </p:nvSpPr>
        <p:spPr>
          <a:xfrm>
            <a:off x="3600398" y="5169243"/>
            <a:ext cx="1761489" cy="537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7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2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2023年7月</a:t>
            </a:r>
            <a:r>
              <a:rPr sz="12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12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</a:t>
            </a:r>
            <a:r>
              <a:rPr sz="12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23年8月</a:t>
            </a:r>
            <a:endParaRPr lang="SimHei" altLang="SimHei" sz="12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8902"/>
              </a:lnSpc>
            </a:pPr>
            <a:endParaRPr lang="Arial" altLang="Arial" sz="100"/>
          </a:p>
          <a:p>
            <a:pPr marL="133350" algn="l" rtl="0" eaLnBrk="0">
              <a:lnSpc>
                <a:spcPct val="96000"/>
              </a:lnSpc>
            </a:pPr>
            <a:r>
              <a:rPr sz="12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消耗规模</a:t>
            </a:r>
            <a:r>
              <a:rPr sz="1200" kern="0" spc="3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40">
                <a:solidFill>
                  <a:srgbClr val="C26D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——</a:t>
            </a:r>
            <a:r>
              <a:rPr sz="12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客户数</a:t>
            </a:r>
            <a:endParaRPr lang="SimHei" altLang="SimHei" sz="1200"/>
          </a:p>
        </p:txBody>
      </p:sp>
      <p:sp>
        <p:nvSpPr>
          <p:cNvPr id="22" name="textbox 22"/>
          <p:cNvSpPr/>
          <p:nvPr/>
        </p:nvSpPr>
        <p:spPr>
          <a:xfrm>
            <a:off x="3628815" y="2151329"/>
            <a:ext cx="1660525" cy="2800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63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1700" b="1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短</a:t>
            </a:r>
            <a:r>
              <a:rPr sz="1700" b="1" kern="0" spc="-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剧行业消耗趋</a:t>
            </a:r>
            <a:r>
              <a:rPr sz="1700" b="1" kern="0" spc="-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势</a:t>
            </a:r>
            <a:endParaRPr lang="SimHei" altLang="SimHei" sz="1700"/>
          </a:p>
        </p:txBody>
      </p:sp>
      <p:sp>
        <p:nvSpPr>
          <p:cNvPr id="24" name="textbox 24"/>
          <p:cNvSpPr/>
          <p:nvPr/>
        </p:nvSpPr>
        <p:spPr>
          <a:xfrm>
            <a:off x="5670600" y="5169243"/>
            <a:ext cx="1805939" cy="201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7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2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2023年9月</a:t>
            </a:r>
            <a:r>
              <a:rPr sz="1200" kern="0" spc="1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2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2023年10月</a:t>
            </a:r>
            <a:endParaRPr lang="SimHei" altLang="SimHei" sz="1200"/>
          </a:p>
        </p:txBody>
      </p:sp>
      <p:sp>
        <p:nvSpPr>
          <p:cNvPr id="26" name="textbox 26"/>
          <p:cNvSpPr/>
          <p:nvPr/>
        </p:nvSpPr>
        <p:spPr>
          <a:xfrm>
            <a:off x="419140" y="254031"/>
            <a:ext cx="1525269" cy="174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93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200" b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TikTok</a:t>
            </a:r>
            <a:r>
              <a:rPr sz="1200" b="1" kern="0" spc="2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200" b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for</a:t>
            </a:r>
            <a:r>
              <a:rPr sz="1200" b="1" kern="0" spc="2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200" b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Business</a:t>
            </a:r>
            <a:endParaRPr lang="Arial" altLang="Arial" sz="1200"/>
          </a:p>
        </p:txBody>
      </p:sp>
      <p:sp>
        <p:nvSpPr>
          <p:cNvPr id="28" name="textbox 28"/>
          <p:cNvSpPr/>
          <p:nvPr/>
        </p:nvSpPr>
        <p:spPr>
          <a:xfrm>
            <a:off x="2565420" y="5169243"/>
            <a:ext cx="732790" cy="201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7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2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2023年6月</a:t>
            </a:r>
            <a:endParaRPr lang="SimHei" altLang="SimHei" sz="1200"/>
          </a:p>
        </p:txBody>
      </p:sp>
      <p:sp>
        <p:nvSpPr>
          <p:cNvPr id="30" name="textbox 30"/>
          <p:cNvSpPr/>
          <p:nvPr/>
        </p:nvSpPr>
        <p:spPr>
          <a:xfrm>
            <a:off x="1542999" y="5169243"/>
            <a:ext cx="726440" cy="201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7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2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2023年5月</a:t>
            </a:r>
            <a:endParaRPr lang="SimHei" altLang="SimHei" sz="12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2578100" y="2131989"/>
            <a:ext cx="2181860" cy="36277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60"/>
              </a:lnSpc>
            </a:pPr>
            <a:endParaRPr lang="Arial" altLang="Arial" sz="100"/>
          </a:p>
          <a:p>
            <a:pPr marL="535940" algn="l" rtl="0" eaLnBrk="0">
              <a:lnSpc>
                <a:spcPct val="98000"/>
              </a:lnSpc>
            </a:pPr>
            <a:r>
              <a:rPr sz="16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小程序、快应用等</a:t>
            </a:r>
            <a:endParaRPr lang="SimHei" altLang="SimHei" sz="16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16839" algn="l" rtl="0" eaLnBrk="0">
              <a:lnSpc>
                <a:spcPct val="98000"/>
              </a:lnSpc>
              <a:spcBef>
                <a:spcPts val="488"/>
              </a:spcBef>
            </a:pPr>
            <a:r>
              <a:rPr sz="16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主要为版权方、分销商</a:t>
            </a:r>
            <a:endParaRPr lang="SimHei" altLang="SimHei" sz="16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13664" indent="412750" algn="l" rtl="0" eaLnBrk="0">
              <a:lnSpc>
                <a:spcPct val="97000"/>
              </a:lnSpc>
              <a:spcBef>
                <a:spcPts val="488"/>
              </a:spcBef>
            </a:pPr>
            <a:r>
              <a:rPr sz="16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大盘多为都市类、</a:t>
            </a:r>
            <a:r>
              <a:rPr sz="16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现代言情类、和新题材</a:t>
            </a:r>
            <a:endParaRPr lang="SimHei" altLang="SimHei" sz="16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2700" indent="100964" algn="l" rtl="0" eaLnBrk="0">
              <a:lnSpc>
                <a:spcPct val="94000"/>
              </a:lnSpc>
              <a:spcBef>
                <a:spcPts val="486"/>
              </a:spcBef>
            </a:pPr>
            <a:r>
              <a:rPr sz="16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着重于网络精品微短剧</a:t>
            </a:r>
            <a:r>
              <a:rPr sz="16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小程序相关政策逐步抓严</a:t>
            </a:r>
            <a:endParaRPr lang="SimHei" altLang="SimHei" sz="16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400"/>
          </a:p>
          <a:p>
            <a:pPr marL="316865" algn="l" rtl="0" eaLnBrk="0">
              <a:lnSpc>
                <a:spcPct val="95000"/>
              </a:lnSpc>
              <a:spcBef>
                <a:spcPts val="4"/>
              </a:spcBef>
            </a:pPr>
            <a:r>
              <a:rPr sz="16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发展迅猛，市场成熟</a:t>
            </a:r>
            <a:endParaRPr lang="SimHei" altLang="SimHei" sz="1600"/>
          </a:p>
        </p:txBody>
      </p:sp>
      <p:sp>
        <p:nvSpPr>
          <p:cNvPr id="36" name="textbox 36"/>
          <p:cNvSpPr/>
          <p:nvPr/>
        </p:nvSpPr>
        <p:spPr>
          <a:xfrm>
            <a:off x="419140" y="214978"/>
            <a:ext cx="7320915" cy="10553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67"/>
              </a:lnSpc>
            </a:pPr>
            <a:r>
              <a:rPr sz="1100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TikTok</a:t>
            </a:r>
            <a:r>
              <a:rPr sz="1100" kern="0" spc="9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1100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for</a:t>
            </a:r>
            <a:r>
              <a:rPr sz="1100" kern="0" spc="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Business</a:t>
            </a:r>
            <a:endParaRPr lang="Arial" altLang="Arial" sz="11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algn="r" rtl="0" eaLnBrk="0">
              <a:lnSpc>
                <a:spcPct val="96000"/>
              </a:lnSpc>
              <a:spcBef>
                <a:spcPts val="2"/>
              </a:spcBef>
            </a:pPr>
            <a:r>
              <a:rPr sz="32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短剧行业差异对比</a:t>
            </a:r>
            <a:endParaRPr lang="SimHei" altLang="SimHei" sz="32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6972361" y="1936768"/>
            <a:ext cx="3905218" cy="1225524"/>
            <a:chExt cx="3905218" cy="1225524"/>
          </a:xfrm>
        </p:grpSpPr>
        <p:pic>
          <p:nvPicPr>
            <p:cNvPr id="38" name="picture 3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3905218" cy="1225524"/>
            </a:xfrm>
            <a:prstGeom prst="rect">
              <a:avLst/>
            </a:prstGeom>
          </p:spPr>
        </p:pic>
        <p:sp>
          <p:nvSpPr>
            <p:cNvPr id="40" name="textbox 40"/>
            <p:cNvSpPr/>
            <p:nvPr/>
          </p:nvSpPr>
          <p:spPr>
            <a:xfrm>
              <a:off x="-12700" y="-12700"/>
              <a:ext cx="3930650" cy="12693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2000"/>
                </a:lnSpc>
              </a:pPr>
              <a:endParaRPr lang="Arial" altLang="Arial" sz="1000"/>
            </a:p>
            <a:p>
              <a:pPr algn="l" rtl="0" eaLnBrk="0">
                <a:lnSpc>
                  <a:spcPct val="7904"/>
                </a:lnSpc>
              </a:pPr>
              <a:endParaRPr lang="Arial" altLang="Arial" sz="100"/>
            </a:p>
            <a:p>
              <a:pPr marL="405765" algn="l" rtl="0" eaLnBrk="0">
                <a:lnSpc>
                  <a:spcPct val="94000"/>
                </a:lnSpc>
              </a:pPr>
              <a:r>
                <a:rPr sz="1600" b="1" kern="0" spc="-11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App</a:t>
              </a:r>
              <a:r>
                <a:rPr sz="1600" b="1" kern="0" spc="-1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为主，</a:t>
              </a:r>
              <a:r>
                <a:rPr sz="1600" kern="0" spc="-28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1600" b="1" kern="0" spc="-11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Web</a:t>
              </a:r>
              <a:r>
                <a:rPr sz="1600" b="1" kern="0" spc="-1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为</a:t>
              </a:r>
              <a:r>
                <a:rPr sz="1600" b="1" kern="0" spc="-1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辅</a:t>
              </a:r>
              <a:endParaRPr lang="SimHei" altLang="SimHei" sz="16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400"/>
            </a:p>
            <a:p>
              <a:pPr marL="405765" algn="l" rtl="0" eaLnBrk="0">
                <a:lnSpc>
                  <a:spcPct val="95000"/>
                </a:lnSpc>
                <a:spcBef>
                  <a:spcPts val="1"/>
                </a:spcBef>
              </a:pPr>
              <a:r>
                <a:rPr sz="1600" kern="0" spc="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多为版权方，分销格局暂未初期</a:t>
              </a:r>
              <a:endParaRPr lang="SimHei" altLang="SimHei" sz="1600"/>
            </a:p>
          </p:txBody>
        </p:sp>
      </p:grpSp>
      <p:sp>
        <p:nvSpPr>
          <p:cNvPr id="42" name="textbox 42"/>
          <p:cNvSpPr/>
          <p:nvPr/>
        </p:nvSpPr>
        <p:spPr>
          <a:xfrm>
            <a:off x="5549899" y="2089744"/>
            <a:ext cx="958850" cy="3668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83"/>
              </a:lnSpc>
            </a:pPr>
            <a:endParaRPr lang="Arial" altLang="Arial" sz="100"/>
          </a:p>
          <a:p>
            <a:pPr marL="15875" algn="l" rtl="0" eaLnBrk="0">
              <a:lnSpc>
                <a:spcPct val="99000"/>
              </a:lnSpc>
            </a:pPr>
            <a:r>
              <a:rPr sz="18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营销链路</a:t>
            </a:r>
            <a:endParaRPr lang="SimHei" altLang="SimHei" sz="18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5875" algn="l" rtl="0" eaLnBrk="0">
              <a:lnSpc>
                <a:spcPct val="98000"/>
              </a:lnSpc>
              <a:spcBef>
                <a:spcPts val="551"/>
              </a:spcBef>
            </a:pPr>
            <a:r>
              <a:rPr sz="18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合作角色</a:t>
            </a:r>
            <a:endParaRPr lang="SimHei" altLang="SimHei" sz="18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550"/>
              </a:spcBef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内容题材</a:t>
            </a:r>
            <a:endParaRPr lang="SimHei" altLang="SimHei" sz="18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547"/>
              </a:spcBef>
            </a:pP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监管政策</a:t>
            </a:r>
            <a:endParaRPr lang="SimHei" altLang="SimHei" sz="18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400"/>
          </a:p>
          <a:p>
            <a:pPr marL="12700" algn="l" rtl="0" eaLnBrk="0">
              <a:lnSpc>
                <a:spcPct val="98000"/>
              </a:lnSpc>
              <a:spcBef>
                <a:spcPts val="3"/>
              </a:spcBef>
            </a:pPr>
            <a:r>
              <a:rPr sz="1600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发展前景</a:t>
            </a:r>
            <a:endParaRPr lang="SimHei" altLang="SimHei" sz="1600"/>
          </a:p>
        </p:txBody>
      </p:sp>
      <p:sp>
        <p:nvSpPr>
          <p:cNvPr id="44" name="textbox 44"/>
          <p:cNvSpPr/>
          <p:nvPr/>
        </p:nvSpPr>
        <p:spPr>
          <a:xfrm>
            <a:off x="7004059" y="4362442"/>
            <a:ext cx="3829050" cy="838200"/>
          </a:xfrm>
          <a:prstGeom prst="rect">
            <a:avLst/>
          </a:prstGeom>
          <a:solidFill>
            <a:srgbClr val="00494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361950" algn="l" rtl="0" eaLnBrk="0">
              <a:lnSpc>
                <a:spcPct val="98000"/>
              </a:lnSpc>
              <a:spcBef>
                <a:spcPts val="1"/>
              </a:spcBef>
            </a:pPr>
            <a:r>
              <a:rPr sz="16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海外更注重剧目自身版权</a:t>
            </a:r>
            <a:endParaRPr lang="SimHei" altLang="SimHei" sz="16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6965899" y="5308572"/>
            <a:ext cx="3841821" cy="546102"/>
            <a:chExt cx="3841821" cy="546102"/>
          </a:xfrm>
        </p:grpSpPr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841821" cy="546102"/>
            </a:xfrm>
            <a:prstGeom prst="rect">
              <a:avLst/>
            </a:prstGeom>
          </p:spPr>
        </p:pic>
        <p:sp>
          <p:nvSpPr>
            <p:cNvPr id="48" name="textbox 48"/>
            <p:cNvSpPr/>
            <p:nvPr/>
          </p:nvSpPr>
          <p:spPr>
            <a:xfrm>
              <a:off x="-12700" y="-12700"/>
              <a:ext cx="3867784" cy="5899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3000"/>
                </a:lnSpc>
              </a:pPr>
              <a:endParaRPr lang="Arial" altLang="Arial" sz="1000"/>
            </a:p>
            <a:p>
              <a:pPr algn="l" rtl="0" eaLnBrk="0">
                <a:lnSpc>
                  <a:spcPct val="7732"/>
                </a:lnSpc>
              </a:pPr>
              <a:endParaRPr lang="Arial" altLang="Arial" sz="100"/>
            </a:p>
            <a:p>
              <a:pPr marL="412750" algn="l" rtl="0" eaLnBrk="0">
                <a:lnSpc>
                  <a:spcPct val="95000"/>
                </a:lnSpc>
              </a:pPr>
              <a:r>
                <a:rPr sz="1600" kern="0" spc="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蓝海期，商业模式有更多可探</a:t>
              </a:r>
              <a:r>
                <a:rPr sz="1600" kern="0" spc="-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索方向</a:t>
              </a:r>
              <a:endParaRPr lang="SimHei" altLang="SimHei" sz="1600"/>
            </a:p>
          </p:txBody>
        </p:sp>
      </p:grpSp>
      <p:sp>
        <p:nvSpPr>
          <p:cNvPr id="50" name="textbox 50"/>
          <p:cNvSpPr/>
          <p:nvPr/>
        </p:nvSpPr>
        <p:spPr>
          <a:xfrm>
            <a:off x="11004499" y="1955832"/>
            <a:ext cx="527684" cy="3898900"/>
          </a:xfrm>
          <a:prstGeom prst="rect">
            <a:avLst/>
          </a:prstGeom>
          <a:solidFill>
            <a:srgbClr val="00F1FD"/>
          </a:solidFill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704339" algn="l" rtl="0" eaLnBrk="0">
              <a:lnSpc>
                <a:spcPct val="94000"/>
              </a:lnSpc>
            </a:pPr>
            <a:r>
              <a:rPr sz="16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海外</a:t>
            </a:r>
            <a:endParaRPr lang="SimHei" altLang="SimHei" sz="1600"/>
          </a:p>
        </p:txBody>
      </p:sp>
      <p:sp>
        <p:nvSpPr>
          <p:cNvPr id="52" name="textbox 52"/>
          <p:cNvSpPr/>
          <p:nvPr/>
        </p:nvSpPr>
        <p:spPr>
          <a:xfrm>
            <a:off x="7353339" y="3392331"/>
            <a:ext cx="2437764" cy="7785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72"/>
              </a:lnSpc>
            </a:pPr>
            <a:endParaRPr lang="Arial" altLang="Arial" sz="100"/>
          </a:p>
          <a:p>
            <a:pPr marL="12700" algn="l" rtl="0" eaLnBrk="0">
              <a:lnSpc>
                <a:spcPct val="103000"/>
              </a:lnSpc>
            </a:pPr>
            <a:r>
              <a:rPr sz="1600" kern="0" spc="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爱情(豪门、霸总、虐恋)</a:t>
            </a:r>
            <a:r>
              <a:rPr sz="16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都市(逆袭、复仇、家庭)</a:t>
            </a:r>
            <a:r>
              <a:rPr sz="16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1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本土(狼人&amp;吸血鬼)</a:t>
            </a:r>
            <a:endParaRPr lang="SimHei" altLang="SimHei" sz="1600"/>
          </a:p>
        </p:txBody>
      </p:sp>
      <p:sp>
        <p:nvSpPr>
          <p:cNvPr id="54" name="textbox 54"/>
          <p:cNvSpPr/>
          <p:nvPr/>
        </p:nvSpPr>
        <p:spPr>
          <a:xfrm>
            <a:off x="781617" y="3639141"/>
            <a:ext cx="259079" cy="51498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9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6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国</a:t>
            </a:r>
            <a:r>
              <a:rPr sz="1600" kern="0" spc="-1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</a:t>
            </a:r>
            <a:endParaRPr lang="SimHei" altLang="SimHei" sz="1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6" name="picture 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419140" y="249267"/>
            <a:ext cx="7936230" cy="11042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48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200" b="1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TikTok for Business</a:t>
            </a:r>
            <a:endParaRPr lang="Arial" altLang="Arial" sz="12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algn="r" rtl="0" eaLnBrk="0">
              <a:lnSpc>
                <a:spcPct val="97000"/>
              </a:lnSpc>
              <a:spcBef>
                <a:spcPts val="3"/>
              </a:spcBef>
            </a:pPr>
            <a:r>
              <a:rPr sz="3500" b="1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海外短剧产业链情况</a:t>
            </a:r>
            <a:endParaRPr lang="SimHei" altLang="SimHei" sz="3500"/>
          </a:p>
        </p:txBody>
      </p:sp>
      <p:sp>
        <p:nvSpPr>
          <p:cNvPr id="60" name="textbox 60"/>
          <p:cNvSpPr/>
          <p:nvPr/>
        </p:nvSpPr>
        <p:spPr>
          <a:xfrm>
            <a:off x="1387255" y="3865553"/>
            <a:ext cx="5542915" cy="1289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61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6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本土剧</a:t>
            </a:r>
            <a:endParaRPr lang="SimHei" altLang="SimHei" sz="16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82"/>
              </a:spcBef>
            </a:pPr>
            <a:r>
              <a:rPr sz="16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翻译剧</a:t>
            </a:r>
            <a:endParaRPr lang="SimHei" altLang="SimHei" sz="1600"/>
          </a:p>
          <a:p>
            <a:pPr marL="4587875" indent="95250" algn="l" rtl="0" eaLnBrk="0">
              <a:lnSpc>
                <a:spcPct val="95000"/>
              </a:lnSpc>
              <a:spcBef>
                <a:spcPts val="37"/>
              </a:spcBef>
            </a:pPr>
            <a:r>
              <a:rPr sz="19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分销商  </a:t>
            </a:r>
            <a:r>
              <a:rPr sz="1900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投放发行</a:t>
            </a:r>
            <a:endParaRPr lang="SimHei" altLang="SimHei" sz="1900"/>
          </a:p>
        </p:txBody>
      </p:sp>
      <p:sp>
        <p:nvSpPr>
          <p:cNvPr id="62" name="textbox 62"/>
          <p:cNvSpPr/>
          <p:nvPr/>
        </p:nvSpPr>
        <p:spPr>
          <a:xfrm>
            <a:off x="1085799" y="2743755"/>
            <a:ext cx="1275714" cy="552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51"/>
              </a:lnSpc>
            </a:pPr>
            <a:endParaRPr lang="Arial" altLang="Arial" sz="100"/>
          </a:p>
          <a:p>
            <a:pPr marL="311150" algn="l" rtl="0" eaLnBrk="0">
              <a:lnSpc>
                <a:spcPct val="98000"/>
              </a:lnSpc>
            </a:pPr>
            <a:r>
              <a:rPr sz="16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承制方</a:t>
            </a:r>
            <a:endParaRPr lang="SimHei" altLang="SimHei" sz="1600"/>
          </a:p>
          <a:p>
            <a:pPr marL="12700" algn="l" rtl="0" eaLnBrk="0">
              <a:lnSpc>
                <a:spcPct val="98000"/>
              </a:lnSpc>
              <a:spcBef>
                <a:spcPts val="382"/>
              </a:spcBef>
            </a:pPr>
            <a:r>
              <a:rPr sz="16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短剧内容生产</a:t>
            </a:r>
            <a:endParaRPr lang="SimHei" altLang="SimHei" sz="1600"/>
          </a:p>
        </p:txBody>
      </p:sp>
      <p:sp>
        <p:nvSpPr>
          <p:cNvPr id="64" name="textbox 64"/>
          <p:cNvSpPr/>
          <p:nvPr/>
        </p:nvSpPr>
        <p:spPr>
          <a:xfrm>
            <a:off x="8172398" y="2746059"/>
            <a:ext cx="1066164" cy="527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78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6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媒体平台如</a:t>
            </a:r>
            <a:endParaRPr lang="SimHei" altLang="SimHei" sz="1600"/>
          </a:p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12700" algn="l" rtl="0" eaLnBrk="0">
              <a:lnSpc>
                <a:spcPct val="83000"/>
              </a:lnSpc>
              <a:spcBef>
                <a:spcPts val="6"/>
              </a:spcBef>
            </a:pPr>
            <a:r>
              <a:rPr sz="1200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TikTok</a:t>
            </a:r>
            <a:r>
              <a:rPr sz="1200" kern="0" spc="8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1200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TTAM</a:t>
            </a:r>
            <a:endParaRPr lang="Arial" altLang="Arial" sz="1200"/>
          </a:p>
        </p:txBody>
      </p:sp>
      <p:sp>
        <p:nvSpPr>
          <p:cNvPr id="66" name="textbox 66"/>
          <p:cNvSpPr/>
          <p:nvPr/>
        </p:nvSpPr>
        <p:spPr>
          <a:xfrm>
            <a:off x="6032459" y="2731067"/>
            <a:ext cx="852169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94"/>
              </a:lnSpc>
            </a:pPr>
            <a:endParaRPr lang="Arial" altLang="Arial" sz="100"/>
          </a:p>
          <a:p>
            <a:pPr marL="12700" indent="69850" algn="l" rtl="0" eaLnBrk="0">
              <a:lnSpc>
                <a:spcPct val="113000"/>
              </a:lnSpc>
            </a:pPr>
            <a:r>
              <a:rPr sz="1600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版权方</a:t>
            </a:r>
            <a:r>
              <a:rPr sz="16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6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自投发行</a:t>
            </a:r>
            <a:endParaRPr lang="SimHei" altLang="SimHei" sz="1600"/>
          </a:p>
        </p:txBody>
      </p:sp>
      <p:sp>
        <p:nvSpPr>
          <p:cNvPr id="68" name="textbox 68"/>
          <p:cNvSpPr/>
          <p:nvPr/>
        </p:nvSpPr>
        <p:spPr>
          <a:xfrm>
            <a:off x="2781340" y="2691946"/>
            <a:ext cx="671830" cy="595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54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2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委托制作</a:t>
            </a:r>
            <a:endParaRPr lang="SimHei" altLang="SimHei" sz="12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300"/>
          </a:p>
          <a:p>
            <a:pPr marL="31115" algn="l" rtl="0" eaLnBrk="0">
              <a:lnSpc>
                <a:spcPct val="100000"/>
              </a:lnSpc>
              <a:spcBef>
                <a:spcPts val="3"/>
              </a:spcBef>
            </a:pPr>
            <a:r>
              <a:rPr sz="12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直接采买</a:t>
            </a:r>
            <a:endParaRPr lang="SimHei" altLang="SimHei" sz="1200"/>
          </a:p>
        </p:txBody>
      </p:sp>
      <p:sp>
        <p:nvSpPr>
          <p:cNvPr id="70" name="textbox 70"/>
          <p:cNvSpPr/>
          <p:nvPr/>
        </p:nvSpPr>
        <p:spPr>
          <a:xfrm>
            <a:off x="10331481" y="2896139"/>
            <a:ext cx="856614" cy="264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51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6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终端用户</a:t>
            </a:r>
            <a:endParaRPr lang="SimHei" altLang="SimHei" sz="1600"/>
          </a:p>
        </p:txBody>
      </p:sp>
      <p:sp>
        <p:nvSpPr>
          <p:cNvPr id="72" name="textbox 72"/>
          <p:cNvSpPr/>
          <p:nvPr/>
        </p:nvSpPr>
        <p:spPr>
          <a:xfrm>
            <a:off x="3946356" y="2893143"/>
            <a:ext cx="661034" cy="264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51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600" b="1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版权方</a:t>
            </a:r>
            <a:endParaRPr lang="SimHei" altLang="SimHei" sz="16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4" name="picture 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76" name="table 76"/>
          <p:cNvGraphicFramePr>
            <a:graphicFrameLocks noGrp="1"/>
          </p:cNvGraphicFramePr>
          <p:nvPr/>
        </p:nvGraphicFramePr>
        <p:xfrm>
          <a:off x="1336725" y="2111352"/>
          <a:ext cx="9689464" cy="4032250"/>
        </p:xfrm>
        <a:graphic>
          <a:graphicData uri="http://schemas.openxmlformats.org/drawingml/2006/table">
            <a:tbl>
              <a:tblPr/>
              <a:tblGrid>
                <a:gridCol w="2812414"/>
                <a:gridCol w="6877050"/>
              </a:tblGrid>
              <a:tr h="479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72326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700" b="1" kern="0" spc="3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特点</a:t>
                      </a:r>
                      <a:endParaRPr lang="SimSun" altLang="SimSun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3035300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17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简述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8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598"/>
                        </a:lnSpc>
                      </a:pPr>
                      <a:endParaRPr lang="Arial" altLang="Arial" sz="100"/>
                    </a:p>
                    <a:p>
                      <a:pPr marL="720090" algn="l" rtl="0" eaLnBrk="0">
                        <a:lnSpc>
                          <a:spcPct val="95000"/>
                        </a:lnSpc>
                      </a:pPr>
                      <a:r>
                        <a:rPr sz="1700" kern="0" spc="1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单集时长短</a:t>
                      </a:r>
                      <a:endParaRPr lang="SimSun" altLang="SimSun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marL="2333625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17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1分钟左右，节奏更快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900"/>
                    </a:p>
                    <a:p>
                      <a:pPr marL="72009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7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剧集总数多</a:t>
                      </a:r>
                      <a:endParaRPr lang="SimSun" altLang="SimSun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895"/>
                        </a:lnSpc>
                      </a:pPr>
                      <a:endParaRPr lang="Arial" altLang="Arial" sz="100"/>
                    </a:p>
                    <a:p>
                      <a:pPr marL="2873375" algn="l" rtl="0" eaLnBrk="0">
                        <a:lnSpc>
                          <a:spcPct val="95000"/>
                        </a:lnSpc>
                      </a:pPr>
                      <a:r>
                        <a:rPr sz="17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70-100集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70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900"/>
                    </a:p>
                    <a:p>
                      <a:pPr marL="72009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7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内容反转多</a:t>
                      </a:r>
                      <a:endParaRPr lang="SimSun" altLang="SimSun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950"/>
                        </a:lnSpc>
                      </a:pPr>
                      <a:endParaRPr lang="Arial" altLang="Arial" sz="100"/>
                    </a:p>
                    <a:p>
                      <a:pPr marL="1012825" algn="l" rtl="0" eaLnBrk="0">
                        <a:lnSpc>
                          <a:spcPct val="95000"/>
                        </a:lnSpc>
                      </a:pPr>
                      <a:r>
                        <a:rPr sz="1700" kern="0" spc="1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每集至少1-2个反转</a:t>
                      </a:r>
                      <a:r>
                        <a:rPr sz="17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，结尾处留下悬念或者重要线索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900"/>
                    </a:p>
                    <a:p>
                      <a:pPr marL="72009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7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付费门槛低</a:t>
                      </a:r>
                      <a:endParaRPr lang="SimSun" altLang="SimSun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marL="257492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7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0.1-0.3美分一集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6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054"/>
                        </a:lnSpc>
                      </a:pPr>
                      <a:endParaRPr lang="Arial" altLang="Arial" sz="100"/>
                    </a:p>
                    <a:p>
                      <a:pPr marL="720090" algn="l" rtl="0" eaLnBrk="0">
                        <a:lnSpc>
                          <a:spcPct val="94000"/>
                        </a:lnSpc>
                      </a:pPr>
                      <a:r>
                        <a:rPr sz="17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女性向题材</a:t>
                      </a:r>
                      <a:endParaRPr lang="SimSun" altLang="SimSun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900"/>
                    </a:p>
                    <a:p>
                      <a:pPr marL="2670175" algn="l" rtl="0" eaLnBrk="0">
                        <a:lnSpc>
                          <a:spcPct val="94000"/>
                        </a:lnSpc>
                        <a:spcBef>
                          <a:spcPts val="6"/>
                        </a:spcBef>
                      </a:pPr>
                      <a:r>
                        <a:rPr sz="1700" kern="0" spc="1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豪门、狼人等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70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72009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7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本地化制作</a:t>
                      </a:r>
                      <a:endParaRPr lang="SimSun" altLang="SimSun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marL="133032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7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当地拍摄团队+演员，符合海外用户审美偏好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8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196"/>
                        </a:lnSpc>
                      </a:pPr>
                      <a:endParaRPr lang="Arial" altLang="Arial" sz="100"/>
                    </a:p>
                    <a:p>
                      <a:pPr marL="720090" algn="l" rtl="0" eaLnBrk="0">
                        <a:lnSpc>
                          <a:spcPct val="95000"/>
                        </a:lnSpc>
                      </a:pPr>
                      <a:r>
                        <a:rPr sz="1700" kern="0" spc="1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竖版视频</a:t>
                      </a:r>
                      <a:endParaRPr lang="SimSun" altLang="SimSun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900"/>
                    </a:p>
                    <a:p>
                      <a:pPr marL="2155825" algn="l" rtl="0" eaLnBrk="0">
                        <a:lnSpc>
                          <a:spcPct val="94000"/>
                        </a:lnSpc>
                        <a:spcBef>
                          <a:spcPts val="6"/>
                        </a:spcBef>
                      </a:pPr>
                      <a:r>
                        <a:rPr sz="17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更便于用户在手机上观看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8" name="textbox 78"/>
          <p:cNvSpPr/>
          <p:nvPr/>
        </p:nvSpPr>
        <p:spPr>
          <a:xfrm>
            <a:off x="419140" y="214978"/>
            <a:ext cx="8338819" cy="1793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67"/>
              </a:lnSpc>
            </a:pPr>
            <a:r>
              <a:rPr sz="1100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TikTok</a:t>
            </a:r>
            <a:r>
              <a:rPr sz="1100" kern="0" spc="9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1100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for</a:t>
            </a:r>
            <a:r>
              <a:rPr sz="1100" kern="0" spc="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Business</a:t>
            </a:r>
            <a:endParaRPr lang="Arial" altLang="Arial" sz="1100"/>
          </a:p>
          <a:p>
            <a:pPr algn="l" rtl="0" eaLnBrk="0">
              <a:lnSpc>
                <a:spcPct val="156000"/>
              </a:lnSpc>
            </a:pPr>
            <a:endParaRPr lang="Arial" altLang="Arial" sz="1000"/>
          </a:p>
          <a:p>
            <a:pPr marL="3810000" algn="l" rtl="0" eaLnBrk="0">
              <a:lnSpc>
                <a:spcPct val="96000"/>
              </a:lnSpc>
              <a:spcBef>
                <a:spcPts val="1091"/>
              </a:spcBef>
            </a:pPr>
            <a:r>
              <a:rPr sz="3600" b="1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海外短剧特点一览</a:t>
            </a:r>
            <a:endParaRPr lang="SimHei" altLang="SimHei" sz="3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algn="r" rtl="0" eaLnBrk="0">
              <a:lnSpc>
                <a:spcPct val="94000"/>
              </a:lnSpc>
              <a:spcBef>
                <a:spcPts val="3"/>
              </a:spcBef>
            </a:pPr>
            <a:r>
              <a:rPr sz="18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从现阶段头部短剧产</a:t>
            </a: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品来看，有以下7个特点可供参考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419140" y="227665"/>
            <a:ext cx="8747759" cy="1056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67"/>
              </a:lnSpc>
            </a:pPr>
            <a:r>
              <a:rPr sz="1100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TikTok</a:t>
            </a:r>
            <a:r>
              <a:rPr sz="1100" kern="0" spc="9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1100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for</a:t>
            </a:r>
            <a:r>
              <a:rPr sz="1100" kern="0" spc="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Business</a:t>
            </a:r>
            <a:endParaRPr lang="Arial" altLang="Arial" sz="11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700"/>
          </a:p>
          <a:p>
            <a:pPr algn="r" rtl="0" eaLnBrk="0">
              <a:lnSpc>
                <a:spcPct val="97000"/>
              </a:lnSpc>
              <a:spcBef>
                <a:spcPts val="5"/>
              </a:spcBef>
            </a:pPr>
            <a:r>
              <a:rPr sz="2800" b="1" kern="0" spc="-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</a:t>
            </a:r>
            <a:r>
              <a:rPr sz="2800" kern="0" spc="-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800" b="1" kern="0" spc="-8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TikTok</a:t>
            </a:r>
            <a:r>
              <a:rPr sz="2800" b="1" kern="0" spc="-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</a:t>
            </a:r>
            <a:r>
              <a:rPr sz="2800" kern="0" spc="-6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800" b="1" kern="0" spc="3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同把握短剧出海新机遇</a:t>
            </a:r>
            <a:endParaRPr lang="SimHei" altLang="SimHei" sz="2800"/>
          </a:p>
        </p:txBody>
      </p:sp>
      <p:sp>
        <p:nvSpPr>
          <p:cNvPr id="84" name="textbox 84"/>
          <p:cNvSpPr/>
          <p:nvPr/>
        </p:nvSpPr>
        <p:spPr>
          <a:xfrm>
            <a:off x="9029739" y="4255204"/>
            <a:ext cx="1496694" cy="880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18"/>
              </a:lnSpc>
            </a:pPr>
            <a:endParaRPr lang="Arial" altLang="Arial" sz="100"/>
          </a:p>
          <a:p>
            <a:pPr marL="361315" indent="-348615" algn="l" rtl="0" eaLnBrk="0">
              <a:lnSpc>
                <a:spcPct val="100000"/>
              </a:lnSpc>
            </a:pPr>
            <a:r>
              <a:rPr sz="2800" kern="0" spc="90">
                <a:solidFill>
                  <a:srgbClr val="92FEC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投放策略</a:t>
            </a:r>
            <a:r>
              <a:rPr sz="2800" kern="0" spc="0">
                <a:solidFill>
                  <a:srgbClr val="92FEC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800" kern="0" spc="160">
                <a:solidFill>
                  <a:srgbClr val="92FEC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整合</a:t>
            </a:r>
            <a:endParaRPr lang="SimHei" altLang="SimHei" sz="2800"/>
          </a:p>
        </p:txBody>
      </p:sp>
      <p:sp>
        <p:nvSpPr>
          <p:cNvPr id="86" name="textbox 86"/>
          <p:cNvSpPr/>
          <p:nvPr/>
        </p:nvSpPr>
        <p:spPr>
          <a:xfrm>
            <a:off x="5397499" y="4255204"/>
            <a:ext cx="1485900" cy="875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7786"/>
              </a:lnSpc>
            </a:pPr>
            <a:endParaRPr lang="Arial" altLang="Arial" sz="100"/>
          </a:p>
          <a:p>
            <a:pPr marL="24765" indent="-12064" algn="l" rtl="0" eaLnBrk="0">
              <a:lnSpc>
                <a:spcPct val="100000"/>
              </a:lnSpc>
            </a:pPr>
            <a:r>
              <a:rPr sz="28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出海短剧</a:t>
            </a:r>
            <a:r>
              <a:rPr sz="28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8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内容探查</a:t>
            </a:r>
            <a:endParaRPr lang="SimHei" altLang="SimHei" sz="2800"/>
          </a:p>
        </p:txBody>
      </p:sp>
      <p:sp>
        <p:nvSpPr>
          <p:cNvPr id="88" name="textbox 88"/>
          <p:cNvSpPr/>
          <p:nvPr/>
        </p:nvSpPr>
        <p:spPr>
          <a:xfrm>
            <a:off x="1802839" y="4255204"/>
            <a:ext cx="1480819" cy="861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7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8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出海短剧</a:t>
            </a:r>
            <a:endParaRPr lang="SimHei" altLang="SimHei" sz="2800"/>
          </a:p>
          <a:p>
            <a:pPr marL="12700" algn="l" rtl="0" eaLnBrk="0">
              <a:lnSpc>
                <a:spcPct val="94000"/>
              </a:lnSpc>
              <a:spcBef>
                <a:spcPts val="42"/>
              </a:spcBef>
            </a:pPr>
            <a:r>
              <a:rPr sz="2900" i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市场动向</a:t>
            </a:r>
            <a:endParaRPr lang="SimHei" altLang="SimHei" sz="2900"/>
          </a:p>
        </p:txBody>
      </p:sp>
      <p:pic>
        <p:nvPicPr>
          <p:cNvPr id="90" name="picture 9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309080" y="2616189"/>
            <a:ext cx="927079" cy="113033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" name="picture 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4" name="textbox 94"/>
          <p:cNvSpPr/>
          <p:nvPr/>
        </p:nvSpPr>
        <p:spPr>
          <a:xfrm>
            <a:off x="4077393" y="2364237"/>
            <a:ext cx="4041775" cy="12312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40"/>
              </a:lnSpc>
            </a:pPr>
            <a:endParaRPr lang="Arial" altLang="Arial" sz="100"/>
          </a:p>
          <a:p>
            <a:pPr marL="1725295" algn="l" rtl="0" eaLnBrk="0">
              <a:lnSpc>
                <a:spcPct val="79000"/>
              </a:lnSpc>
            </a:pPr>
            <a:r>
              <a:rPr sz="3000" b="1" kern="0" spc="-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endParaRPr lang="SimSun" altLang="SimSun" sz="3000"/>
          </a:p>
          <a:p>
            <a:pPr algn="l" rtl="0" eaLnBrk="0">
              <a:lnSpc>
                <a:spcPct val="103000"/>
              </a:lnSpc>
            </a:pPr>
            <a:endParaRPr lang="Arial" altLang="Arial" sz="1800"/>
          </a:p>
          <a:p>
            <a:pPr algn="l" rtl="0" eaLnBrk="0">
              <a:lnSpc>
                <a:spcPct val="730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800" b="1" kern="0" spc="1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出海短剧市场动向</a:t>
            </a:r>
            <a:endParaRPr lang="SimHei" altLang="SimHei" sz="3800"/>
          </a:p>
        </p:txBody>
      </p:sp>
      <p:sp>
        <p:nvSpPr>
          <p:cNvPr id="96" name="textbox 96"/>
          <p:cNvSpPr/>
          <p:nvPr/>
        </p:nvSpPr>
        <p:spPr>
          <a:xfrm>
            <a:off x="419140" y="227665"/>
            <a:ext cx="1517014" cy="2247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67"/>
              </a:lnSpc>
            </a:pPr>
            <a:r>
              <a:rPr sz="1100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TikTok</a:t>
            </a:r>
            <a:r>
              <a:rPr sz="1100" kern="0" spc="8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1100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for</a:t>
            </a:r>
            <a:r>
              <a:rPr sz="1100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</a:t>
            </a:r>
            <a:r>
              <a:rPr sz="1100" kern="0" spc="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Business</a:t>
            </a:r>
            <a:endParaRPr lang="Arial" altLang="Arial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8" name="picture 9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0" name="textbox 100"/>
          <p:cNvSpPr/>
          <p:nvPr/>
        </p:nvSpPr>
        <p:spPr>
          <a:xfrm>
            <a:off x="715528" y="1650604"/>
            <a:ext cx="3766184" cy="2610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4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300" b="1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短剧整体市场选择</a:t>
            </a:r>
            <a:r>
              <a:rPr sz="2300" kern="0" spc="-4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0">
                <a:solidFill>
                  <a:srgbClr val="00ED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Top</a:t>
            </a:r>
            <a:r>
              <a:rPr sz="2300" b="1" kern="0" spc="60">
                <a:solidFill>
                  <a:srgbClr val="00ED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endParaRPr lang="SimSun" altLang="SimSun" sz="23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300354" algn="l" rtl="0" eaLnBrk="0">
              <a:lnSpc>
                <a:spcPct val="87000"/>
              </a:lnSpc>
              <a:spcBef>
                <a:spcPts val="551"/>
              </a:spcBef>
            </a:pPr>
            <a:r>
              <a:rPr sz="1800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美国仍然是短剧出海的首选市场，</a:t>
            </a:r>
            <a:endParaRPr lang="SimHei" altLang="SimHei" sz="1800"/>
          </a:p>
          <a:p>
            <a:pPr marL="300354" algn="l" rtl="0" eaLnBrk="0">
              <a:lnSpc>
                <a:spcPct val="127000"/>
              </a:lnSpc>
              <a:spcBef>
                <a:spcPts val="43"/>
              </a:spcBef>
            </a:pP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而部分英语地区也会作为投放的第</a:t>
            </a:r>
            <a:r>
              <a:rPr sz="18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二选择。</a:t>
            </a:r>
            <a:endParaRPr lang="SimHei" altLang="SimHei" sz="1800"/>
          </a:p>
          <a:p>
            <a:pPr marL="300354" algn="l" rtl="0" eaLnBrk="0">
              <a:lnSpc>
                <a:spcPct val="87000"/>
              </a:lnSpc>
              <a:spcBef>
                <a:spcPts val="1592"/>
              </a:spcBef>
            </a:pP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在东南亚市场，泰国是投放最集中</a:t>
            </a:r>
            <a:endParaRPr lang="SimHei" altLang="SimHei" sz="1800"/>
          </a:p>
          <a:p>
            <a:pPr marL="300354" algn="l" rtl="0" eaLnBrk="0">
              <a:lnSpc>
                <a:spcPts val="2788"/>
              </a:lnSpc>
            </a:pPr>
            <a:r>
              <a:rPr sz="1600" kern="0" spc="-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的市场。</a:t>
            </a:r>
            <a:endParaRPr lang="SimHei" altLang="SimHei" sz="1600"/>
          </a:p>
        </p:txBody>
      </p:sp>
      <p:sp>
        <p:nvSpPr>
          <p:cNvPr id="102" name="textbox 102"/>
          <p:cNvSpPr/>
          <p:nvPr/>
        </p:nvSpPr>
        <p:spPr>
          <a:xfrm>
            <a:off x="7007036" y="1586515"/>
            <a:ext cx="1344294" cy="787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78"/>
              </a:lnSpc>
            </a:pPr>
            <a:endParaRPr lang="Arial" altLang="Arial" sz="100"/>
          </a:p>
          <a:p>
            <a:pPr marL="292100" indent="634365" algn="l" rtl="0" eaLnBrk="0">
              <a:lnSpc>
                <a:spcPct val="80000"/>
              </a:lnSpc>
            </a:pPr>
            <a:r>
              <a:rPr sz="16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泰国</a:t>
            </a:r>
            <a:r>
              <a:rPr sz="16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b="1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加拿大</a:t>
            </a:r>
            <a:endParaRPr lang="SimHei" altLang="SimHei" sz="1600"/>
          </a:p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12700" algn="l" rtl="0" eaLnBrk="0">
              <a:lnSpc>
                <a:spcPct val="99000"/>
              </a:lnSpc>
              <a:spcBef>
                <a:spcPts val="2"/>
              </a:spcBef>
            </a:pPr>
            <a:r>
              <a:rPr sz="1600" b="1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英国</a:t>
            </a:r>
            <a:endParaRPr lang="SimHei" altLang="SimHei" sz="1600"/>
          </a:p>
        </p:txBody>
      </p:sp>
      <p:sp>
        <p:nvSpPr>
          <p:cNvPr id="104" name="textbox 104"/>
          <p:cNvSpPr/>
          <p:nvPr/>
        </p:nvSpPr>
        <p:spPr>
          <a:xfrm>
            <a:off x="1003259" y="5275336"/>
            <a:ext cx="4733290" cy="193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7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*以当前能够下载进入使用的产品作为统计基</a:t>
            </a: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础，取数周期2023年4-8月</a:t>
            </a:r>
            <a:endParaRPr lang="SimHei" altLang="SimHei" sz="1200"/>
          </a:p>
        </p:txBody>
      </p:sp>
      <p:sp>
        <p:nvSpPr>
          <p:cNvPr id="106" name="textbox 106"/>
          <p:cNvSpPr/>
          <p:nvPr/>
        </p:nvSpPr>
        <p:spPr>
          <a:xfrm>
            <a:off x="419140" y="208311"/>
            <a:ext cx="1524000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35"/>
              </a:lnSpc>
            </a:pPr>
            <a:r>
              <a:rPr sz="1200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TikTok</a:t>
            </a:r>
            <a:r>
              <a:rPr sz="1200" kern="0" spc="1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1200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for   </a:t>
            </a: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Business</a:t>
            </a:r>
            <a:endParaRPr lang="Arial" altLang="Arial" sz="1200"/>
          </a:p>
        </p:txBody>
      </p:sp>
      <p:sp>
        <p:nvSpPr>
          <p:cNvPr id="108" name="textbox 108"/>
          <p:cNvSpPr/>
          <p:nvPr/>
        </p:nvSpPr>
        <p:spPr>
          <a:xfrm>
            <a:off x="8505604" y="1497007"/>
            <a:ext cx="832485" cy="2654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6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6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澳大利亚</a:t>
            </a:r>
            <a:endParaRPr lang="SimHei" altLang="SimHei" sz="1600"/>
          </a:p>
        </p:txBody>
      </p:sp>
      <p:sp>
        <p:nvSpPr>
          <p:cNvPr id="110" name="textbox 110"/>
          <p:cNvSpPr/>
          <p:nvPr/>
        </p:nvSpPr>
        <p:spPr>
          <a:xfrm>
            <a:off x="8858199" y="4173363"/>
            <a:ext cx="525144" cy="294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0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kern="0" spc="1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美国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" name="picture 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14" name="textbox 114"/>
          <p:cNvSpPr/>
          <p:nvPr/>
        </p:nvSpPr>
        <p:spPr>
          <a:xfrm>
            <a:off x="1161999" y="4413476"/>
            <a:ext cx="4445634" cy="1394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12"/>
              </a:lnSpc>
            </a:pPr>
            <a:endParaRPr lang="Arial" altLang="Arial" sz="100"/>
          </a:p>
          <a:p>
            <a:pPr marL="3041650" indent="139700" algn="l" rtl="0" eaLnBrk="0">
              <a:lnSpc>
                <a:spcPct val="113000"/>
              </a:lnSpc>
            </a:pPr>
            <a:r>
              <a:rPr sz="14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原创短剧      </a:t>
            </a:r>
            <a:r>
              <a:rPr sz="14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口翻译短剧</a:t>
            </a:r>
            <a:endParaRPr lang="SimHei" altLang="SimHei" sz="14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25400" algn="l" rtl="0" eaLnBrk="0">
              <a:lnSpc>
                <a:spcPct val="92000"/>
              </a:lnSpc>
              <a:spcBef>
                <a:spcPts val="421"/>
              </a:spcBef>
            </a:pPr>
            <a:r>
              <a:rPr sz="14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原创与翻译内容共存，原创内容占比9</a:t>
            </a:r>
            <a:r>
              <a:rPr sz="14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5%,翻译短剧5%;</a:t>
            </a:r>
            <a:endParaRPr lang="SimHei" altLang="SimHei" sz="14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300"/>
          </a:p>
          <a:p>
            <a:pPr marL="12700" algn="l" rtl="0" eaLnBrk="0">
              <a:lnSpc>
                <a:spcPct val="92000"/>
              </a:lnSpc>
              <a:spcBef>
                <a:spcPts val="3"/>
              </a:spcBef>
            </a:pPr>
            <a:r>
              <a:rPr sz="1400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翻译内容规模出海较晚，但增长</a:t>
            </a:r>
            <a:r>
              <a:rPr sz="14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迅速。</a:t>
            </a:r>
            <a:endParaRPr lang="SimHei" altLang="SimHei" sz="1400"/>
          </a:p>
        </p:txBody>
      </p:sp>
      <p:sp>
        <p:nvSpPr>
          <p:cNvPr id="116" name="textbox 116"/>
          <p:cNvSpPr/>
          <p:nvPr/>
        </p:nvSpPr>
        <p:spPr>
          <a:xfrm>
            <a:off x="6807138" y="5226682"/>
            <a:ext cx="3689350" cy="1130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91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4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当前原创剧+翻译剧结合的产品</a:t>
            </a:r>
            <a:r>
              <a:rPr sz="14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占比稍高</a:t>
            </a:r>
            <a:r>
              <a:rPr sz="1400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(42%)</a:t>
            </a:r>
            <a:endParaRPr lang="Arial" altLang="Arial" sz="1400"/>
          </a:p>
          <a:p>
            <a:pPr algn="l" rtl="0" eaLnBrk="0">
              <a:lnSpc>
                <a:spcPct val="161000"/>
              </a:lnSpc>
            </a:pPr>
            <a:endParaRPr lang="Arial" altLang="Arial" sz="1000"/>
          </a:p>
          <a:p>
            <a:pPr algn="r" rtl="0" eaLnBrk="0">
              <a:lnSpc>
                <a:spcPct val="96000"/>
              </a:lnSpc>
              <a:spcBef>
                <a:spcPts val="425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原创剧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14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海外本地团队拍</a:t>
            </a:r>
            <a:r>
              <a:rPr sz="14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摄+制作的剧集</a:t>
            </a:r>
            <a:endParaRPr lang="SimHei" altLang="SimHei" sz="14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marL="298450" algn="l" rtl="0" eaLnBrk="0">
              <a:lnSpc>
                <a:spcPct val="95000"/>
              </a:lnSpc>
              <a:spcBef>
                <a:spcPts val="2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翻译剧     </a:t>
            </a:r>
            <a:r>
              <a:rPr sz="14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国内短剧+本地化翻译的剧集</a:t>
            </a:r>
            <a:endParaRPr lang="SimHei" altLang="SimHei" sz="1400"/>
          </a:p>
        </p:txBody>
      </p:sp>
      <p:sp>
        <p:nvSpPr>
          <p:cNvPr id="118" name="textbox 118"/>
          <p:cNvSpPr/>
          <p:nvPr/>
        </p:nvSpPr>
        <p:spPr>
          <a:xfrm>
            <a:off x="823518" y="1245156"/>
            <a:ext cx="3677920" cy="974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7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400" b="1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短剧内容市场占比</a:t>
            </a:r>
            <a:endParaRPr lang="SimHei" altLang="SimHei" sz="2400"/>
          </a:p>
          <a:p>
            <a:pPr algn="l" rtl="0" eaLnBrk="0">
              <a:lnSpc>
                <a:spcPct val="152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500"/>
          </a:p>
          <a:p>
            <a:pPr algn="r" rtl="0" eaLnBrk="0">
              <a:lnSpc>
                <a:spcPct val="95000"/>
              </a:lnSpc>
              <a:spcBef>
                <a:spcPts val="6"/>
              </a:spcBef>
            </a:pPr>
            <a:r>
              <a:rPr sz="2000" b="1" kern="0" spc="-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TikTok</a:t>
            </a:r>
            <a:r>
              <a:rPr sz="2000" b="1" kern="0" spc="-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内容类型消耗占比</a:t>
            </a:r>
            <a:endParaRPr lang="SimHei" altLang="SimHei" sz="2000"/>
          </a:p>
        </p:txBody>
      </p:sp>
      <p:sp>
        <p:nvSpPr>
          <p:cNvPr id="120" name="textbox 120"/>
          <p:cNvSpPr/>
          <p:nvPr/>
        </p:nvSpPr>
        <p:spPr>
          <a:xfrm>
            <a:off x="8007319" y="4318218"/>
            <a:ext cx="2938145" cy="279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78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600" kern="0" spc="10" baseline="-16027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42%</a:t>
            </a:r>
            <a:r>
              <a:rPr sz="16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r>
              <a:rPr sz="2100" kern="0" spc="10" baseline="49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■纯原创剧产品占比</a:t>
            </a:r>
            <a:endParaRPr lang="SimHei" altLang="SimHei" sz="2100" baseline="4960"/>
          </a:p>
        </p:txBody>
      </p:sp>
      <p:sp>
        <p:nvSpPr>
          <p:cNvPr id="122" name="textbox 122"/>
          <p:cNvSpPr/>
          <p:nvPr/>
        </p:nvSpPr>
        <p:spPr>
          <a:xfrm>
            <a:off x="7162780" y="1908325"/>
            <a:ext cx="1958339" cy="311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0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0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App</a:t>
            </a:r>
            <a:r>
              <a:rPr sz="20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类型消耗占比</a:t>
            </a:r>
            <a:endParaRPr lang="SimHei" altLang="SimHei" sz="2000"/>
          </a:p>
        </p:txBody>
      </p:sp>
      <p:sp>
        <p:nvSpPr>
          <p:cNvPr id="124" name="textbox 124"/>
          <p:cNvSpPr/>
          <p:nvPr/>
        </p:nvSpPr>
        <p:spPr>
          <a:xfrm>
            <a:off x="7308839" y="3038235"/>
            <a:ext cx="1751329" cy="250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71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29%          2</a:t>
            </a:r>
            <a:r>
              <a:rPr sz="1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9%</a:t>
            </a:r>
            <a:endParaRPr lang="SimSun" altLang="SimSun" sz="1700"/>
          </a:p>
        </p:txBody>
      </p:sp>
      <p:sp>
        <p:nvSpPr>
          <p:cNvPr id="126" name="textbox 126"/>
          <p:cNvSpPr/>
          <p:nvPr/>
        </p:nvSpPr>
        <p:spPr>
          <a:xfrm>
            <a:off x="419140" y="214978"/>
            <a:ext cx="1523364" cy="2247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67"/>
              </a:lnSpc>
            </a:pPr>
            <a:r>
              <a:rPr sz="1100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TikTok</a:t>
            </a:r>
            <a:r>
              <a:rPr sz="1100" kern="0" spc="9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1100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for</a:t>
            </a:r>
            <a:r>
              <a:rPr sz="1100" kern="0" spc="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Business</a:t>
            </a:r>
            <a:endParaRPr lang="Arial" altLang="Arial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8" name="picture 1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30" name="picture 1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508699" y="1981208"/>
            <a:ext cx="3346460" cy="3454374"/>
          </a:xfrm>
          <a:prstGeom prst="rect">
            <a:avLst/>
          </a:prstGeom>
        </p:spPr>
      </p:pic>
      <p:sp>
        <p:nvSpPr>
          <p:cNvPr id="132" name="textbox 132"/>
          <p:cNvSpPr/>
          <p:nvPr/>
        </p:nvSpPr>
        <p:spPr>
          <a:xfrm>
            <a:off x="990579" y="2505991"/>
            <a:ext cx="3676015" cy="1424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翻译短剧市场已初具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雏形，美国市场</a:t>
            </a:r>
            <a:endParaRPr lang="SimHei" altLang="SimHei" sz="1800"/>
          </a:p>
          <a:p>
            <a:pPr marL="12700" algn="l" rtl="0" eaLnBrk="0">
              <a:lnSpc>
                <a:spcPts val="2676"/>
              </a:lnSpc>
            </a:pPr>
            <a:r>
              <a:rPr sz="18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同样是翻译短剧内容出海第一选择。</a:t>
            </a:r>
            <a:endParaRPr lang="SimHei" altLang="SimHei" sz="18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543"/>
              </a:spcBef>
            </a:pP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翻译内容存量大，制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作门槛低，后续</a:t>
            </a:r>
            <a:endParaRPr lang="SimHei" altLang="SimHei" sz="1800"/>
          </a:p>
          <a:p>
            <a:pPr marL="12700" algn="l" rtl="0" eaLnBrk="0">
              <a:lnSpc>
                <a:spcPts val="2784"/>
              </a:lnSpc>
            </a:pPr>
            <a:r>
              <a:rPr sz="1700" kern="0" spc="-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市场潜力巨大。</a:t>
            </a:r>
            <a:endParaRPr lang="SimHei" altLang="SimHei" sz="17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590580" y="1460479"/>
            <a:ext cx="3530559" cy="654047"/>
            <a:chExt cx="3530559" cy="654047"/>
          </a:xfrm>
        </p:grpSpPr>
        <p:pic>
          <p:nvPicPr>
            <p:cNvPr id="134" name="picture 13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530559" cy="654047"/>
            </a:xfrm>
            <a:prstGeom prst="rect">
              <a:avLst/>
            </a:prstGeom>
          </p:spPr>
        </p:pic>
        <p:sp>
          <p:nvSpPr>
            <p:cNvPr id="136" name="textbox 136"/>
            <p:cNvSpPr/>
            <p:nvPr/>
          </p:nvSpPr>
          <p:spPr>
            <a:xfrm>
              <a:off x="-12700" y="-12700"/>
              <a:ext cx="3556000" cy="7137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6000"/>
                </a:lnSpc>
              </a:pPr>
              <a:endParaRPr lang="Arial" altLang="Arial" sz="1000"/>
            </a:p>
            <a:p>
              <a:pPr algn="l" rtl="0" eaLnBrk="0">
                <a:lnSpc>
                  <a:spcPct val="8967"/>
                </a:lnSpc>
              </a:pPr>
              <a:endParaRPr lang="Arial" altLang="Arial" sz="100"/>
            </a:p>
            <a:p>
              <a:pPr marL="162560" algn="l" rtl="0" eaLnBrk="0">
                <a:lnSpc>
                  <a:spcPct val="94000"/>
                </a:lnSpc>
              </a:pPr>
              <a:r>
                <a:rPr sz="2400" b="1" kern="0" spc="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翻译短剧市场选择</a:t>
              </a:r>
              <a:r>
                <a:rPr sz="2400" b="1" kern="0" spc="0">
                  <a:solidFill>
                    <a:srgbClr val="00ED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Top</a:t>
              </a:r>
              <a:r>
                <a:rPr sz="2400" b="1" kern="0" spc="10">
                  <a:solidFill>
                    <a:srgbClr val="00ED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5</a:t>
              </a:r>
              <a:endParaRPr lang="SimSun" altLang="SimSun" sz="2400"/>
            </a:p>
          </p:txBody>
        </p:sp>
      </p:grpSp>
      <p:sp>
        <p:nvSpPr>
          <p:cNvPr id="138" name="textbox 138"/>
          <p:cNvSpPr/>
          <p:nvPr/>
        </p:nvSpPr>
        <p:spPr>
          <a:xfrm>
            <a:off x="990579" y="5440408"/>
            <a:ext cx="3302634" cy="410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533"/>
              </a:lnSpc>
            </a:pPr>
            <a:endParaRPr lang="Arial" altLang="Arial" sz="100"/>
          </a:p>
          <a:p>
            <a:pPr marL="12700" algn="l" rtl="0" eaLnBrk="0">
              <a:lnSpc>
                <a:spcPct val="105000"/>
              </a:lnSpc>
            </a:pPr>
            <a:r>
              <a:rPr sz="12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*以当前能够下载进入使用的产品作为统计基础，</a:t>
            </a:r>
            <a:r>
              <a:rPr sz="12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取数周期2023年4-8月</a:t>
            </a:r>
            <a:endParaRPr lang="SimHei" altLang="SimHei" sz="1200"/>
          </a:p>
        </p:txBody>
      </p:sp>
      <p:sp>
        <p:nvSpPr>
          <p:cNvPr id="140" name="textbox 140"/>
          <p:cNvSpPr/>
          <p:nvPr/>
        </p:nvSpPr>
        <p:spPr>
          <a:xfrm>
            <a:off x="5981740" y="5593849"/>
            <a:ext cx="4500879" cy="229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4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□美国</a:t>
            </a:r>
            <a:r>
              <a:rPr sz="1400" kern="0" spc="6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□中国台湾□英国</a:t>
            </a:r>
            <a:r>
              <a:rPr sz="1400" kern="0" spc="5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口澳大利亚■印度尼西亚</a:t>
            </a:r>
            <a:endParaRPr lang="SimHei" altLang="SimHei" sz="1400"/>
          </a:p>
        </p:txBody>
      </p:sp>
      <p:sp>
        <p:nvSpPr>
          <p:cNvPr id="142" name="textbox 142"/>
          <p:cNvSpPr/>
          <p:nvPr/>
        </p:nvSpPr>
        <p:spPr>
          <a:xfrm>
            <a:off x="6982402" y="1536369"/>
            <a:ext cx="2059939" cy="318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0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0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翻译短剧</a:t>
            </a:r>
            <a:r>
              <a:rPr sz="2000" b="1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Top5</a:t>
            </a:r>
            <a:r>
              <a:rPr sz="20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市场</a:t>
            </a:r>
            <a:endParaRPr lang="SimHei" altLang="SimHei" sz="2000"/>
          </a:p>
        </p:txBody>
      </p:sp>
      <p:sp>
        <p:nvSpPr>
          <p:cNvPr id="144" name="textbox 144"/>
          <p:cNvSpPr/>
          <p:nvPr/>
        </p:nvSpPr>
        <p:spPr>
          <a:xfrm>
            <a:off x="419140" y="208311"/>
            <a:ext cx="1524000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35"/>
              </a:lnSpc>
            </a:pPr>
            <a:r>
              <a:rPr sz="1200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TikTok</a:t>
            </a:r>
            <a:r>
              <a:rPr sz="1200" kern="0" spc="1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1200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for   </a:t>
            </a: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Business</a:t>
            </a:r>
            <a:endParaRPr lang="Arial" altLang="Arial" sz="12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6" name="picture 1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48" name="textbox 148"/>
          <p:cNvSpPr/>
          <p:nvPr/>
        </p:nvSpPr>
        <p:spPr>
          <a:xfrm>
            <a:off x="4083823" y="2365761"/>
            <a:ext cx="4039870" cy="1263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540"/>
              </a:lnSpc>
            </a:pPr>
            <a:endParaRPr lang="Arial" altLang="Arial" sz="100"/>
          </a:p>
          <a:p>
            <a:pPr marL="1769745" algn="l" rtl="0" eaLnBrk="0">
              <a:lnSpc>
                <a:spcPct val="78000"/>
              </a:lnSpc>
            </a:pPr>
            <a:r>
              <a:rPr sz="3000" b="1" kern="0" spc="-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endParaRPr lang="SimSun" altLang="SimSun" sz="3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900"/>
          </a:p>
          <a:p>
            <a:pPr marL="12700" algn="l" rtl="0" eaLnBrk="0">
              <a:lnSpc>
                <a:spcPct val="96000"/>
              </a:lnSpc>
              <a:spcBef>
                <a:spcPts val="4"/>
              </a:spcBef>
            </a:pPr>
            <a:r>
              <a:rPr sz="3900" b="1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出海短剧内容探查</a:t>
            </a:r>
            <a:endParaRPr lang="SimHei" altLang="SimHei" sz="3900"/>
          </a:p>
        </p:txBody>
      </p:sp>
      <p:sp>
        <p:nvSpPr>
          <p:cNvPr id="150" name="textbox 150"/>
          <p:cNvSpPr/>
          <p:nvPr/>
        </p:nvSpPr>
        <p:spPr>
          <a:xfrm>
            <a:off x="419140" y="227665"/>
            <a:ext cx="1517014" cy="2247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67"/>
              </a:lnSpc>
            </a:pPr>
            <a:r>
              <a:rPr sz="1100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TikTok</a:t>
            </a:r>
            <a:r>
              <a:rPr sz="1100" kern="0" spc="8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1100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for</a:t>
            </a:r>
            <a:r>
              <a:rPr sz="1100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</a:t>
            </a:r>
            <a:r>
              <a:rPr sz="1100" kern="0" spc="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Business</a:t>
            </a:r>
            <a:endParaRPr lang="Arial" altLang="Arial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2" name="picture 1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4" name="textbox 154"/>
          <p:cNvSpPr/>
          <p:nvPr/>
        </p:nvSpPr>
        <p:spPr>
          <a:xfrm>
            <a:off x="419140" y="208311"/>
            <a:ext cx="8109584" cy="1066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35"/>
              </a:lnSpc>
            </a:pPr>
            <a:r>
              <a:rPr sz="1200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TikTok</a:t>
            </a:r>
            <a:r>
              <a:rPr sz="1200" kern="0" spc="1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1200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for   </a:t>
            </a: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Business</a:t>
            </a:r>
            <a:endParaRPr lang="Arial" altLang="Arial" sz="1200"/>
          </a:p>
          <a:p>
            <a:pPr algn="l" rtl="0" eaLnBrk="0">
              <a:lnSpc>
                <a:spcPct val="17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algn="r" rtl="0" eaLnBrk="0">
              <a:lnSpc>
                <a:spcPct val="96000"/>
              </a:lnSpc>
              <a:spcBef>
                <a:spcPts val="3"/>
              </a:spcBef>
            </a:pPr>
            <a:r>
              <a:rPr sz="3100" b="1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短剧产品中不同商业化链路</a:t>
            </a:r>
            <a:endParaRPr lang="SimHei" altLang="SimHei" sz="3100"/>
          </a:p>
        </p:txBody>
      </p:sp>
      <p:pic>
        <p:nvPicPr>
          <p:cNvPr id="156" name="picture 1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927859" y="2184410"/>
            <a:ext cx="2571780" cy="2539997"/>
          </a:xfrm>
          <a:prstGeom prst="rect">
            <a:avLst/>
          </a:prstGeom>
        </p:spPr>
      </p:pic>
      <p:sp>
        <p:nvSpPr>
          <p:cNvPr id="158" name="textbox 158"/>
          <p:cNvSpPr/>
          <p:nvPr/>
        </p:nvSpPr>
        <p:spPr>
          <a:xfrm>
            <a:off x="1384259" y="4537310"/>
            <a:ext cx="3836034" cy="1270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00"/>
              </a:lnSpc>
            </a:pPr>
            <a:endParaRPr lang="Arial" altLang="Arial" sz="100"/>
          </a:p>
          <a:p>
            <a:pPr marL="358140" algn="l" rtl="0" eaLnBrk="0">
              <a:lnSpc>
                <a:spcPct val="98000"/>
              </a:lnSpc>
            </a:pPr>
            <a:r>
              <a:rPr sz="1400" b="1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单集付费</a:t>
            </a:r>
            <a:r>
              <a:rPr sz="1400" kern="0" spc="6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b="1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会员订阅</a:t>
            </a:r>
            <a:r>
              <a:rPr sz="1400" kern="0" spc="6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b="1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广告变</a:t>
            </a:r>
            <a:r>
              <a:rPr sz="1400" b="1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现</a:t>
            </a:r>
            <a:endParaRPr lang="SimHei" altLang="SimHei" sz="14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432"/>
              </a:spcBef>
            </a:pPr>
            <a:r>
              <a:rPr sz="14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所有产品均将单集付费解锁作为最主要</a:t>
            </a:r>
            <a:r>
              <a:rPr sz="14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的付费点</a:t>
            </a:r>
            <a:endParaRPr lang="SimHei" altLang="SimHei" sz="14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marL="12700" algn="l" rtl="0" eaLnBrk="0">
              <a:lnSpc>
                <a:spcPct val="108000"/>
              </a:lnSpc>
              <a:spcBef>
                <a:spcPts val="7"/>
              </a:spcBef>
            </a:pPr>
            <a:r>
              <a:rPr sz="1400" kern="0" spc="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会员订阅(71%)和广告变现(29%)的使用比例</a:t>
            </a:r>
            <a:r>
              <a:rPr sz="14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也在逐渐提升</a:t>
            </a:r>
            <a:endParaRPr lang="SimHei" altLang="SimHei" sz="1400"/>
          </a:p>
        </p:txBody>
      </p:sp>
      <p:sp>
        <p:nvSpPr>
          <p:cNvPr id="160" name="textbox 160"/>
          <p:cNvSpPr/>
          <p:nvPr/>
        </p:nvSpPr>
        <p:spPr>
          <a:xfrm>
            <a:off x="6445280" y="4990857"/>
            <a:ext cx="4650740" cy="897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0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4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以每部剧首次付费集数和总集数的比值作为付费解锁深度值</a:t>
            </a:r>
            <a:endParaRPr lang="SimHei" altLang="SimHei" sz="1400"/>
          </a:p>
          <a:p>
            <a:pPr marL="12700" algn="l" rtl="0" eaLnBrk="0">
              <a:lnSpc>
                <a:spcPct val="98000"/>
              </a:lnSpc>
              <a:spcBef>
                <a:spcPts val="953"/>
              </a:spcBef>
            </a:pPr>
            <a:r>
              <a:rPr sz="14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超过三成剧目的解锁深度值在5%</a:t>
            </a:r>
            <a:r>
              <a:rPr sz="14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以内</a:t>
            </a:r>
            <a:endParaRPr lang="SimHei" altLang="SimHei" sz="14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347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4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近一半左右剧目的深度值则落5%-10%</a:t>
            </a:r>
            <a:endParaRPr lang="SimHei" altLang="SimHei" sz="1400"/>
          </a:p>
        </p:txBody>
      </p:sp>
      <p:sp>
        <p:nvSpPr>
          <p:cNvPr id="162" name="textbox 162"/>
          <p:cNvSpPr/>
          <p:nvPr/>
        </p:nvSpPr>
        <p:spPr>
          <a:xfrm>
            <a:off x="1816100" y="2065842"/>
            <a:ext cx="1297939" cy="647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963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7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100%</a:t>
            </a:r>
            <a:endParaRPr lang="SimSun" altLang="SimSun" sz="1700"/>
          </a:p>
          <a:p>
            <a:pPr algn="l" rtl="0" eaLnBrk="0">
              <a:lnSpc>
                <a:spcPct val="103000"/>
              </a:lnSpc>
            </a:pPr>
            <a:endParaRPr lang="Arial" altLang="Arial" sz="1300"/>
          </a:p>
          <a:p>
            <a:pPr algn="l" rtl="0" eaLnBrk="0">
              <a:lnSpc>
                <a:spcPct val="9353"/>
              </a:lnSpc>
            </a:pPr>
            <a:endParaRPr lang="Arial" altLang="Arial" sz="100"/>
          </a:p>
          <a:p>
            <a:pPr algn="r" rtl="0" eaLnBrk="0">
              <a:lnSpc>
                <a:spcPct val="80000"/>
              </a:lnSpc>
            </a:pPr>
            <a:r>
              <a:rPr sz="17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71%</a:t>
            </a:r>
            <a:endParaRPr lang="SimSun" altLang="SimSun" sz="1700"/>
          </a:p>
        </p:txBody>
      </p:sp>
      <p:sp>
        <p:nvSpPr>
          <p:cNvPr id="164" name="textbox 164"/>
          <p:cNvSpPr/>
          <p:nvPr/>
        </p:nvSpPr>
        <p:spPr>
          <a:xfrm>
            <a:off x="9988518" y="3109351"/>
            <a:ext cx="900430" cy="791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44"/>
              </a:lnSpc>
            </a:pPr>
            <a:endParaRPr lang="Arial" altLang="Arial" sz="100"/>
          </a:p>
          <a:p>
            <a:pPr marL="146050" algn="l" rtl="0" eaLnBrk="0">
              <a:lnSpc>
                <a:spcPct val="81000"/>
              </a:lnSpc>
            </a:pP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X&lt;5%</a:t>
            </a:r>
            <a:endParaRPr lang="Arial" altLang="Arial" sz="1200"/>
          </a:p>
          <a:p>
            <a:pPr marL="12700" algn="l" rtl="0" eaLnBrk="0">
              <a:lnSpc>
                <a:spcPct val="81000"/>
              </a:lnSpc>
              <a:spcBef>
                <a:spcPts val="1234"/>
              </a:spcBef>
            </a:pP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■5%≤X≤10%</a:t>
            </a:r>
            <a:endParaRPr lang="Arial" altLang="Arial" sz="12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00964" algn="l" rtl="0" eaLnBrk="0">
              <a:lnSpc>
                <a:spcPts val="1496"/>
              </a:lnSpc>
              <a:spcBef>
                <a:spcPts val="3"/>
              </a:spcBef>
            </a:pPr>
            <a:r>
              <a:rPr sz="12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10%&lt;X</a:t>
            </a:r>
            <a:endParaRPr lang="SimSun" altLang="SimSun" sz="1200"/>
          </a:p>
        </p:txBody>
      </p:sp>
      <p:sp>
        <p:nvSpPr>
          <p:cNvPr id="166" name="textbox 166"/>
          <p:cNvSpPr/>
          <p:nvPr/>
        </p:nvSpPr>
        <p:spPr>
          <a:xfrm>
            <a:off x="609579" y="6374094"/>
            <a:ext cx="3147060" cy="200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5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*以当前能够下载进入使用的产品作为</a:t>
            </a: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统计基础</a:t>
            </a:r>
            <a:endParaRPr lang="SimHei" altLang="SimHei" sz="1200"/>
          </a:p>
        </p:txBody>
      </p:sp>
      <p:sp>
        <p:nvSpPr>
          <p:cNvPr id="168" name="textbox 168"/>
          <p:cNvSpPr/>
          <p:nvPr/>
        </p:nvSpPr>
        <p:spPr>
          <a:xfrm>
            <a:off x="3657579" y="3247816"/>
            <a:ext cx="347979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28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7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29%</a:t>
            </a:r>
            <a:endParaRPr lang="SimSun" altLang="SimSun" sz="17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2" name="textbox 172"/>
          <p:cNvSpPr/>
          <p:nvPr/>
        </p:nvSpPr>
        <p:spPr>
          <a:xfrm>
            <a:off x="800140" y="3518672"/>
            <a:ext cx="4295140" cy="717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432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700" kern="0" spc="-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欧美地区又以逆袭、霸</a:t>
            </a:r>
            <a:r>
              <a:rPr sz="1700" kern="0" spc="-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总和复仇等爽剧类型居多</a:t>
            </a:r>
            <a:endParaRPr lang="SimHei" altLang="SimHei" sz="1700"/>
          </a:p>
          <a:p>
            <a:pPr algn="l" rtl="0" eaLnBrk="0">
              <a:lnSpc>
                <a:spcPct val="100000"/>
              </a:lnSpc>
            </a:pPr>
            <a:endParaRPr lang="Arial" altLang="Arial" sz="1300"/>
          </a:p>
          <a:p>
            <a:pPr marL="12700" algn="l" rtl="0" eaLnBrk="0">
              <a:lnSpc>
                <a:spcPct val="95000"/>
              </a:lnSpc>
              <a:spcBef>
                <a:spcPts val="3"/>
              </a:spcBef>
            </a:pPr>
            <a:r>
              <a:rPr sz="1700" kern="0" spc="-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欧美地区常见的狼人题材也有部分剧目</a:t>
            </a:r>
            <a:r>
              <a:rPr sz="1700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涉足</a:t>
            </a:r>
            <a:endParaRPr lang="SimHei" altLang="SimHei" sz="1700"/>
          </a:p>
        </p:txBody>
      </p:sp>
      <p:sp>
        <p:nvSpPr>
          <p:cNvPr id="174" name="textbox 174"/>
          <p:cNvSpPr/>
          <p:nvPr/>
        </p:nvSpPr>
        <p:spPr>
          <a:xfrm>
            <a:off x="800140" y="4842857"/>
            <a:ext cx="4290059" cy="5886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995"/>
              </a:lnSpc>
            </a:pPr>
            <a:endParaRPr lang="Arial" altLang="Arial" sz="100"/>
          </a:p>
          <a:p>
            <a:pPr marL="12700" indent="31115" algn="l" rtl="0" eaLnBrk="0">
              <a:lnSpc>
                <a:spcPct val="109000"/>
              </a:lnSpc>
            </a:pPr>
            <a:r>
              <a:rPr sz="1700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东南亚地区除了常规的霸总题</a:t>
            </a:r>
            <a:r>
              <a:rPr sz="1700" kern="0" spc="-1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材外，还围绕虐恋</a:t>
            </a:r>
            <a:r>
              <a:rPr sz="17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-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纠葛和婆媳关系进行剧目制作</a:t>
            </a:r>
            <a:endParaRPr lang="SimHei" altLang="SimHei" sz="1700"/>
          </a:p>
        </p:txBody>
      </p:sp>
      <p:sp>
        <p:nvSpPr>
          <p:cNvPr id="176" name="textbox 176"/>
          <p:cNvSpPr/>
          <p:nvPr/>
        </p:nvSpPr>
        <p:spPr>
          <a:xfrm>
            <a:off x="3656688" y="821476"/>
            <a:ext cx="4882515" cy="463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8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000" b="1" kern="0" spc="1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短剧产品剧目不同题材占比</a:t>
            </a:r>
            <a:endParaRPr lang="SimHei" altLang="SimHei" sz="3000"/>
          </a:p>
        </p:txBody>
      </p:sp>
      <p:sp>
        <p:nvSpPr>
          <p:cNvPr id="178" name="textbox 178"/>
          <p:cNvSpPr/>
          <p:nvPr/>
        </p:nvSpPr>
        <p:spPr>
          <a:xfrm>
            <a:off x="5956259" y="4294215"/>
            <a:ext cx="1336039" cy="14706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65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17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爱情</a:t>
            </a:r>
            <a:endParaRPr lang="SimHei" altLang="SimHei" sz="1700"/>
          </a:p>
          <a:p>
            <a:pPr marL="876300" algn="l" rtl="0" eaLnBrk="0">
              <a:lnSpc>
                <a:spcPct val="96000"/>
              </a:lnSpc>
              <a:spcBef>
                <a:spcPts val="1392"/>
              </a:spcBef>
            </a:pPr>
            <a:r>
              <a:rPr sz="17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爱情</a:t>
            </a:r>
            <a:endParaRPr lang="SimHei" altLang="SimHei" sz="17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12700" algn="l" rtl="0" eaLnBrk="0">
              <a:lnSpc>
                <a:spcPct val="96000"/>
              </a:lnSpc>
              <a:spcBef>
                <a:spcPts val="4"/>
              </a:spcBef>
            </a:pPr>
            <a:r>
              <a:rPr sz="1700" kern="0" spc="1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东南亚</a:t>
            </a:r>
            <a:endParaRPr lang="SimHei" altLang="SimHei" sz="1700"/>
          </a:p>
        </p:txBody>
      </p:sp>
      <p:sp>
        <p:nvSpPr>
          <p:cNvPr id="180" name="textbox 180"/>
          <p:cNvSpPr/>
          <p:nvPr/>
        </p:nvSpPr>
        <p:spPr>
          <a:xfrm>
            <a:off x="800140" y="2640629"/>
            <a:ext cx="3682365" cy="271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63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700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几</a:t>
            </a:r>
            <a:r>
              <a:rPr sz="1700" kern="0" spc="-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乎所有剧目都以爱情作为主线进行</a:t>
            </a:r>
            <a:r>
              <a:rPr sz="1700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开</a:t>
            </a:r>
            <a:r>
              <a:rPr sz="1700" kern="0" spc="-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展</a:t>
            </a:r>
            <a:endParaRPr lang="SimHei" altLang="SimHei" sz="1700"/>
          </a:p>
        </p:txBody>
      </p:sp>
      <p:sp>
        <p:nvSpPr>
          <p:cNvPr id="182" name="textbox 182"/>
          <p:cNvSpPr/>
          <p:nvPr/>
        </p:nvSpPr>
        <p:spPr>
          <a:xfrm>
            <a:off x="9188480" y="4294215"/>
            <a:ext cx="517525" cy="1374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6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7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复仇</a:t>
            </a:r>
            <a:endParaRPr lang="SimHei" altLang="SimHei" sz="1700"/>
          </a:p>
          <a:p>
            <a:pPr marL="69850" algn="l" rtl="0" eaLnBrk="0">
              <a:lnSpc>
                <a:spcPct val="96000"/>
              </a:lnSpc>
              <a:spcBef>
                <a:spcPts val="1192"/>
              </a:spcBef>
            </a:pPr>
            <a:r>
              <a:rPr sz="17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家庭</a:t>
            </a:r>
            <a:endParaRPr lang="SimHei" altLang="SimHei" sz="17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300"/>
          </a:p>
          <a:p>
            <a:pPr marL="69850" algn="l" rtl="0" eaLnBrk="0">
              <a:lnSpc>
                <a:spcPct val="78000"/>
              </a:lnSpc>
            </a:pPr>
            <a:r>
              <a:rPr sz="14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24%</a:t>
            </a:r>
            <a:endParaRPr lang="SimSun" altLang="SimSun" sz="1400"/>
          </a:p>
        </p:txBody>
      </p:sp>
      <p:sp>
        <p:nvSpPr>
          <p:cNvPr id="184" name="textbox 184"/>
          <p:cNvSpPr/>
          <p:nvPr/>
        </p:nvSpPr>
        <p:spPr>
          <a:xfrm>
            <a:off x="8407461" y="4296590"/>
            <a:ext cx="551815" cy="669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6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7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霸总</a:t>
            </a:r>
            <a:endParaRPr lang="SimHei" altLang="SimHei" sz="1700"/>
          </a:p>
          <a:p>
            <a:pPr algn="l" rtl="0" eaLnBrk="0">
              <a:lnSpc>
                <a:spcPct val="103000"/>
              </a:lnSpc>
            </a:pPr>
            <a:endParaRPr lang="Arial" altLang="Arial" sz="900"/>
          </a:p>
          <a:p>
            <a:pPr algn="l" rtl="0" eaLnBrk="0">
              <a:lnSpc>
                <a:spcPct val="7693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1700" i="1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虐恋</a:t>
            </a:r>
            <a:endParaRPr lang="SimHei" altLang="SimHei" sz="1700"/>
          </a:p>
        </p:txBody>
      </p:sp>
      <p:sp>
        <p:nvSpPr>
          <p:cNvPr id="186" name="textbox 186"/>
          <p:cNvSpPr/>
          <p:nvPr/>
        </p:nvSpPr>
        <p:spPr>
          <a:xfrm>
            <a:off x="419140" y="214978"/>
            <a:ext cx="1523364" cy="2247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67"/>
              </a:lnSpc>
            </a:pPr>
            <a:r>
              <a:rPr sz="1100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TikTok</a:t>
            </a:r>
            <a:r>
              <a:rPr sz="1100" kern="0" spc="9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1100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for</a:t>
            </a:r>
            <a:r>
              <a:rPr sz="1100" kern="0" spc="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Business</a:t>
            </a:r>
            <a:endParaRPr lang="Arial" altLang="Arial" sz="1100"/>
          </a:p>
        </p:txBody>
      </p:sp>
      <p:sp>
        <p:nvSpPr>
          <p:cNvPr id="188" name="textbox 188"/>
          <p:cNvSpPr/>
          <p:nvPr/>
        </p:nvSpPr>
        <p:spPr>
          <a:xfrm>
            <a:off x="7619979" y="4268840"/>
            <a:ext cx="477519" cy="697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6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7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逆袭</a:t>
            </a:r>
            <a:endParaRPr lang="SimHei" altLang="SimHei" sz="17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31115" algn="l" rtl="0" eaLnBrk="0">
              <a:lnSpc>
                <a:spcPct val="97000"/>
              </a:lnSpc>
            </a:pPr>
            <a:r>
              <a:rPr sz="17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霸总</a:t>
            </a:r>
            <a:endParaRPr lang="SimHei" altLang="SimHei" sz="1700"/>
          </a:p>
        </p:txBody>
      </p:sp>
      <p:sp>
        <p:nvSpPr>
          <p:cNvPr id="190" name="textbox 190"/>
          <p:cNvSpPr/>
          <p:nvPr/>
        </p:nvSpPr>
        <p:spPr>
          <a:xfrm>
            <a:off x="10750520" y="3850452"/>
            <a:ext cx="450850" cy="6940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33"/>
              </a:lnSpc>
            </a:pPr>
            <a:endParaRPr lang="Arial" altLang="Arial" sz="100"/>
          </a:p>
          <a:p>
            <a:pPr marL="139700" algn="l" rtl="0" eaLnBrk="0">
              <a:lnSpc>
                <a:spcPct val="78000"/>
              </a:lnSpc>
            </a:pPr>
            <a:r>
              <a:rPr sz="14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6%</a:t>
            </a:r>
            <a:endParaRPr lang="SimSun" altLang="SimSun" sz="14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400"/>
          </a:p>
          <a:p>
            <a:pPr marL="12700" algn="l" rtl="0" eaLnBrk="0">
              <a:lnSpc>
                <a:spcPct val="96000"/>
              </a:lnSpc>
              <a:spcBef>
                <a:spcPts val="3"/>
              </a:spcBef>
            </a:pPr>
            <a:r>
              <a:rPr sz="17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校园</a:t>
            </a:r>
            <a:endParaRPr lang="SimHei" altLang="SimHei" sz="1700"/>
          </a:p>
        </p:txBody>
      </p:sp>
      <p:sp>
        <p:nvSpPr>
          <p:cNvPr id="192" name="textbox 192"/>
          <p:cNvSpPr/>
          <p:nvPr/>
        </p:nvSpPr>
        <p:spPr>
          <a:xfrm>
            <a:off x="5953369" y="3300145"/>
            <a:ext cx="501650" cy="302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38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900" b="1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欧美</a:t>
            </a:r>
            <a:endParaRPr lang="SimHei" altLang="SimHei" sz="1900"/>
          </a:p>
        </p:txBody>
      </p:sp>
      <p:sp>
        <p:nvSpPr>
          <p:cNvPr id="194" name="textbox 194"/>
          <p:cNvSpPr/>
          <p:nvPr/>
        </p:nvSpPr>
        <p:spPr>
          <a:xfrm>
            <a:off x="9988519" y="4280664"/>
            <a:ext cx="448944" cy="273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43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7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狼人</a:t>
            </a:r>
            <a:endParaRPr lang="SimHei" altLang="SimHei" sz="1700"/>
          </a:p>
        </p:txBody>
      </p:sp>
      <p:sp>
        <p:nvSpPr>
          <p:cNvPr id="196" name="textbox 196"/>
          <p:cNvSpPr/>
          <p:nvPr/>
        </p:nvSpPr>
        <p:spPr>
          <a:xfrm>
            <a:off x="7721661" y="5855769"/>
            <a:ext cx="342265" cy="228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253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7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43%</a:t>
            </a:r>
            <a:endParaRPr lang="SimSun" altLang="SimSun" sz="1700"/>
          </a:p>
        </p:txBody>
      </p:sp>
      <p:sp>
        <p:nvSpPr>
          <p:cNvPr id="198" name="textbox 198"/>
          <p:cNvSpPr/>
          <p:nvPr/>
        </p:nvSpPr>
        <p:spPr>
          <a:xfrm>
            <a:off x="8553399" y="5633501"/>
            <a:ext cx="336550" cy="228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253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7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33%</a:t>
            </a:r>
            <a:endParaRPr lang="SimSun" altLang="SimSun" sz="1700"/>
          </a:p>
        </p:txBody>
      </p:sp>
      <p:sp>
        <p:nvSpPr>
          <p:cNvPr id="200" name="textbox 200"/>
          <p:cNvSpPr/>
          <p:nvPr/>
        </p:nvSpPr>
        <p:spPr>
          <a:xfrm>
            <a:off x="7721661" y="2840817"/>
            <a:ext cx="286384" cy="193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33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4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48%</a:t>
            </a:r>
            <a:endParaRPr lang="SimSun" altLang="SimSun" sz="1400"/>
          </a:p>
        </p:txBody>
      </p:sp>
      <p:sp>
        <p:nvSpPr>
          <p:cNvPr id="202" name="textbox 202"/>
          <p:cNvSpPr/>
          <p:nvPr/>
        </p:nvSpPr>
        <p:spPr>
          <a:xfrm>
            <a:off x="6819940" y="6517459"/>
            <a:ext cx="284479" cy="193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34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4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95%</a:t>
            </a:r>
            <a:endParaRPr lang="SimSun" altLang="SimSun" sz="1400"/>
          </a:p>
        </p:txBody>
      </p:sp>
      <p:sp>
        <p:nvSpPr>
          <p:cNvPr id="204" name="textbox 204"/>
          <p:cNvSpPr/>
          <p:nvPr/>
        </p:nvSpPr>
        <p:spPr>
          <a:xfrm>
            <a:off x="6819940" y="2053381"/>
            <a:ext cx="284479" cy="193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33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4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90%</a:t>
            </a:r>
            <a:endParaRPr lang="SimSun" altLang="SimSun" sz="1400"/>
          </a:p>
        </p:txBody>
      </p:sp>
      <p:sp>
        <p:nvSpPr>
          <p:cNvPr id="206" name="textbox 206"/>
          <p:cNvSpPr/>
          <p:nvPr/>
        </p:nvSpPr>
        <p:spPr>
          <a:xfrm>
            <a:off x="8470859" y="3240844"/>
            <a:ext cx="283209" cy="193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33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4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28%</a:t>
            </a:r>
            <a:endParaRPr lang="SimSun" altLang="SimSun" sz="1400"/>
          </a:p>
        </p:txBody>
      </p:sp>
      <p:sp>
        <p:nvSpPr>
          <p:cNvPr id="208" name="textbox 208"/>
          <p:cNvSpPr/>
          <p:nvPr/>
        </p:nvSpPr>
        <p:spPr>
          <a:xfrm>
            <a:off x="10045700" y="3551280"/>
            <a:ext cx="272415" cy="193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0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400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10%</a:t>
            </a:r>
            <a:endParaRPr lang="SimSun" altLang="SimSun" sz="1400"/>
          </a:p>
        </p:txBody>
      </p:sp>
      <p:sp>
        <p:nvSpPr>
          <p:cNvPr id="210" name="textbox 210"/>
          <p:cNvSpPr/>
          <p:nvPr/>
        </p:nvSpPr>
        <p:spPr>
          <a:xfrm>
            <a:off x="9245662" y="3386208"/>
            <a:ext cx="272415" cy="193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0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400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16%</a:t>
            </a:r>
            <a:endParaRPr lang="SimSun" altLang="SimSun" sz="14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2" name="picture 2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14" name="textbox 214"/>
          <p:cNvSpPr/>
          <p:nvPr/>
        </p:nvSpPr>
        <p:spPr>
          <a:xfrm>
            <a:off x="419140" y="214978"/>
            <a:ext cx="10074909" cy="1034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67"/>
              </a:lnSpc>
            </a:pPr>
            <a:r>
              <a:rPr sz="1100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TikTok</a:t>
            </a:r>
            <a:r>
              <a:rPr sz="1100" kern="0" spc="9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1100" kern="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for</a:t>
            </a:r>
            <a:r>
              <a:rPr sz="1100" kern="0" spc="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Business</a:t>
            </a:r>
            <a:endParaRPr lang="Arial" altLang="Arial" sz="1100"/>
          </a:p>
          <a:p>
            <a:pPr algn="l" rtl="0" eaLnBrk="0">
              <a:lnSpc>
                <a:spcPct val="168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algn="r" rtl="0" eaLnBrk="0">
              <a:lnSpc>
                <a:spcPct val="92000"/>
              </a:lnSpc>
              <a:spcBef>
                <a:spcPts val="7"/>
              </a:spcBef>
            </a:pPr>
            <a:r>
              <a:rPr sz="3100" kern="0" spc="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爱情主题中，哪些原创短剧题材在美国备受喜</a:t>
            </a:r>
            <a:r>
              <a:rPr sz="3100" kern="0" spc="1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爱?</a:t>
            </a:r>
            <a:endParaRPr lang="SimHei" altLang="SimHei" sz="3100"/>
          </a:p>
        </p:txBody>
      </p:sp>
      <p:sp>
        <p:nvSpPr>
          <p:cNvPr id="216" name="textbox 216"/>
          <p:cNvSpPr/>
          <p:nvPr/>
        </p:nvSpPr>
        <p:spPr>
          <a:xfrm>
            <a:off x="8721143" y="2752849"/>
            <a:ext cx="2350135" cy="3037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4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豪门爱情和生活争端</a:t>
            </a:r>
            <a:endParaRPr lang="SimHei" altLang="SimHei" sz="14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431"/>
              </a:spcBef>
            </a:pPr>
            <a:r>
              <a:rPr sz="1400" b="1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主角经历困难，在爱</a:t>
            </a: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情中成长</a:t>
            </a:r>
            <a:endParaRPr lang="SimHei" altLang="SimHei" sz="14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429"/>
              </a:spcBef>
            </a:pPr>
            <a:r>
              <a:rPr sz="14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婚后或者爱错人的感情故事</a:t>
            </a:r>
            <a:endParaRPr lang="SimHei" altLang="SimHei" sz="14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423"/>
              </a:spcBef>
            </a:pPr>
            <a:r>
              <a:rPr sz="1400" b="1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不同寻常关系下的恋爱</a:t>
            </a:r>
            <a:endParaRPr lang="SimHei" altLang="SimHei" sz="14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300"/>
          </a:p>
          <a:p>
            <a:pPr marL="12700" algn="l" rtl="0" eaLnBrk="0">
              <a:lnSpc>
                <a:spcPct val="96000"/>
              </a:lnSpc>
              <a:spcBef>
                <a:spcPts val="1"/>
              </a:spcBef>
            </a:pPr>
            <a:r>
              <a:rPr sz="14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被恋人陷害或者重生后复仇</a:t>
            </a:r>
            <a:endParaRPr lang="SimHei" altLang="SimHei" sz="1400"/>
          </a:p>
        </p:txBody>
      </p:sp>
      <p:sp>
        <p:nvSpPr>
          <p:cNvPr id="218" name="textbox 218"/>
          <p:cNvSpPr/>
          <p:nvPr/>
        </p:nvSpPr>
        <p:spPr>
          <a:xfrm>
            <a:off x="787460" y="3282925"/>
            <a:ext cx="2724150" cy="1945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60"/>
              </a:lnSpc>
            </a:pPr>
            <a:endParaRPr lang="Arial" altLang="Arial" sz="100"/>
          </a:p>
          <a:p>
            <a:pPr algn="r" rtl="0" eaLnBrk="0">
              <a:lnSpc>
                <a:spcPct val="94000"/>
              </a:lnSpc>
            </a:pPr>
            <a:r>
              <a:rPr sz="5500" b="1" i="1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差异</a:t>
            </a:r>
            <a:endParaRPr lang="SimHei" altLang="SimHei" sz="55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735965" algn="l" rtl="0" eaLnBrk="0">
              <a:lnSpc>
                <a:spcPct val="85000"/>
              </a:lnSpc>
              <a:spcBef>
                <a:spcPts val="420"/>
              </a:spcBef>
            </a:pPr>
            <a:r>
              <a:rPr sz="14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甜宠、青春元素不是主流</a:t>
            </a:r>
            <a:endParaRPr lang="SimHei" altLang="SimHei" sz="1400"/>
          </a:p>
          <a:p>
            <a:pPr marL="18415" algn="l" rtl="0" eaLnBrk="0">
              <a:lnSpc>
                <a:spcPts val="2400"/>
              </a:lnSpc>
            </a:pPr>
            <a:r>
              <a:rPr sz="14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关注翻译爱情短剧忽略的小众人群</a:t>
            </a:r>
            <a:endParaRPr lang="SimHei" altLang="SimHei" sz="14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782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4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叠加魔幻元素和直白剧情更受欢迎</a:t>
            </a:r>
            <a:endParaRPr lang="SimHei" altLang="SimHei" sz="1400"/>
          </a:p>
        </p:txBody>
      </p:sp>
      <p:sp>
        <p:nvSpPr>
          <p:cNvPr id="220" name="textbox 220"/>
          <p:cNvSpPr/>
          <p:nvPr/>
        </p:nvSpPr>
        <p:spPr>
          <a:xfrm>
            <a:off x="4080100" y="2691398"/>
            <a:ext cx="975994" cy="31330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6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b="1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豪门生活</a:t>
            </a:r>
            <a:endParaRPr lang="SimHei" altLang="SimHei" sz="18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551"/>
              </a:spcBef>
            </a:pPr>
            <a:r>
              <a:rPr sz="1800" b="1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自我发现</a:t>
            </a:r>
            <a:endParaRPr lang="SimHei" altLang="SimHei" sz="18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547"/>
              </a:spcBef>
            </a:pPr>
            <a:r>
              <a:rPr sz="1800" b="1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婚姻故事</a:t>
            </a:r>
            <a:endParaRPr lang="SimHei" altLang="SimHei" sz="18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544"/>
              </a:spcBef>
            </a:pPr>
            <a:r>
              <a:rPr sz="1800" b="1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禁忌之恋</a:t>
            </a:r>
            <a:endParaRPr lang="SimHei" altLang="SimHei" sz="18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12700" algn="l" rtl="0" eaLnBrk="0">
              <a:lnSpc>
                <a:spcPct val="98000"/>
              </a:lnSpc>
              <a:spcBef>
                <a:spcPts val="3"/>
              </a:spcBef>
            </a:pPr>
            <a:r>
              <a:rPr sz="1800" b="1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复仇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https://d.book118.com/207044152033006030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SimSun</vt:lpstr>
      <vt:lpstr>SimHei</vt:lpstr>
      <vt:lpstr>YouYuan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2024-09-01T17:33:20.664</cp:lastPrinted>
  <dcterms:created xsi:type="dcterms:W3CDTF">2024-09-01T09:33:20Z</dcterms:created>
  <dcterms:modified xsi:type="dcterms:W3CDTF">2024-09-01T09:33:21Z</dcterms:modified>
</cp:coreProperties>
</file>