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19F72C-A1A4-435E-9E10-BBFCDA69B2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BC28D1-16FC-43AC-8DC0-07D007C8D5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8B4848-D9E8-4F28-968E-BF257B1535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27DFEE-1887-4771-B8E6-71FA46F92E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7A21D14-06EE-4E0A-8D33-C5AD6A0BCB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071F1AB-DB14-4461-8EC1-808E98436A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A9F8ACB-F295-4003-91A2-05AA62D965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7D68F3-56E9-4949-9593-B9D42B7635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AE6A2C-4EBF-48EB-AA7A-5762CA4D6E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423ABC-E4B5-48D3-8B2E-583BF166E3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8D2F90-B3FC-418D-BFFE-A00E20E91B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342682" y="1846430"/>
            <a:ext cx="5506636" cy="1200329"/>
          </a:xfrm>
        </p:spPr>
        <p:txBody>
          <a:bodyPr wrap="none" anchor="t">
            <a:spAutoFit/>
          </a:bodyPr>
          <a:lstStyle>
            <a:lvl1pPr algn="ctr">
              <a:defRPr sz="8000" b="1" i="0" spc="3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022629" y="3142768"/>
            <a:ext cx="2146742" cy="286232"/>
          </a:xfrm>
        </p:spPr>
        <p:txBody>
          <a:bodyPr wrap="none">
            <a:spAutoFit/>
          </a:bodyPr>
          <a:lstStyle>
            <a:lvl1pPr marL="0" indent="0" algn="ctr">
              <a:buNone/>
              <a:defRPr sz="14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009803" y="1270290"/>
            <a:ext cx="2172390" cy="480131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2800" b="1" i="0" spc="30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/>
        </a:solidFill>
        <a:effectLst/>
      </p:bgPr>
    </p:bg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/>
        </a:soli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bg1">
                <a:alpha val="60000"/>
                <a:lumMod val="95000"/>
                <a:lumOff val="5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rcRect t="31862" b="18138"/>
          <a:stretch>
            <a:fillRect/>
          </a:stretch>
        </p:blipFill>
        <p:spPr>
          <a:xfrm flipH="1">
            <a:off x="0" y="-1"/>
            <a:ext cx="12192000" cy="3429001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  <a:lumOff val="5000"/>
                </a:schemeClr>
              </a:gs>
              <a:gs pos="100000">
                <a:schemeClr val="bg1">
                  <a:alpha val="60000"/>
                  <a:lumMod val="95000"/>
                  <a:lumOff val="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/>
        </a:solidFill>
        <a:effectLst/>
      </p:bgPr>
    </p:bg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1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>
          <p15:clr>
            <a:srgbClr val="FBAE40"/>
          </p15:clr>
        </p15:guide>
        <p15:guide id="4" pos="3840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7053023052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优质护理服务特色及实践\n## 1.优质护理服务的概念与重要性\n### 1.1优质护理服务的定义与内涵\n### 1.2优质护理服务在医疗行业中的作用\n### 1.3优质护理服务对患者满意度的影响\n## 2.优质护理服务的特色与优势\n### 2.1个性化护理服务计划\n### 2.2多学科团队协作\n### 2.3患者健康教育与健康促进\n## 3.优质护理服务的实施策略与方法\n### 3.1建立完善的护理质量管理体系\n### 3.2提高护理人员的专业素养与技能\n### 3.3创新护理服务模式与实践\n## 4.优质护理服务的评价与持续改进\n### 4.1建立科学的护理服务质量评价标准\n### 4.2定期对护理服务质量进行评估与监控\n### 4.3根据评价结果进行持续改进与优化\n## 5.优质护理服务的案例分享与实践\n### 5.1成功实施优质护理服务的案例分析\n### 5.2优质护理服务在特定疾病领域的应用与实践\n### 5.3优质护理服务的未来发展趋势与挑战\n&quot;,&quot;templateId&quot;:&quot;gmkecq1xcbgpbesf4w4jrcmz4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46865" y="1846430"/>
            <a:ext cx="11518900" cy="9144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6000"/>
              <a:t>优质护理服务特色及实践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60648" y="1270290"/>
            <a:ext cx="6870700" cy="4826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b="1"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n-lt"/>
              </a:rPr>
              <a:t>CREATE TOGETHER</a:t>
            </a:r>
            <a:endParaRPr kumimoji="1" lang="en-US" altLang="zh-CN" spc="80"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effectLst/>
              </a:rPr>
              <a:t>TENCENT</a:t>
            </a:r>
            <a:r>
              <a:rPr lang="zh-CN" altLang="en-US" spc="80">
                <a:effectLst/>
              </a:rPr>
              <a:t> </a:t>
            </a:r>
            <a:r>
              <a:rPr lang="en-US" altLang="zh-CN" spc="80">
                <a:effectLst/>
              </a:rPr>
              <a:t>DOCS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9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01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30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优质护理服务的概念与重要性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64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65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66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以患者为中心的服务理念</a:t>
                </a:r>
                <a:endParaRPr/>
              </a:p>
            </p:txBody>
          </p:sp>
          <p:sp>
            <p:nvSpPr>
              <p:cNvPr id="167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关注患者的身心需求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提供个性化的护理服务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提高患者满意度</a:t>
                </a:r>
                <a:endParaRPr/>
              </a:p>
            </p:txBody>
          </p:sp>
        </p:grpSp>
        <p:grpSp>
          <p:nvGrpSpPr>
            <p:cNvPr id="168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6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高质量的护理服务</a:t>
                </a:r>
                <a:endParaRPr/>
              </a:p>
            </p:txBody>
          </p:sp>
          <p:sp>
            <p:nvSpPr>
              <p:cNvPr id="17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专业的护理技能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良好的沟通技巧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严格的护理管理</a:t>
                </a:r>
                <a:endParaRPr/>
              </a:p>
            </p:txBody>
          </p:sp>
        </p:grpSp>
        <p:grpSp>
          <p:nvGrpSpPr>
            <p:cNvPr id="171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172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持续改进与优化的过程</a:t>
                </a:r>
                <a:endParaRPr/>
              </a:p>
            </p:txBody>
          </p:sp>
          <p:sp>
            <p:nvSpPr>
              <p:cNvPr id="173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定期评估护理服务质量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根据评价结果进行改进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促进护理服务创新</a:t>
                </a:r>
                <a:endParaRPr/>
              </a:p>
            </p:txBody>
          </p:sp>
        </p:grpSp>
      </p:grpSp>
      <p:sp>
        <p:nvSpPr>
          <p:cNvPr id="17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优质护理服务的定义与内涵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6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77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78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7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减少医疗差错与纠纷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提高患者治疗效果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增强患者对医疗服务的信任</a:t>
                </a:r>
                <a:endParaRPr/>
              </a:p>
            </p:txBody>
          </p:sp>
          <p:sp>
            <p:nvSpPr>
              <p:cNvPr id="18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提高医疗服务质量</a:t>
                </a:r>
                <a:endParaRPr/>
              </a:p>
            </p:txBody>
          </p:sp>
        </p:grpSp>
        <p:grpSp>
          <p:nvGrpSpPr>
            <p:cNvPr id="181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18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提高患者对护理服务的认可度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增强患者对医疗团队的信任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提高患者忠诚度</a:t>
                </a:r>
                <a:endParaRPr/>
              </a:p>
            </p:txBody>
          </p:sp>
          <p:sp>
            <p:nvSpPr>
              <p:cNvPr id="18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提升患者满意度</a:t>
                </a:r>
                <a:endParaRPr/>
              </a:p>
            </p:txBody>
          </p:sp>
        </p:grpSp>
        <p:grpSp>
          <p:nvGrpSpPr>
            <p:cNvPr id="184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18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提高医疗机构的声誉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增加患者数量与收入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提高医疗机构的竞争力</a:t>
                </a:r>
                <a:endParaRPr/>
              </a:p>
            </p:txBody>
          </p:sp>
          <p:sp>
            <p:nvSpPr>
              <p:cNvPr id="186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促进医疗机构的发展</a:t>
                </a:r>
                <a:endParaRPr/>
              </a:p>
            </p:txBody>
          </p:sp>
        </p:grpSp>
      </p:grpSp>
      <p:pic>
        <p:nvPicPr>
          <p:cNvPr id="187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88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89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90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19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优质护理服务在医疗行业中的作用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3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194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195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19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提高患者满意度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关注患者的身心需求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提供个性化的护理服务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提高患者治疗效果</a:t>
                </a:r>
                <a:endParaRPr/>
              </a:p>
            </p:txBody>
          </p:sp>
          <p:sp>
            <p:nvSpPr>
              <p:cNvPr id="198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99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0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增强患者信任度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0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提供高质量的护理服务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建立良好的护患关系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提高患者对医疗团队的信任</a:t>
                </a:r>
                <a:endParaRPr/>
              </a:p>
            </p:txBody>
          </p:sp>
          <p:sp>
            <p:nvSpPr>
              <p:cNvPr id="202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03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0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促进患者康复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0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提供专业的护理指导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促进患者健康教育与健康促进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提高患者生活质量</a:t>
                </a:r>
                <a:endParaRPr/>
              </a:p>
            </p:txBody>
          </p:sp>
          <p:sp>
            <p:nvSpPr>
              <p:cNvPr id="206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0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优质护理服务对患者满意度的影响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9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02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210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优质护理服务的特色与优势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2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13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14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1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根据患者需求制定护理计划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1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了解患者的病情与需求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制定个性化的护理服务计划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调整护理计划以满足患者需求</a:t>
                </a:r>
                <a:endParaRPr/>
              </a:p>
            </p:txBody>
          </p:sp>
          <p:sp>
            <p:nvSpPr>
              <p:cNvPr id="217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18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1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护理计划的实施与监控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严格执行护理计划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定期评估护理计划的效果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根据评估结果调整护理计划</a:t>
                </a:r>
                <a:endParaRPr/>
              </a:p>
            </p:txBody>
          </p:sp>
          <p:sp>
            <p:nvSpPr>
              <p:cNvPr id="221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22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2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患者参与护理计划的制定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鼓励患者提出需求与建议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听取患者对护理计划的意见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提高患者对护理服务的满意度</a:t>
                </a:r>
                <a:endParaRPr/>
              </a:p>
            </p:txBody>
          </p:sp>
          <p:sp>
            <p:nvSpPr>
              <p:cNvPr id="225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个性化护理服务计划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8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29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30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231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2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多学科团队协作的重要性</a:t>
                </a:r>
                <a:endParaRPr/>
              </a:p>
            </p:txBody>
          </p:sp>
          <p:sp>
            <p:nvSpPr>
              <p:cNvPr id="233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促进护理与其他专业的交流与合作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提高护理服务质量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促进患者康复</a:t>
                </a:r>
                <a:endParaRPr/>
              </a:p>
            </p:txBody>
          </p:sp>
        </p:grpSp>
        <p:grpSp>
          <p:nvGrpSpPr>
            <p:cNvPr id="234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235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6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多学科团队协作的实施</a:t>
                </a:r>
                <a:endParaRPr/>
              </a:p>
            </p:txBody>
          </p:sp>
          <p:sp>
            <p:nvSpPr>
              <p:cNvPr id="237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建立多学科团队协作机制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定期召开多学科团队会议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共享患者信息与资源</a:t>
                </a:r>
                <a:endParaRPr/>
              </a:p>
            </p:txBody>
          </p:sp>
        </p:grpSp>
        <p:grpSp>
          <p:nvGrpSpPr>
            <p:cNvPr id="238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39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0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多学科团队协作的成果</a:t>
                </a:r>
                <a:endParaRPr/>
              </a:p>
            </p:txBody>
          </p:sp>
          <p:sp>
            <p:nvSpPr>
              <p:cNvPr id="241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提高患者治疗效果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减少医疗差错与纠纷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提高患者满意度</a:t>
                </a:r>
                <a:endParaRPr/>
              </a:p>
            </p:txBody>
          </p:sp>
        </p:grpSp>
      </p:grpSp>
      <p:sp>
        <p:nvSpPr>
          <p:cNvPr id="2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多学科团队协作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45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46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患者健康教育的意义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提高患者对疾病的认识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提高患者对护理服务的认可度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促进患者康复</a:t>
                </a:r>
                <a:endParaRPr/>
              </a:p>
            </p:txBody>
          </p:sp>
          <p:pic>
            <p:nvPicPr>
              <p:cNvPr id="24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50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51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健康教育的内容与方法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提供针对性的健康教育内容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采用多种方式进行健康教育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定期评估健康教育效果</a:t>
                </a:r>
                <a:endParaRPr/>
              </a:p>
            </p:txBody>
          </p:sp>
          <p:pic>
            <p:nvPicPr>
              <p:cNvPr id="254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55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56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健康促进的策略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鼓励患者参与健康促进活动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提供健康促进资源与支持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建立健康促进长效机制</a:t>
                </a:r>
                <a:endParaRPr/>
              </a:p>
            </p:txBody>
          </p:sp>
          <p:pic>
            <p:nvPicPr>
              <p:cNvPr id="259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6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患者健康教育与健康促进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03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优质护理服务的实施策略与方法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建立完善的护理质量管理体系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12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13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护理质量管理体系的建立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制定护理质量管理规范与标准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建立护理质量监控与评估机制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加强护理质量管理队伍建设</a:t>
                </a:r>
                <a:endParaRPr/>
              </a:p>
            </p:txBody>
          </p:sp>
          <p:pic>
            <p:nvPicPr>
              <p:cNvPr id="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17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18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护理质量管理体系的实施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严格执行护理质量管理规范与标准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定期评估护理服务质量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根据评估结果进行改进与优化</a:t>
                </a:r>
                <a:endParaRPr/>
              </a:p>
            </p:txBody>
          </p:sp>
          <p:pic>
            <p:nvPicPr>
              <p:cNvPr id="2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2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3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护理质量管理体系的成果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提高护理服务质量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减少医疗差错与纠纷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提高患者满意度</a:t>
                </a:r>
                <a:endParaRPr/>
              </a:p>
            </p:txBody>
          </p:sp>
          <p:pic>
            <p:nvPicPr>
              <p:cNvPr id="2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https://d.book118.com/207053023052006043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darkgold">
      <a:dk1>
        <a:srgbClr val="FEFFFF"/>
      </a:dk1>
      <a:lt1>
        <a:srgbClr val="000000"/>
      </a:lt1>
      <a:dk2>
        <a:srgbClr val="FDF5E1"/>
      </a:dk2>
      <a:lt2>
        <a:srgbClr val="160908"/>
      </a:lt2>
      <a:accent1>
        <a:srgbClr val="FEB74E"/>
      </a:accent1>
      <a:accent2>
        <a:srgbClr val="FB7F3D"/>
      </a:accent2>
      <a:accent3>
        <a:srgbClr val="E15C3D"/>
      </a:accent3>
      <a:accent4>
        <a:srgbClr val="9F463B"/>
      </a:accent4>
      <a:accent5>
        <a:srgbClr val="515865"/>
      </a:accent5>
      <a:accent6>
        <a:srgbClr val="333A46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优质护理服务特色及实践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2024-09-17T02:53:42.585</cp:lastPrinted>
  <dcterms:created xsi:type="dcterms:W3CDTF">2024-09-16T18:53:42Z</dcterms:created>
  <dcterms:modified xsi:type="dcterms:W3CDTF">2024-09-16T18:53:44Z</dcterms:modified>
</cp:coreProperties>
</file>