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EFRCTF+MS-UIGothic"/>
      <p:regular r:id="rId16"/>
    </p:embeddedFont>
    <p:embeddedFont>
      <p:font typeface="TPJUAH+SDUTSL+MicrosoftYaHei-Bold"/>
      <p:regular r:id="rId17"/>
    </p:embeddedFont>
    <p:embeddedFont>
      <p:font typeface="MEUMBL+DSOUBV+ArialMT"/>
      <p:regular r:id="rId18"/>
    </p:embeddedFont>
    <p:embeddedFont>
      <p:font typeface="RBEGVV+FANWFI+MicrosoftYaHei"/>
      <p:regular r:id="rId19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E8919F-FF06-4EAE-A6BB-CB99FC1C40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F1B321-20F6-44D4-87B4-75F3F42475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F7B7A6-9120-4E97-9071-B1E1AE72C3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099AA2-2267-4892-8B8C-7BD1252BBE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F3A239-AD88-4009-88F6-1BFE59F30F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42FF7A-A28F-4226-9EEB-CF9806CBF4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23519A-9053-4F5C-B86C-4D2BD8D5CD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0F99E6-628E-4AF0-A79E-B4050E6DD8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9A4FE6-9ECD-4130-B642-84A35E93F3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33B7BB-6E5B-40A5-AB29-917C64E829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EA2C4A-1137-483B-BB0D-F9E33513EE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7061136020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213735" y="1741959"/>
            <a:ext cx="6745871" cy="167664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366"/>
              </a:lnSpc>
              <a:spcBef>
                <a:spcPct val="0"/>
              </a:spcBef>
              <a:spcAft>
                <a:spcPct val="0"/>
              </a:spcAft>
            </a:pPr>
            <a:r>
              <a:rPr sz="5150" spc="20">
                <a:solidFill>
                  <a:srgbClr val="00AF57"/>
                </a:solidFill>
                <a:latin typeface="EFRCTF+MS-UIGothic"/>
                <a:cs typeface="EFRCTF+MS-UIGothic"/>
              </a:rPr>
              <a:t>都邑</a:t>
            </a:r>
            <a:r>
              <a:rPr sz="5150" spc="20">
                <a:solidFill>
                  <a:srgbClr val="00AF57"/>
                </a:solidFill>
                <a:latin typeface="SimSun"/>
                <a:cs typeface="SimSun"/>
              </a:rPr>
              <a:t>华</a:t>
            </a:r>
            <a:r>
              <a:rPr sz="5150" spc="20">
                <a:solidFill>
                  <a:srgbClr val="00AF57"/>
                </a:solidFill>
                <a:latin typeface="EFRCTF+MS-UIGothic"/>
                <a:cs typeface="EFRCTF+MS-UIGothic"/>
              </a:rPr>
              <a:t>夏</a:t>
            </a:r>
            <a:r>
              <a:rPr sz="5150" spc="17">
                <a:solidFill>
                  <a:srgbClr val="00AF57"/>
                </a:solidFill>
                <a:latin typeface="TPJUAH+SDUTSL+MicrosoftYaHei-Bold"/>
                <a:cs typeface="TPJUAH+SDUTSL+MicrosoftYaHei-Bold"/>
              </a:rPr>
              <a:t>(</a:t>
            </a:r>
            <a:r>
              <a:rPr sz="5150" spc="20">
                <a:solidFill>
                  <a:srgbClr val="00AF57"/>
                </a:solidFill>
                <a:latin typeface="EFRCTF+MS-UIGothic"/>
                <a:cs typeface="EFRCTF+MS-UIGothic"/>
              </a:rPr>
              <a:t>自用</a:t>
            </a:r>
            <a:r>
              <a:rPr sz="5150" spc="17">
                <a:solidFill>
                  <a:srgbClr val="00AF57"/>
                </a:solidFill>
                <a:latin typeface="TPJUAH+SDUTSL+MicrosoftYaHei-Bold"/>
                <a:cs typeface="TPJUAH+SDUTSL+MicrosoftYaHei-Bold"/>
              </a:rPr>
              <a:t>)</a:t>
            </a:r>
            <a:r>
              <a:rPr sz="5150" spc="20">
                <a:solidFill>
                  <a:srgbClr val="00AF57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00AF57"/>
                </a:solidFill>
                <a:latin typeface="EFRCTF+MS-UIGothic"/>
                <a:cs typeface="EFRCTF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2217610"/>
            <a:ext cx="3738821" cy="18808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MEUMBL+DSOUBV+ArialMT"/>
                <a:cs typeface="MEUMBL+DSOUBV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华</a:t>
            </a:r>
            <a:r>
              <a:rPr sz="2400">
                <a:solidFill>
                  <a:srgbClr val="59AE93"/>
                </a:solidFill>
                <a:latin typeface="EFRCTF+MS-UIGothic"/>
                <a:cs typeface="EFRCTF+MS-UIGothic"/>
              </a:rPr>
              <a:t>夏都邑的起源与演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变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MEUMBL+DSOUBV+ArialMT"/>
                <a:cs typeface="MEUMBL+DSOUBV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华</a:t>
            </a:r>
            <a:r>
              <a:rPr sz="2400">
                <a:solidFill>
                  <a:srgbClr val="59AE93"/>
                </a:solidFill>
                <a:latin typeface="EFRCTF+MS-UIGothic"/>
                <a:cs typeface="EFRCTF+MS-UIGothic"/>
              </a:rPr>
              <a:t>夏都邑的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规</a:t>
            </a:r>
            <a:r>
              <a:rPr sz="2400">
                <a:solidFill>
                  <a:srgbClr val="59AE93"/>
                </a:solidFill>
                <a:latin typeface="EFRCTF+MS-UIGothic"/>
                <a:cs typeface="EFRCTF+MS-UIGothic"/>
              </a:rPr>
              <a:t>划与建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设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MEUMBL+DSOUBV+ArialMT"/>
                <a:cs typeface="MEUMBL+DSOUBV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华</a:t>
            </a:r>
            <a:r>
              <a:rPr sz="2400">
                <a:solidFill>
                  <a:srgbClr val="59AE93"/>
                </a:solidFill>
                <a:latin typeface="EFRCTF+MS-UIGothic"/>
                <a:cs typeface="EFRCTF+MS-UIGothic"/>
              </a:rPr>
              <a:t>夏都邑的文化内涵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8870" y="3863530"/>
            <a:ext cx="5841941" cy="13319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MEUMBL+DSOUBV+ArialMT"/>
                <a:cs typeface="MEUMBL+DSOUBV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华</a:t>
            </a:r>
            <a:r>
              <a:rPr sz="2400">
                <a:solidFill>
                  <a:srgbClr val="59AE93"/>
                </a:solidFill>
                <a:latin typeface="EFRCTF+MS-UIGothic"/>
                <a:cs typeface="EFRCTF+MS-UIGothic"/>
              </a:rPr>
              <a:t>夏都邑的保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59AE93"/>
                </a:solidFill>
                <a:latin typeface="EFRCTF+MS-UIGothic"/>
                <a:cs typeface="EFRCTF+MS-UIGothic"/>
              </a:rPr>
              <a:t>与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传</a:t>
            </a:r>
            <a:r>
              <a:rPr sz="2400">
                <a:solidFill>
                  <a:srgbClr val="59AE93"/>
                </a:solidFill>
                <a:latin typeface="EFRCTF+MS-UIGothic"/>
                <a:cs typeface="EFRCTF+MS-UIGothic"/>
              </a:rPr>
              <a:t>承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MEUMBL+DSOUBV+ArialMT"/>
                <a:cs typeface="MEUMBL+DSOUBV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华</a:t>
            </a:r>
            <a:r>
              <a:rPr sz="2400">
                <a:solidFill>
                  <a:srgbClr val="59AE93"/>
                </a:solidFill>
                <a:latin typeface="EFRCTF+MS-UIGothic"/>
                <a:cs typeface="EFRCTF+MS-UIGothic"/>
              </a:rPr>
              <a:t>夏都邑在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现</a:t>
            </a:r>
            <a:r>
              <a:rPr sz="2400">
                <a:solidFill>
                  <a:srgbClr val="59AE93"/>
                </a:solidFill>
                <a:latin typeface="EFRCTF+MS-UIGothic"/>
                <a:cs typeface="EFRCTF+MS-UIGothic"/>
              </a:rPr>
              <a:t>代社会中的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59AE93"/>
                </a:solidFill>
                <a:latin typeface="EFRCTF+MS-UIGothic"/>
                <a:cs typeface="EFRCTF+MS-UIGothic"/>
              </a:rPr>
              <a:t>用与价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值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EFRCTF+MS-UIGothic"/>
                <a:cs typeface="EFRCTF+MS-UIGothic"/>
              </a:rPr>
              <a:t>目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9BDAC5"/>
                </a:solidFill>
                <a:latin typeface="TPJUAH+SDUTSL+MicrosoftYaHei-Bold"/>
                <a:cs typeface="TPJUAH+SDUTSL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15315" y="170702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00AF57"/>
                </a:solidFill>
                <a:latin typeface="TPJUAH+SDUTSL+MicrosoftYaHei-Bold"/>
                <a:cs typeface="TPJUAH+SDUTSL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5315" y="3275484"/>
            <a:ext cx="7554669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AF57"/>
                </a:solidFill>
                <a:latin typeface="SimSun"/>
                <a:cs typeface="SimSun"/>
              </a:rPr>
              <a:t>华</a:t>
            </a:r>
            <a:r>
              <a:rPr sz="5150" spc="25">
                <a:solidFill>
                  <a:srgbClr val="00AF57"/>
                </a:solidFill>
                <a:latin typeface="EFRCTF+MS-UIGothic"/>
                <a:cs typeface="EFRCTF+MS-UIGothic"/>
              </a:rPr>
              <a:t>夏都邑的起源与演</a:t>
            </a:r>
            <a:r>
              <a:rPr sz="5150">
                <a:solidFill>
                  <a:srgbClr val="00AF57"/>
                </a:solidFill>
                <a:latin typeface="SimSun"/>
                <a:cs typeface="SimSun"/>
              </a:rPr>
              <a:t> 变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333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EFRCTF+MS-UIGothic"/>
                <a:cs typeface="EFRCTF+MS-UIGothic"/>
              </a:rPr>
              <a:t>起源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966709" y="2064122"/>
            <a:ext cx="3431604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华</a:t>
            </a:r>
            <a:r>
              <a:rPr sz="1500">
                <a:solidFill>
                  <a:srgbClr val="FFFDFD"/>
                </a:solidFill>
                <a:latin typeface="EFRCTF+MS-UIGothic"/>
                <a:cs typeface="EFRCTF+MS-UIGothic"/>
              </a:rPr>
              <a:t>夏先民在黄河流域的肥沃平原上，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FRCTF+MS-UIGothic"/>
                <a:cs typeface="EFRCTF+MS-UIGothic"/>
              </a:rPr>
              <a:t>利用自然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DFD"/>
                </a:solidFill>
                <a:latin typeface="EFRCTF+MS-UIGothic"/>
                <a:cs typeface="EFRCTF+MS-UIGothic"/>
              </a:rPr>
              <a:t>源和地理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优势</a:t>
            </a:r>
            <a:r>
              <a:rPr sz="1500">
                <a:solidFill>
                  <a:srgbClr val="FFFDFD"/>
                </a:solidFill>
                <a:latin typeface="EFRCTF+MS-UIGothic"/>
                <a:cs typeface="EFRCTF+MS-UIGothic"/>
              </a:rPr>
              <a:t>，开始了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农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FRCTF+MS-UIGothic"/>
                <a:cs typeface="EFRCTF+MS-UIGothic"/>
              </a:rPr>
              <a:t>耕和畜牧，逐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渐</a:t>
            </a:r>
            <a:r>
              <a:rPr sz="1500">
                <a:solidFill>
                  <a:srgbClr val="FFFDFD"/>
                </a:solidFill>
                <a:latin typeface="EFRCTF+MS-UIGothic"/>
                <a:cs typeface="EFRCTF+MS-UIGothic"/>
              </a:rPr>
              <a:t>形成了以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农业为</a:t>
            </a:r>
            <a:r>
              <a:rPr sz="1500">
                <a:solidFill>
                  <a:srgbClr val="FFFDFD"/>
                </a:solidFill>
                <a:latin typeface="EFRCTF+MS-UIGothic"/>
                <a:cs typeface="EFRCTF+MS-UIGothic"/>
              </a:rPr>
              <a:t>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础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FRCTF+MS-UIGothic"/>
                <a:cs typeface="EFRCTF+MS-UIGothic"/>
              </a:rPr>
              <a:t>的社会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经济</a:t>
            </a:r>
            <a:r>
              <a:rPr sz="1500">
                <a:solidFill>
                  <a:srgbClr val="FFFDFD"/>
                </a:solidFill>
                <a:latin typeface="EFRCTF+MS-UIGothic"/>
                <a:cs typeface="EFRCTF+MS-UIGothic"/>
              </a:rPr>
              <a:t>体系。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82039" y="2407022"/>
            <a:ext cx="3650679" cy="8312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华</a:t>
            </a:r>
            <a:r>
              <a:rPr sz="1500">
                <a:solidFill>
                  <a:srgbClr val="FFFDFD"/>
                </a:solidFill>
                <a:latin typeface="EFRCTF+MS-UIGothic"/>
                <a:cs typeface="EFRCTF+MS-UIGothic"/>
              </a:rPr>
              <a:t>夏都邑起源于黄河流域的中原地区，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FRCTF+MS-UIGothic"/>
                <a:cs typeface="EFRCTF+MS-UIGothic"/>
              </a:rPr>
              <a:t>大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约</a:t>
            </a:r>
            <a:r>
              <a:rPr sz="1500">
                <a:solidFill>
                  <a:srgbClr val="FFFDFD"/>
                </a:solidFill>
                <a:latin typeface="EFRCTF+MS-UIGothic"/>
                <a:cs typeface="EFRCTF+MS-UIGothic"/>
              </a:rPr>
              <a:t>在公元前</a:t>
            </a:r>
            <a:r>
              <a:rPr sz="1500">
                <a:solidFill>
                  <a:srgbClr val="FFFDFD"/>
                </a:solidFill>
                <a:latin typeface="RBEGVV+FANWFI+MicrosoftYaHei"/>
                <a:cs typeface="RBEGVV+FANWFI+MicrosoftYaHei"/>
              </a:rPr>
              <a:t>2070</a:t>
            </a:r>
            <a:r>
              <a:rPr sz="1500">
                <a:solidFill>
                  <a:srgbClr val="FFFDFD"/>
                </a:solidFill>
                <a:latin typeface="EFRCTF+MS-UIGothic"/>
                <a:cs typeface="EFRCTF+MS-UIGothic"/>
              </a:rPr>
              <a:t>年的夏朝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DFD"/>
                </a:solidFill>
                <a:latin typeface="EFRCTF+MS-UIGothic"/>
                <a:cs typeface="EFRCTF+MS-UIGothic"/>
              </a:rPr>
              <a:t>期。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572000" y="4379333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FRCTF+MS-UIGothic"/>
                <a:cs typeface="EFRCTF+MS-UIGothic"/>
              </a:rPr>
              <a:t>当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DFD"/>
                </a:solidFill>
                <a:latin typeface="EFRCTF+MS-UIGothic"/>
                <a:cs typeface="EFRCTF+MS-UIGothic"/>
              </a:rPr>
              <a:t>的社会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经济发</a:t>
            </a:r>
            <a:r>
              <a:rPr sz="1500">
                <a:solidFill>
                  <a:srgbClr val="FFFDFD"/>
                </a:solidFill>
                <a:latin typeface="EFRCTF+MS-UIGothic"/>
                <a:cs typeface="EFRCTF+MS-UIGothic"/>
              </a:rPr>
              <a:t>展和人口增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DFD"/>
                </a:solidFill>
                <a:latin typeface="EFRCTF+MS-UIGothic"/>
                <a:cs typeface="EFRCTF+MS-UIGothic"/>
              </a:rPr>
              <a:t>促使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FRCTF+MS-UIGothic"/>
                <a:cs typeface="EFRCTF+MS-UIGothic"/>
              </a:rPr>
              <a:t>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DFD"/>
                </a:solidFill>
                <a:latin typeface="EFRCTF+MS-UIGothic"/>
                <a:cs typeface="EFRCTF+MS-UIGothic"/>
              </a:rPr>
              <a:t>开始聚集，形成了早期的城市和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FRCTF+MS-UIGothic"/>
                <a:cs typeface="EFRCTF+MS-UIGothic"/>
              </a:rPr>
              <a:t>都邑。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EFRCTF+MS-UIGothic"/>
                <a:cs typeface="EFRCTF+MS-UIGothic"/>
              </a:rPr>
              <a:t>演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变过</a:t>
            </a:r>
            <a:r>
              <a:rPr sz="3000">
                <a:solidFill>
                  <a:srgbClr val="59AE93"/>
                </a:solidFill>
                <a:latin typeface="EFRCTF+MS-UIGothic"/>
                <a:cs typeface="EFRCTF+MS-UIGothic"/>
              </a:rPr>
              <a:t>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89609" y="2219063"/>
            <a:ext cx="335800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FRCTF+MS-UIGothic"/>
                <a:cs typeface="EFRCTF+MS-UIGothic"/>
              </a:rPr>
              <a:t>随着社会政治、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经济</a:t>
            </a:r>
            <a:r>
              <a:rPr sz="1500">
                <a:solidFill>
                  <a:srgbClr val="000000"/>
                </a:solidFill>
                <a:latin typeface="EFRCTF+MS-UIGothic"/>
                <a:cs typeface="EFRCTF+MS-UIGothic"/>
              </a:rPr>
              <a:t>和文化的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EFRCTF+MS-UIGothic"/>
                <a:cs typeface="EFRCTF+MS-UIGothic"/>
              </a:rPr>
              <a:t>展，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华</a:t>
            </a:r>
            <a:r>
              <a:rPr sz="1500">
                <a:solidFill>
                  <a:srgbClr val="000000"/>
                </a:solidFill>
                <a:latin typeface="EFRCTF+MS-UIGothic"/>
                <a:cs typeface="EFRCTF+MS-UIGothic"/>
              </a:rPr>
              <a:t>夏都邑逐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渐扩</a:t>
            </a:r>
            <a:r>
              <a:rPr sz="1500">
                <a:solidFill>
                  <a:srgbClr val="000000"/>
                </a:solidFill>
                <a:latin typeface="EFRCTF+MS-UIGothic"/>
                <a:cs typeface="EFRCTF+MS-UIGothic"/>
              </a:rPr>
              <a:t>大和繁荣。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237855" y="2219063"/>
            <a:ext cx="34316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FRCTF+MS-UIGothic"/>
                <a:cs typeface="EFRCTF+MS-UIGothic"/>
              </a:rPr>
              <a:t>商、周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EFRCTF+MS-UIGothic"/>
                <a:cs typeface="EFRCTF+MS-UIGothic"/>
              </a:rPr>
              <a:t>期，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华</a:t>
            </a:r>
            <a:r>
              <a:rPr sz="1500">
                <a:solidFill>
                  <a:srgbClr val="000000"/>
                </a:solidFill>
                <a:latin typeface="EFRCTF+MS-UIGothic"/>
                <a:cs typeface="EFRCTF+MS-UIGothic"/>
              </a:rPr>
              <a:t>夏都邑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EFRCTF+MS-UIGothic"/>
                <a:cs typeface="EFRCTF+MS-UIGothic"/>
              </a:rPr>
              <a:t>入了青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铜时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FRCTF+MS-UIGothic"/>
                <a:cs typeface="EFRCTF+MS-UIGothic"/>
              </a:rPr>
              <a:t>代，城市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EFRCTF+MS-UIGothic"/>
                <a:cs typeface="EFRCTF+MS-UIGothic"/>
              </a:rPr>
              <a:t>模和建筑水平得到了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EFRCTF+MS-UIGothic"/>
                <a:cs typeface="EFRCTF+MS-UIGothic"/>
              </a:rPr>
              <a:t>一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FRCTF+MS-UIGothic"/>
                <a:cs typeface="EFRCTF+MS-UIGothic"/>
              </a:rPr>
              <a:t>步提升。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67715" y="4397113"/>
            <a:ext cx="34316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FRCTF+MS-UIGothic"/>
                <a:cs typeface="EFRCTF+MS-UIGothic"/>
              </a:rPr>
              <a:t>春秋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000000"/>
                </a:solidFill>
                <a:latin typeface="EFRCTF+MS-UIGothic"/>
                <a:cs typeface="EFRCTF+MS-UIGothic"/>
              </a:rPr>
              <a:t>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EFRCTF+MS-UIGothic"/>
                <a:cs typeface="EFRCTF+MS-UIGothic"/>
              </a:rPr>
              <a:t>期，各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诸</a:t>
            </a:r>
            <a:r>
              <a:rPr sz="1500">
                <a:solidFill>
                  <a:srgbClr val="000000"/>
                </a:solidFill>
                <a:latin typeface="EFRCTF+MS-UIGothic"/>
                <a:cs typeface="EFRCTF+MS-UIGothic"/>
              </a:rPr>
              <a:t>侯国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纷纷进</a:t>
            </a:r>
            <a:r>
              <a:rPr sz="1500">
                <a:solidFill>
                  <a:srgbClr val="000000"/>
                </a:solidFill>
                <a:latin typeface="EFRCTF+MS-UIGothic"/>
                <a:cs typeface="EFRCTF+MS-UIGothic"/>
              </a:rPr>
              <a:t>行改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FRCTF+MS-UIGothic"/>
                <a:cs typeface="EFRCTF+MS-UIGothic"/>
              </a:rPr>
              <a:t>革和争霸，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华</a:t>
            </a:r>
            <a:r>
              <a:rPr sz="1500">
                <a:solidFill>
                  <a:srgbClr val="000000"/>
                </a:solidFill>
                <a:latin typeface="EFRCTF+MS-UIGothic"/>
                <a:cs typeface="EFRCTF+MS-UIGothic"/>
              </a:rPr>
              <a:t>夏都邑的形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000000"/>
                </a:solidFill>
                <a:latin typeface="EFRCTF+MS-UIGothic"/>
                <a:cs typeface="EFRCTF+MS-UIGothic"/>
              </a:rPr>
              <a:t>和功能也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EFRCTF+MS-UIGothic"/>
                <a:cs typeface="EFRCTF+MS-UIGothic"/>
              </a:rPr>
              <a:t>生了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EFRCTF+MS-UIGothic"/>
                <a:cs typeface="EFRCTF+MS-UIGothic"/>
              </a:rPr>
              <a:t>化。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305165" y="4397113"/>
            <a:ext cx="34316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FRCTF+MS-UIGothic"/>
                <a:cs typeface="EFRCTF+MS-UIGothic"/>
              </a:rPr>
              <a:t>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汉时</a:t>
            </a:r>
            <a:r>
              <a:rPr sz="1500">
                <a:solidFill>
                  <a:srgbClr val="000000"/>
                </a:solidFill>
                <a:latin typeface="EFRCTF+MS-UIGothic"/>
                <a:cs typeface="EFRCTF+MS-UIGothic"/>
              </a:rPr>
              <a:t>期，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华</a:t>
            </a:r>
            <a:r>
              <a:rPr sz="1500">
                <a:solidFill>
                  <a:srgbClr val="000000"/>
                </a:solidFill>
                <a:latin typeface="EFRCTF+MS-UIGothic"/>
                <a:cs typeface="EFRCTF+MS-UIGothic"/>
              </a:rPr>
              <a:t>夏都邑的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EFRCTF+MS-UIGothic"/>
                <a:cs typeface="EFRCTF+MS-UIGothic"/>
              </a:rPr>
              <a:t>展达到了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巅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FRCTF+MS-UIGothic"/>
                <a:cs typeface="EFRCTF+MS-UIGothic"/>
              </a:rPr>
              <a:t>峰，城市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EFRCTF+MS-UIGothic"/>
                <a:cs typeface="EFRCTF+MS-UIGothic"/>
              </a:rPr>
              <a:t>划、建筑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000000"/>
                </a:solidFill>
                <a:latin typeface="EFRCTF+MS-UIGothic"/>
                <a:cs typeface="EFRCTF+MS-UIGothic"/>
              </a:rPr>
              <a:t>格和社会制度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FRCTF+MS-UIGothic"/>
                <a:cs typeface="EFRCTF+MS-UIGothic"/>
              </a:rPr>
              <a:t>等方面都有了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显</a:t>
            </a:r>
            <a:r>
              <a:rPr sz="1500">
                <a:solidFill>
                  <a:srgbClr val="000000"/>
                </a:solidFill>
                <a:latin typeface="EFRCTF+MS-UIGothic"/>
                <a:cs typeface="EFRCTF+MS-UIGothic"/>
              </a:rPr>
              <a:t>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EFRCTF+MS-UIGothic"/>
                <a:cs typeface="EFRCTF+MS-UIGothic"/>
              </a:rPr>
              <a:t>步。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EFRCTF+MS-UIGothic"/>
                <a:cs typeface="EFRCTF+MS-UIGothic"/>
              </a:rPr>
              <a:t>影响与意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 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97585" y="1746103"/>
            <a:ext cx="269410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华</a:t>
            </a:r>
            <a:r>
              <a:rPr sz="1350">
                <a:solidFill>
                  <a:srgbClr val="000000"/>
                </a:solidFill>
                <a:latin typeface="EFRCTF+MS-UIGothic"/>
                <a:cs typeface="EFRCTF+MS-UIGothic"/>
              </a:rPr>
              <a:t>夏都邑的起源与演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变对</a:t>
            </a:r>
            <a:r>
              <a:rPr sz="1350">
                <a:solidFill>
                  <a:srgbClr val="000000"/>
                </a:solidFill>
                <a:latin typeface="EFRCTF+MS-UIGothic"/>
                <a:cs typeface="EFRCTF+MS-UIGothic"/>
              </a:rPr>
              <a:t>中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华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FRCTF+MS-UIGothic"/>
                <a:cs typeface="EFRCTF+MS-UIGothic"/>
              </a:rPr>
              <a:t>文明的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EFRCTF+MS-UIGothic"/>
                <a:cs typeface="EFRCTF+MS-UIGothic"/>
              </a:rPr>
              <a:t>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EFRCTF+MS-UIGothic"/>
                <a:cs typeface="EFRCTF+MS-UIGothic"/>
              </a:rPr>
              <a:t>生了深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远</a:t>
            </a:r>
            <a:r>
              <a:rPr sz="1350">
                <a:solidFill>
                  <a:srgbClr val="000000"/>
                </a:solidFill>
                <a:latin typeface="EFRCTF+MS-UIGothic"/>
                <a:cs typeface="EFRCTF+MS-UIGothic"/>
              </a:rPr>
              <a:t>的影响。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80169" y="1746103"/>
            <a:ext cx="2563177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华</a:t>
            </a:r>
            <a:r>
              <a:rPr sz="1350">
                <a:solidFill>
                  <a:srgbClr val="000000"/>
                </a:solidFill>
                <a:latin typeface="EFRCTF+MS-UIGothic"/>
                <a:cs typeface="EFRCTF+MS-UIGothic"/>
              </a:rPr>
              <a:t>夏都邑的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00000"/>
                </a:solidFill>
                <a:latin typeface="EFRCTF+MS-UIGothic"/>
                <a:cs typeface="EFRCTF+MS-UIGothic"/>
              </a:rPr>
              <a:t>划理念、建筑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FRCTF+MS-UIGothic"/>
                <a:cs typeface="EFRCTF+MS-UIGothic"/>
              </a:rPr>
              <a:t>格和社会制度等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EFRCTF+MS-UIGothic"/>
                <a:cs typeface="EFRCTF+MS-UIGothic"/>
              </a:rPr>
              <a:t>后世的城市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00000"/>
                </a:solidFill>
                <a:latin typeface="EFRCTF+MS-UIGothic"/>
                <a:cs typeface="EFRCTF+MS-UIGothic"/>
              </a:rPr>
              <a:t>划、建筑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设计</a:t>
            </a:r>
            <a:r>
              <a:rPr sz="1350">
                <a:solidFill>
                  <a:srgbClr val="000000"/>
                </a:solidFill>
                <a:latin typeface="EFRCTF+MS-UIGothic"/>
                <a:cs typeface="EFRCTF+MS-UIGothic"/>
              </a:rPr>
              <a:t>和国家治理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FRCTF+MS-UIGothic"/>
                <a:cs typeface="EFRCTF+MS-UIGothic"/>
              </a:rPr>
              <a:t>生了重要影响。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360929" y="4521688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FRCTF+MS-UIGothic"/>
                <a:cs typeface="EFRCTF+MS-UIGothic"/>
              </a:rPr>
              <a:t>都邑的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兴</a:t>
            </a:r>
            <a:r>
              <a:rPr sz="1350">
                <a:solidFill>
                  <a:srgbClr val="000000"/>
                </a:solidFill>
                <a:latin typeface="EFRCTF+MS-UIGothic"/>
                <a:cs typeface="EFRCTF+MS-UIGothic"/>
              </a:rPr>
              <a:t>起促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EFRCTF+MS-UIGothic"/>
                <a:cs typeface="EFRCTF+MS-UIGothic"/>
              </a:rPr>
              <a:t>了社会政治、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22259" y="4542008"/>
            <a:ext cx="256317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华</a:t>
            </a:r>
            <a:r>
              <a:rPr sz="1350">
                <a:solidFill>
                  <a:srgbClr val="000000"/>
                </a:solidFill>
                <a:latin typeface="EFRCTF+MS-UIGothic"/>
                <a:cs typeface="EFRCTF+MS-UIGothic"/>
              </a:rPr>
              <a:t>夏都邑的演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变历</a:t>
            </a:r>
            <a:r>
              <a:rPr sz="1350">
                <a:solidFill>
                  <a:srgbClr val="000000"/>
                </a:solidFill>
                <a:latin typeface="EFRCTF+MS-UIGothic"/>
                <a:cs typeface="EFRCTF+MS-UIGothic"/>
              </a:rPr>
              <a:t>程也是中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华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189479" y="4830298"/>
            <a:ext cx="269410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000000"/>
                </a:solidFill>
                <a:latin typeface="EFRCTF+MS-UIGothic"/>
                <a:cs typeface="EFRCTF+MS-UIGothic"/>
              </a:rPr>
              <a:t>和文化的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EFRCTF+MS-UIGothic"/>
                <a:cs typeface="EFRCTF+MS-UIGothic"/>
              </a:rPr>
              <a:t>展，推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EFRCTF+MS-UIGothic"/>
                <a:cs typeface="EFRCTF+MS-UIGothic"/>
              </a:rPr>
              <a:t>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华</a:t>
            </a:r>
          </a:p>
          <a:p>
            <a:pPr marL="120015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FRCTF+MS-UIGothic"/>
                <a:cs typeface="EFRCTF+MS-UIGothic"/>
              </a:rPr>
              <a:t>夏文明的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EFRCTF+MS-UIGothic"/>
                <a:cs typeface="EFRCTF+MS-UIGothic"/>
              </a:rPr>
              <a:t>步。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7922259" y="4850617"/>
            <a:ext cx="2563177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FRCTF+MS-UIGothic"/>
                <a:cs typeface="EFRCTF+MS-UIGothic"/>
              </a:rPr>
              <a:t>文明与世界其他文明交流互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鉴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FRCTF+MS-UIGothic"/>
                <a:cs typeface="EFRCTF+MS-UIGothic"/>
              </a:rPr>
              <a:t>的重要体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EFRCTF+MS-UIGothic"/>
                <a:cs typeface="EFRCTF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EFRCTF+MS-UIGothic"/>
                <a:cs typeface="EFRCTF+MS-UIGothic"/>
              </a:rPr>
              <a:t>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EFRCTF+MS-UIGothic"/>
                <a:cs typeface="EFRCTF+MS-UIGothic"/>
              </a:rPr>
              <a:t>文明的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FRCTF+MS-UIGothic"/>
                <a:cs typeface="EFRCTF+MS-UIGothic"/>
              </a:rPr>
              <a:t>展做出了重要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贡</a:t>
            </a:r>
            <a:r>
              <a:rPr sz="1350">
                <a:solidFill>
                  <a:srgbClr val="000000"/>
                </a:solidFill>
                <a:latin typeface="EFRCTF+MS-UIGothic"/>
                <a:cs typeface="EFRCTF+MS-UIGothic"/>
              </a:rPr>
              <a:t>献。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15315" y="170702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00AF57"/>
                </a:solidFill>
                <a:latin typeface="TPJUAH+SDUTSL+MicrosoftYaHei-Bold"/>
                <a:cs typeface="TPJUAH+SDUTSL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5315" y="3275484"/>
            <a:ext cx="7554669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AF57"/>
                </a:solidFill>
                <a:latin typeface="SimSun"/>
                <a:cs typeface="SimSun"/>
              </a:rPr>
              <a:t>华</a:t>
            </a:r>
            <a:r>
              <a:rPr sz="5150" spc="23">
                <a:solidFill>
                  <a:srgbClr val="00AF57"/>
                </a:solidFill>
                <a:latin typeface="EFRCTF+MS-UIGothic"/>
                <a:cs typeface="EFRCTF+MS-UIGothic"/>
              </a:rPr>
              <a:t>夏都邑的</a:t>
            </a:r>
            <a:r>
              <a:rPr sz="5150" spc="25">
                <a:solidFill>
                  <a:srgbClr val="00AF57"/>
                </a:solidFill>
                <a:latin typeface="SimSun"/>
                <a:cs typeface="SimSun"/>
              </a:rPr>
              <a:t>规</a:t>
            </a:r>
            <a:r>
              <a:rPr sz="5150" spc="25">
                <a:solidFill>
                  <a:srgbClr val="00AF57"/>
                </a:solidFill>
                <a:latin typeface="EFRCTF+MS-UIGothic"/>
                <a:cs typeface="EFRCTF+MS-UIGothic"/>
              </a:rPr>
              <a:t>划与建</a:t>
            </a:r>
            <a:r>
              <a:rPr sz="5150">
                <a:solidFill>
                  <a:srgbClr val="00AF57"/>
                </a:solidFill>
                <a:latin typeface="SimSun"/>
                <a:cs typeface="SimSun"/>
              </a:rPr>
              <a:t>设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规</a:t>
            </a:r>
            <a:r>
              <a:rPr sz="3000">
                <a:solidFill>
                  <a:srgbClr val="59AE93"/>
                </a:solidFill>
                <a:latin typeface="EFRCTF+MS-UIGothic"/>
                <a:cs typeface="EFRCTF+MS-UIGothic"/>
              </a:rPr>
              <a:t>划理念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RBEGVV+FANWFI+MicrosoftYaHei"/>
                <a:cs typeface="RBEGVV+FANWFI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RBEGVV+FANWFI+MicrosoftYaHei"/>
                <a:cs typeface="RBEGVV+FANWFI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RBEGVV+FANWFI+MicrosoftYaHei"/>
                <a:cs typeface="RBEGVV+FANWFI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RBEGVV+FANWFI+MicrosoftYaHei"/>
                <a:cs typeface="RBEGVV+FANWFI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676400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EFRCTF+MS-UIGothic"/>
                <a:cs typeface="EFRCTF+MS-UIGothic"/>
              </a:rPr>
              <a:t>天人合一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383404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EFRCTF+MS-UIGothic"/>
                <a:cs typeface="EFRCTF+MS-UIGothic"/>
              </a:rPr>
              <a:t>礼制原</a:t>
            </a:r>
            <a:r>
              <a:rPr sz="1550">
                <a:solidFill>
                  <a:srgbClr val="59AE93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02818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经济实</a:t>
            </a:r>
            <a:r>
              <a:rPr sz="1550">
                <a:solidFill>
                  <a:srgbClr val="59AE93"/>
                </a:solidFill>
                <a:latin typeface="EFRCTF+MS-UIGothic"/>
                <a:cs typeface="EFRCTF+MS-UIGothic"/>
              </a:rPr>
              <a:t>用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73455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EFRCTF+MS-UIGothic"/>
                <a:cs typeface="EFRCTF+MS-UIGothic"/>
              </a:rPr>
              <a:t>防御意</a:t>
            </a:r>
            <a:r>
              <a:rPr sz="1550">
                <a:solidFill>
                  <a:srgbClr val="59AE93"/>
                </a:solidFill>
                <a:latin typeface="SimSun"/>
                <a:cs typeface="SimSun"/>
              </a:rPr>
              <a:t>识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010919" y="5274162"/>
            <a:ext cx="2563177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FRCTF+MS-UIGothic"/>
                <a:cs typeface="EFRCTF+MS-UIGothic"/>
              </a:rPr>
              <a:t>古代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华</a:t>
            </a:r>
            <a:r>
              <a:rPr sz="1350">
                <a:solidFill>
                  <a:srgbClr val="000000"/>
                </a:solidFill>
                <a:latin typeface="EFRCTF+MS-UIGothic"/>
                <a:cs typeface="EFRCTF+MS-UIGothic"/>
              </a:rPr>
              <a:t>夏都邑的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00000"/>
                </a:solidFill>
                <a:latin typeface="EFRCTF+MS-UIGothic"/>
                <a:cs typeface="EFRCTF+MS-UIGothic"/>
              </a:rPr>
              <a:t>划深受</a:t>
            </a:r>
            <a:r>
              <a:rPr sz="1350">
                <a:solidFill>
                  <a:srgbClr val="000000"/>
                </a:solidFill>
                <a:latin typeface="RBEGVV+FANWFI+MicrosoftYaHei"/>
                <a:cs typeface="RBEGVV+FANWFI+MicrosoftYaHei"/>
              </a:rPr>
              <a:t>“</a:t>
            </a:r>
            <a:r>
              <a:rPr sz="1350">
                <a:solidFill>
                  <a:srgbClr val="000000"/>
                </a:solidFill>
                <a:latin typeface="EFRCTF+MS-UIGothic"/>
                <a:cs typeface="EFRCTF+MS-UIGothic"/>
              </a:rPr>
              <a:t>天</a:t>
            </a:r>
          </a:p>
          <a:p>
            <a:pPr marL="0" marR="0">
              <a:lnSpc>
                <a:spcPts val="1406"/>
              </a:lnSpc>
              <a:spcBef>
                <a:spcPts val="858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FRCTF+MS-UIGothic"/>
                <a:cs typeface="EFRCTF+MS-UIGothic"/>
              </a:rPr>
              <a:t>人合一</a:t>
            </a:r>
            <a:r>
              <a:rPr sz="1350">
                <a:solidFill>
                  <a:srgbClr val="000000"/>
                </a:solidFill>
                <a:latin typeface="RBEGVV+FANWFI+MicrosoftYaHei"/>
                <a:cs typeface="RBEGVV+FANWFI+MicrosoftYaHei"/>
              </a:rPr>
              <a:t>”</a:t>
            </a:r>
            <a:r>
              <a:rPr sz="1350">
                <a:solidFill>
                  <a:srgbClr val="000000"/>
                </a:solidFill>
                <a:latin typeface="EFRCTF+MS-UIGothic"/>
                <a:cs typeface="EFRCTF+MS-UIGothic"/>
              </a:rPr>
              <a:t>思想的影响，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强调</a:t>
            </a:r>
            <a:r>
              <a:rPr sz="1350">
                <a:solidFill>
                  <a:srgbClr val="000000"/>
                </a:solidFill>
                <a:latin typeface="EFRCTF+MS-UIGothic"/>
                <a:cs typeface="EFRCTF+MS-UIGothic"/>
              </a:rPr>
              <a:t>人</a:t>
            </a:r>
          </a:p>
          <a:p>
            <a:pPr marL="342900" marR="0">
              <a:lnSpc>
                <a:spcPts val="1350"/>
              </a:lnSpc>
              <a:spcBef>
                <a:spcPts val="86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FRCTF+MS-UIGothic"/>
                <a:cs typeface="EFRCTF+MS-UIGothic"/>
              </a:rPr>
              <a:t>与自然的和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谐</a:t>
            </a:r>
            <a:r>
              <a:rPr sz="1350">
                <a:solidFill>
                  <a:srgbClr val="000000"/>
                </a:solidFill>
                <a:latin typeface="EFRCTF+MS-UIGothic"/>
                <a:cs typeface="EFRCTF+MS-UIGothic"/>
              </a:rPr>
              <a:t>共生。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89350" y="5274162"/>
            <a:ext cx="2496941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FRCTF+MS-UIGothic"/>
                <a:cs typeface="EFRCTF+MS-UIGothic"/>
              </a:rPr>
              <a:t>都邑布局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严</a:t>
            </a:r>
            <a:r>
              <a:rPr sz="1350">
                <a:solidFill>
                  <a:srgbClr val="000000"/>
                </a:solidFill>
                <a:latin typeface="EFRCTF+MS-UIGothic"/>
                <a:cs typeface="EFRCTF+MS-UIGothic"/>
              </a:rPr>
              <a:t>格遵循礼制，以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宫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FRCTF+MS-UIGothic"/>
                <a:cs typeface="EFRCTF+MS-UIGothic"/>
              </a:rPr>
              <a:t>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EFRCTF+MS-UIGothic"/>
                <a:cs typeface="EFRCTF+MS-UIGothic"/>
              </a:rPr>
              <a:t>中心，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层层</a:t>
            </a:r>
            <a:r>
              <a:rPr sz="1350">
                <a:solidFill>
                  <a:srgbClr val="000000"/>
                </a:solidFill>
                <a:latin typeface="EFRCTF+MS-UIGothic"/>
                <a:cs typeface="EFRCTF+MS-UIGothic"/>
              </a:rPr>
              <a:t>向外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扩</a:t>
            </a:r>
            <a:r>
              <a:rPr sz="1350">
                <a:solidFill>
                  <a:srgbClr val="000000"/>
                </a:solidFill>
                <a:latin typeface="EFRCTF+MS-UIGothic"/>
                <a:cs typeface="EFRCTF+MS-UIGothic"/>
              </a:rPr>
              <a:t>展，形</a:t>
            </a:r>
          </a:p>
          <a:p>
            <a:pPr marL="17145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FRCTF+MS-UIGothic"/>
                <a:cs typeface="EFRCTF+MS-UIGothic"/>
              </a:rPr>
              <a:t>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严谨</a:t>
            </a:r>
            <a:r>
              <a:rPr sz="1350">
                <a:solidFill>
                  <a:srgbClr val="000000"/>
                </a:solidFill>
                <a:latin typeface="EFRCTF+MS-UIGothic"/>
                <a:cs typeface="EFRCTF+MS-UIGothic"/>
              </a:rPr>
              <a:t>的城市空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间结</a:t>
            </a:r>
            <a:r>
              <a:rPr sz="1350">
                <a:solidFill>
                  <a:srgbClr val="000000"/>
                </a:solidFill>
                <a:latin typeface="EFRCTF+MS-UIGothic"/>
                <a:cs typeface="EFRCTF+MS-UIGothic"/>
              </a:rPr>
              <a:t>构。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281420" y="5274162"/>
            <a:ext cx="2627873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FRCTF+MS-UIGothic"/>
                <a:cs typeface="EFRCTF+MS-UIGothic"/>
              </a:rPr>
              <a:t>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000000"/>
                </a:solidFill>
                <a:latin typeface="EFRCTF+MS-UIGothic"/>
                <a:cs typeface="EFRCTF+MS-UIGothic"/>
              </a:rPr>
              <a:t>足政治、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军</a:t>
            </a:r>
            <a:r>
              <a:rPr sz="1350">
                <a:solidFill>
                  <a:srgbClr val="000000"/>
                </a:solidFill>
                <a:latin typeface="EFRCTF+MS-UIGothic"/>
                <a:cs typeface="EFRCTF+MS-UIGothic"/>
              </a:rPr>
              <a:t>事需求的同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EFRCTF+MS-UIGothic"/>
                <a:cs typeface="EFRCTF+MS-UIGothic"/>
              </a:rPr>
              <a:t>，</a:t>
            </a:r>
          </a:p>
          <a:p>
            <a:pPr marL="85725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FRCTF+MS-UIGothic"/>
                <a:cs typeface="EFRCTF+MS-UIGothic"/>
              </a:rPr>
              <a:t>也充分考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虑</a:t>
            </a:r>
            <a:r>
              <a:rPr sz="1350">
                <a:solidFill>
                  <a:srgbClr val="000000"/>
                </a:solidFill>
                <a:latin typeface="EFRCTF+MS-UIGothic"/>
                <a:cs typeface="EFRCTF+MS-UIGothic"/>
              </a:rPr>
              <a:t>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000000"/>
                </a:solidFill>
                <a:latin typeface="EFRCTF+MS-UIGothic"/>
                <a:cs typeface="EFRCTF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00000"/>
                </a:solidFill>
                <a:latin typeface="EFRCTF+MS-UIGothic"/>
                <a:cs typeface="EFRCTF+MS-UIGothic"/>
              </a:rPr>
              <a:t>用性，</a:t>
            </a:r>
          </a:p>
          <a:p>
            <a:pPr marL="257174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FRCTF+MS-UIGothic"/>
                <a:cs typeface="EFRCTF+MS-UIGothic"/>
              </a:rPr>
              <a:t>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EFRCTF+MS-UIGothic"/>
                <a:cs typeface="EFRCTF+MS-UIGothic"/>
              </a:rPr>
              <a:t>城市的可持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续发</a:t>
            </a:r>
            <a:r>
              <a:rPr sz="1350">
                <a:solidFill>
                  <a:srgbClr val="000000"/>
                </a:solidFill>
                <a:latin typeface="EFRCTF+MS-UIGothic"/>
                <a:cs typeface="EFRCTF+MS-UIGothic"/>
              </a:rPr>
              <a:t>展。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9045575" y="5274162"/>
            <a:ext cx="2496941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FRCTF+MS-UIGothic"/>
                <a:cs typeface="EFRCTF+MS-UIGothic"/>
              </a:rPr>
              <a:t>古代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1350">
                <a:solidFill>
                  <a:srgbClr val="000000"/>
                </a:solidFill>
                <a:latin typeface="EFRCTF+MS-UIGothic"/>
                <a:cs typeface="EFRCTF+MS-UIGothic"/>
              </a:rPr>
              <a:t>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频</a:t>
            </a:r>
            <a:r>
              <a:rPr sz="1350">
                <a:solidFill>
                  <a:srgbClr val="000000"/>
                </a:solidFill>
                <a:latin typeface="EFRCTF+MS-UIGothic"/>
                <a:cs typeface="EFRCTF+MS-UIGothic"/>
              </a:rPr>
              <a:t>繁，都邑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00000"/>
                </a:solidFill>
                <a:latin typeface="EFRCTF+MS-UIGothic"/>
                <a:cs typeface="EFRCTF+MS-UIGothic"/>
              </a:rPr>
              <a:t>划注重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FRCTF+MS-UIGothic"/>
                <a:cs typeface="EFRCTF+MS-UIGothic"/>
              </a:rPr>
              <a:t>防御，城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墙</a:t>
            </a:r>
            <a:r>
              <a:rPr sz="1350">
                <a:solidFill>
                  <a:srgbClr val="000000"/>
                </a:solidFill>
                <a:latin typeface="EFRCTF+MS-UIGothic"/>
                <a:cs typeface="EFRCTF+MS-UIGothic"/>
              </a:rPr>
              <a:t>高大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坚</a:t>
            </a:r>
            <a:r>
              <a:rPr sz="1350">
                <a:solidFill>
                  <a:srgbClr val="000000"/>
                </a:solidFill>
                <a:latin typeface="EFRCTF+MS-UIGothic"/>
                <a:cs typeface="EFRCTF+MS-UIGothic"/>
              </a:rPr>
              <a:t>固，形成有</a:t>
            </a:r>
          </a:p>
          <a:p>
            <a:pPr marL="51435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FRCTF+MS-UIGothic"/>
                <a:cs typeface="EFRCTF+MS-UIGothic"/>
              </a:rPr>
              <a:t>效的安全屏障。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EFRCTF+MS-UIGothic"/>
                <a:cs typeface="EFRCTF+MS-UIGothic"/>
              </a:rPr>
              <a:t>建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设</a:t>
            </a:r>
            <a:r>
              <a:rPr sz="3000">
                <a:solidFill>
                  <a:srgbClr val="59AE93"/>
                </a:solidFill>
                <a:latin typeface="EFRCTF+MS-UIGothic"/>
                <a:cs typeface="EFRCTF+MS-UIGothic"/>
              </a:rPr>
              <a:t>技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术</a:t>
            </a:r>
            <a:r>
              <a:rPr sz="3000">
                <a:solidFill>
                  <a:srgbClr val="59AE93"/>
                </a:solidFill>
                <a:latin typeface="EFRCTF+MS-UIGothic"/>
                <a:cs typeface="EFRCTF+MS-UIGothic"/>
              </a:rPr>
              <a:t>与特色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09825" y="2105655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EFRCTF+MS-UIGothic"/>
                <a:cs typeface="EFRCTF+MS-UIGothic"/>
              </a:rPr>
              <a:t>建筑材料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EFRCTF+MS-UIGothic"/>
                <a:cs typeface="EFRCTF+MS-UIGothic"/>
              </a:rPr>
              <a:t>水利工程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81075" y="2537948"/>
            <a:ext cx="2627873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FRCTF+MS-UIGothic"/>
                <a:cs typeface="EFRCTF+MS-UIGothic"/>
              </a:rPr>
              <a:t>早期都邑主要使用土、木等自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FRCTF+MS-UIGothic"/>
                <a:cs typeface="EFRCTF+MS-UIGothic"/>
              </a:rPr>
              <a:t>然材料，后来逐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渐发</a:t>
            </a:r>
            <a:r>
              <a:rPr sz="1350">
                <a:solidFill>
                  <a:srgbClr val="000000"/>
                </a:solidFill>
                <a:latin typeface="EFRCTF+MS-UIGothic"/>
                <a:cs typeface="EFRCTF+MS-UIGothic"/>
              </a:rPr>
              <a:t>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EFRCTF+MS-UIGothic"/>
                <a:cs typeface="EFRCTF+MS-UIGothic"/>
              </a:rPr>
              <a:t>使用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砖</a:t>
            </a:r>
            <a:r>
              <a:rPr sz="1350">
                <a:solidFill>
                  <a:srgbClr val="000000"/>
                </a:solidFill>
                <a:latin typeface="EFRCTF+MS-UIGothic"/>
                <a:cs typeface="EFRCTF+MS-UIGothic"/>
              </a:rPr>
              <a:t>、石等更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EFRCTF+MS-UIGothic"/>
                <a:cs typeface="EFRCTF+MS-UIGothic"/>
              </a:rPr>
              <a:t>耐用的建筑材料。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63659" y="2537948"/>
            <a:ext cx="2563177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EFRCTF+MS-UIGothic"/>
                <a:cs typeface="EFRCTF+MS-UIGothic"/>
              </a:rPr>
              <a:t>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应对</a:t>
            </a:r>
            <a:r>
              <a:rPr sz="1350">
                <a:solidFill>
                  <a:srgbClr val="000000"/>
                </a:solidFill>
                <a:latin typeface="EFRCTF+MS-UIGothic"/>
                <a:cs typeface="EFRCTF+MS-UIGothic"/>
              </a:rPr>
              <a:t>自然灾害和提供生活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FRCTF+MS-UIGothic"/>
                <a:cs typeface="EFRCTF+MS-UIGothic"/>
              </a:rPr>
              <a:t>用水，都邑建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350">
                <a:solidFill>
                  <a:srgbClr val="000000"/>
                </a:solidFill>
                <a:latin typeface="EFRCTF+MS-UIGothic"/>
                <a:cs typeface="EFRCTF+MS-UIGothic"/>
              </a:rPr>
              <a:t>中注重水利工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FRCTF+MS-UIGothic"/>
                <a:cs typeface="EFRCTF+MS-UIGothic"/>
              </a:rPr>
              <a:t>程建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350">
                <a:solidFill>
                  <a:srgbClr val="000000"/>
                </a:solidFill>
                <a:latin typeface="EFRCTF+MS-UIGothic"/>
                <a:cs typeface="EFRCTF+MS-UIGothic"/>
              </a:rPr>
              <a:t>，如建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350">
                <a:solidFill>
                  <a:srgbClr val="000000"/>
                </a:solidFill>
                <a:latin typeface="EFRCTF+MS-UIGothic"/>
                <a:cs typeface="EFRCTF+MS-UIGothic"/>
              </a:rPr>
              <a:t>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库</a:t>
            </a:r>
            <a:r>
              <a:rPr sz="1350">
                <a:solidFill>
                  <a:srgbClr val="000000"/>
                </a:solidFill>
                <a:latin typeface="EFRCTF+MS-UIGothic"/>
                <a:cs typeface="EFRCTF+MS-UIGothic"/>
              </a:rPr>
              <a:t>、疏通河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FRCTF+MS-UIGothic"/>
                <a:cs typeface="EFRCTF+MS-UIGothic"/>
              </a:rPr>
              <a:t>道等。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032000" y="4764401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EFRCTF+MS-UIGothic"/>
                <a:cs typeface="EFRCTF+MS-UIGothic"/>
              </a:rPr>
              <a:t>建筑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风</a:t>
            </a:r>
            <a:r>
              <a:rPr sz="1550">
                <a:solidFill>
                  <a:srgbClr val="59AE93"/>
                </a:solidFill>
                <a:latin typeface="EFRCTF+MS-UIGothic"/>
                <a:cs typeface="EFRCTF+MS-UIGothic"/>
              </a:rPr>
              <a:t>格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507219" y="4764401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EFRCTF+MS-UIGothic"/>
                <a:cs typeface="EFRCTF+MS-UIGothic"/>
              </a:rPr>
              <a:t>道路交通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032000" y="5183992"/>
            <a:ext cx="2496941" cy="11677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华</a:t>
            </a:r>
            <a:r>
              <a:rPr sz="1350">
                <a:solidFill>
                  <a:srgbClr val="000000"/>
                </a:solidFill>
                <a:latin typeface="EFRCTF+MS-UIGothic"/>
                <a:cs typeface="EFRCTF+MS-UIGothic"/>
              </a:rPr>
              <a:t>夏都邑的建筑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</a:t>
            </a:r>
            <a:r>
              <a:rPr sz="1350">
                <a:solidFill>
                  <a:srgbClr val="000000"/>
                </a:solidFill>
                <a:latin typeface="EFRCTF+MS-UIGothic"/>
                <a:cs typeface="EFRCTF+MS-UIGothic"/>
              </a:rPr>
              <a:t>格独特，融</a:t>
            </a:r>
          </a:p>
          <a:p>
            <a:pPr marL="0" marR="0">
              <a:lnSpc>
                <a:spcPts val="1350"/>
              </a:lnSpc>
              <a:spcBef>
                <a:spcPts val="59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FRCTF+MS-UIGothic"/>
                <a:cs typeface="EFRCTF+MS-UIGothic"/>
              </a:rPr>
              <a:t>合了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宫</a:t>
            </a:r>
            <a:r>
              <a:rPr sz="1350">
                <a:solidFill>
                  <a:srgbClr val="000000"/>
                </a:solidFill>
                <a:latin typeface="EFRCTF+MS-UIGothic"/>
                <a:cs typeface="EFRCTF+MS-UIGothic"/>
              </a:rPr>
              <a:t>殿、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庙</a:t>
            </a:r>
            <a:r>
              <a:rPr sz="1350">
                <a:solidFill>
                  <a:srgbClr val="000000"/>
                </a:solidFill>
                <a:latin typeface="EFRCTF+MS-UIGothic"/>
                <a:cs typeface="EFRCTF+MS-UIGothic"/>
              </a:rPr>
              <a:t>宇、住宅等多种</a:t>
            </a:r>
          </a:p>
          <a:p>
            <a:pPr marL="0" marR="0">
              <a:lnSpc>
                <a:spcPts val="1350"/>
              </a:lnSpc>
              <a:spcBef>
                <a:spcPts val="53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FRCTF+MS-UIGothic"/>
                <a:cs typeface="EFRCTF+MS-UIGothic"/>
              </a:rPr>
              <a:t>建筑形式，形成丰富多彩的城</a:t>
            </a:r>
          </a:p>
          <a:p>
            <a:pPr marL="0" marR="0">
              <a:lnSpc>
                <a:spcPts val="1350"/>
              </a:lnSpc>
              <a:spcBef>
                <a:spcPts val="58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FRCTF+MS-UIGothic"/>
                <a:cs typeface="EFRCTF+MS-UIGothic"/>
              </a:rPr>
              <a:t>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</a:t>
            </a:r>
            <a:r>
              <a:rPr sz="1350">
                <a:solidFill>
                  <a:srgbClr val="000000"/>
                </a:solidFill>
                <a:latin typeface="EFRCTF+MS-UIGothic"/>
                <a:cs typeface="EFRCTF+MS-UIGothic"/>
              </a:rPr>
              <a:t>貌。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046719" y="5248762"/>
            <a:ext cx="262786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FRCTF+MS-UIGothic"/>
                <a:cs typeface="EFRCTF+MS-UIGothic"/>
              </a:rPr>
              <a:t>都邑内部道路网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EFRCTF+MS-UIGothic"/>
                <a:cs typeface="EFRCTF+MS-UIGothic"/>
              </a:rPr>
              <a:t>达，四通八</a:t>
            </a:r>
          </a:p>
          <a:p>
            <a:pPr marL="17145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FRCTF+MS-UIGothic"/>
                <a:cs typeface="EFRCTF+MS-UIGothic"/>
              </a:rPr>
              <a:t>达，方便人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00000"/>
                </a:solidFill>
                <a:latin typeface="EFRCTF+MS-UIGothic"/>
                <a:cs typeface="EFRCTF+MS-UIGothic"/>
              </a:rPr>
              <a:t>和物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00000"/>
                </a:solidFill>
                <a:latin typeface="EFRCTF+MS-UIGothic"/>
                <a:cs typeface="EFRCTF+MS-UIGothic"/>
              </a:rPr>
              <a:t>的流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EFRCTF+MS-UIGothic"/>
                <a:cs typeface="EFRCTF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EFRCTF+MS-UIGothic"/>
                <a:cs typeface="EFRCTF+MS-UIGothic"/>
              </a:rPr>
              <a:t>典型都邑介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 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90365" y="1529079"/>
            <a:ext cx="132323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EFRCTF+MS-UIGothic"/>
                <a:cs typeface="EFRCTF+MS-UIGothic"/>
              </a:rPr>
              <a:t>二里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头遗</a:t>
            </a:r>
            <a:r>
              <a:rPr sz="1600">
                <a:solidFill>
                  <a:srgbClr val="FFFFFF"/>
                </a:solidFill>
                <a:latin typeface="EFRCTF+MS-UIGothic"/>
                <a:cs typeface="EFRCTF+MS-UIGothic"/>
              </a:rPr>
              <a:t>址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210550" y="1529079"/>
            <a:ext cx="71180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EFRCTF+MS-UIGothic"/>
                <a:cs typeface="EFRCTF+MS-UIGothic"/>
              </a:rPr>
              <a:t>殷墟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178300" y="2257163"/>
            <a:ext cx="34316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FRCTF+MS-UIGothic"/>
                <a:cs typeface="EFRCTF+MS-UIGothic"/>
              </a:rPr>
              <a:t>作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EFRCTF+MS-UIGothic"/>
                <a:cs typeface="EFRCTF+MS-UIGothic"/>
              </a:rPr>
              <a:t>中国最早的都邑之一，二里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头遗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FRCTF+MS-UIGothic"/>
                <a:cs typeface="EFRCTF+MS-UIGothic"/>
              </a:rPr>
              <a:t>址展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EFRCTF+MS-UIGothic"/>
                <a:cs typeface="EFRCTF+MS-UIGothic"/>
              </a:rPr>
              <a:t>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华</a:t>
            </a:r>
            <a:r>
              <a:rPr sz="1500">
                <a:solidFill>
                  <a:srgbClr val="FFFFFF"/>
                </a:solidFill>
                <a:latin typeface="EFRCTF+MS-UIGothic"/>
                <a:cs typeface="EFRCTF+MS-UIGothic"/>
              </a:rPr>
              <a:t>夏文明的早期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EFRCTF+MS-UIGothic"/>
                <a:cs typeface="EFRCTF+MS-UIGothic"/>
              </a:rPr>
              <a:t>展状况。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98484" y="2257163"/>
            <a:ext cx="34316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FRCTF+MS-UIGothic"/>
                <a:cs typeface="EFRCTF+MS-UIGothic"/>
              </a:rPr>
              <a:t>殷墟是商代晚期的都城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遗</a:t>
            </a:r>
            <a:r>
              <a:rPr sz="1500">
                <a:solidFill>
                  <a:srgbClr val="FFFFFF"/>
                </a:solidFill>
                <a:latin typeface="EFRCTF+MS-UIGothic"/>
                <a:cs typeface="EFRCTF+MS-UIGothic"/>
              </a:rPr>
              <a:t>址，其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FFF"/>
                </a:solidFill>
                <a:latin typeface="EFRCTF+MS-UIGothic"/>
                <a:cs typeface="EFRCTF+MS-UIGothic"/>
              </a:rPr>
              <a:t>划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严</a:t>
            </a:r>
            <a:r>
              <a:rPr sz="1500">
                <a:solidFill>
                  <a:srgbClr val="FFFFFF"/>
                </a:solidFill>
                <a:latin typeface="EFRCTF+MS-UIGothic"/>
                <a:cs typeface="EFRCTF+MS-UIGothic"/>
              </a:rPr>
              <a:t>整，展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EFRCTF+MS-UIGothic"/>
                <a:cs typeface="EFRCTF+MS-UIGothic"/>
              </a:rPr>
              <a:t>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华</a:t>
            </a:r>
            <a:r>
              <a:rPr sz="1500">
                <a:solidFill>
                  <a:srgbClr val="FFFFFF"/>
                </a:solidFill>
                <a:latin typeface="EFRCTF+MS-UIGothic"/>
                <a:cs typeface="EFRCTF+MS-UIGothic"/>
              </a:rPr>
              <a:t>夏都邑建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FFFFFF"/>
                </a:solidFill>
                <a:latin typeface="EFRCTF+MS-UIGothic"/>
                <a:cs typeface="EFRCTF+MS-UIGothic"/>
              </a:rPr>
              <a:t>的成熟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阶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FRCTF+MS-UIGothic"/>
                <a:cs typeface="EFRCTF+MS-UIGothic"/>
              </a:rPr>
              <a:t>段。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190365" y="412368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汉长</a:t>
            </a:r>
            <a:r>
              <a:rPr sz="1600">
                <a:solidFill>
                  <a:srgbClr val="FFFFFF"/>
                </a:solidFill>
                <a:latin typeface="EFRCTF+MS-UIGothic"/>
                <a:cs typeface="EFRCTF+MS-UIGothic"/>
              </a:rPr>
              <a:t>安城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210550" y="412368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EFRCTF+MS-UIGothic"/>
                <a:cs typeface="EFRCTF+MS-UIGothic"/>
              </a:rPr>
              <a:t>唐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600">
                <a:solidFill>
                  <a:srgbClr val="FFFFFF"/>
                </a:solidFill>
                <a:latin typeface="EFRCTF+MS-UIGothic"/>
                <a:cs typeface="EFRCTF+MS-UIGothic"/>
              </a:rPr>
              <a:t>安城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178300" y="4851138"/>
            <a:ext cx="350520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汉长</a:t>
            </a:r>
            <a:r>
              <a:rPr sz="1500">
                <a:solidFill>
                  <a:srgbClr val="FFFFFF"/>
                </a:solidFill>
                <a:latin typeface="EFRCTF+MS-UIGothic"/>
                <a:cs typeface="EFRCTF+MS-UIGothic"/>
              </a:rPr>
              <a:t>安城是西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汉</a:t>
            </a:r>
            <a:r>
              <a:rPr sz="1500">
                <a:solidFill>
                  <a:srgbClr val="FFFFFF"/>
                </a:solidFill>
                <a:latin typeface="EFRCTF+MS-UIGothic"/>
                <a:cs typeface="EFRCTF+MS-UIGothic"/>
              </a:rPr>
              <a:t>的都城，其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FFF"/>
                </a:solidFill>
                <a:latin typeface="EFRCTF+MS-UIGothic"/>
                <a:cs typeface="EFRCTF+MS-UIGothic"/>
              </a:rPr>
              <a:t>划理念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FRCTF+MS-UIGothic"/>
                <a:cs typeface="EFRCTF+MS-UIGothic"/>
              </a:rPr>
              <a:t>和建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FFFFFF"/>
                </a:solidFill>
                <a:latin typeface="EFRCTF+MS-UIGothic"/>
                <a:cs typeface="EFRCTF+MS-UIGothic"/>
              </a:rPr>
              <a:t>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术对</a:t>
            </a:r>
            <a:r>
              <a:rPr sz="1500">
                <a:solidFill>
                  <a:srgbClr val="FFFFFF"/>
                </a:solidFill>
                <a:latin typeface="EFRCTF+MS-UIGothic"/>
                <a:cs typeface="EFRCTF+MS-UIGothic"/>
              </a:rPr>
              <a:t>后世都邑建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设产</a:t>
            </a:r>
            <a:r>
              <a:rPr sz="1500">
                <a:solidFill>
                  <a:srgbClr val="FFFFFF"/>
                </a:solidFill>
                <a:latin typeface="EFRCTF+MS-UIGothic"/>
                <a:cs typeface="EFRCTF+MS-UIGothic"/>
              </a:rPr>
              <a:t>生了深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远</a:t>
            </a:r>
            <a:r>
              <a:rPr sz="1500">
                <a:solidFill>
                  <a:srgbClr val="FFFFFF"/>
                </a:solidFill>
                <a:latin typeface="EFRCTF+MS-UIGothic"/>
                <a:cs typeface="EFRCTF+MS-UIGothic"/>
              </a:rPr>
              <a:t>影响。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198484" y="4854313"/>
            <a:ext cx="365067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FRCTF+MS-UIGothic"/>
                <a:cs typeface="EFRCTF+MS-UIGothic"/>
              </a:rPr>
              <a:t>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FFF"/>
                </a:solidFill>
                <a:latin typeface="EFRCTF+MS-UIGothic"/>
                <a:cs typeface="EFRCTF+MS-UIGothic"/>
              </a:rPr>
              <a:t>安城是盛唐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EFRCTF+MS-UIGothic"/>
                <a:cs typeface="EFRCTF+MS-UIGothic"/>
              </a:rPr>
              <a:t>期的世界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级</a:t>
            </a:r>
            <a:r>
              <a:rPr sz="1500">
                <a:solidFill>
                  <a:srgbClr val="FFFFFF"/>
                </a:solidFill>
                <a:latin typeface="EFRCTF+MS-UIGothic"/>
                <a:cs typeface="EFRCTF+MS-UIGothic"/>
              </a:rPr>
              <a:t>大都市，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FRCTF+MS-UIGothic"/>
                <a:cs typeface="EFRCTF+MS-UIGothic"/>
              </a:rPr>
              <a:t>其宏大的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FFF"/>
                </a:solidFill>
                <a:latin typeface="EFRCTF+MS-UIGothic"/>
                <a:cs typeface="EFRCTF+MS-UIGothic"/>
              </a:rPr>
              <a:t>模和开放包容的心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FFFFF"/>
                </a:solidFill>
                <a:latin typeface="EFRCTF+MS-UIGothic"/>
                <a:cs typeface="EFRCTF+MS-UIGothic"/>
              </a:rPr>
              <a:t>展示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FRCTF+MS-UIGothic"/>
                <a:cs typeface="EFRCTF+MS-UIGothic"/>
              </a:rPr>
              <a:t>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华</a:t>
            </a:r>
            <a:r>
              <a:rPr sz="1500">
                <a:solidFill>
                  <a:srgbClr val="FFFFFF"/>
                </a:solidFill>
                <a:latin typeface="EFRCTF+MS-UIGothic"/>
                <a:cs typeface="EFRCTF+MS-UIGothic"/>
              </a:rPr>
              <a:t>夏文明的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辉</a:t>
            </a:r>
            <a:r>
              <a:rPr sz="1500">
                <a:solidFill>
                  <a:srgbClr val="FFFFFF"/>
                </a:solidFill>
                <a:latin typeface="EFRCTF+MS-UIGothic"/>
                <a:cs typeface="EFRCTF+MS-UIGothic"/>
              </a:rPr>
              <a:t>煌。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15315" y="170702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00AF57"/>
                </a:solidFill>
                <a:latin typeface="TPJUAH+SDUTSL+MicrosoftYaHei-Bold"/>
                <a:cs typeface="TPJUAH+SDUTSL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5315" y="3275484"/>
            <a:ext cx="6893032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AF57"/>
                </a:solidFill>
                <a:latin typeface="SimSun"/>
                <a:cs typeface="SimSun"/>
              </a:rPr>
              <a:t>华</a:t>
            </a:r>
            <a:r>
              <a:rPr sz="5150" spc="25">
                <a:solidFill>
                  <a:srgbClr val="00AF57"/>
                </a:solidFill>
                <a:latin typeface="EFRCTF+MS-UIGothic"/>
                <a:cs typeface="EFRCTF+MS-UIGothic"/>
              </a:rPr>
              <a:t>夏都邑的文化内涵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https://d.book118.com/207061136020006054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EFRCTF+MS-UIGothic</vt:lpstr>
      <vt:lpstr>SimSun</vt:lpstr>
      <vt:lpstr>TPJUAH+SDUTSL+MicrosoftYaHei-Bold</vt:lpstr>
      <vt:lpstr>MEUMBL+DSOUBV+ArialMT</vt:lpstr>
      <vt:lpstr>Times New Roman</vt:lpstr>
      <vt:lpstr>RBEGVV+FANWFI+MicrosoftYaHei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2024-09-28T06:51:15.259</cp:lastPrinted>
  <dcterms:created xsi:type="dcterms:W3CDTF">2024-09-27T22:51:15Z</dcterms:created>
  <dcterms:modified xsi:type="dcterms:W3CDTF">2024-09-27T22:51:16Z</dcterms:modified>
</cp:coreProperties>
</file>