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5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1" r:id="rId15"/>
  </p:sldIdLst>
  <p:sldSz cx="12096750" cy="684022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TargetMode="Internal" /><Relationship Id="rId10" Type="http://schemas.openxmlformats.org/officeDocument/2006/relationships/slide" Target="../slides/slide11.xml" TargetMode="Internal" /><Relationship Id="rId11" Type="http://schemas.openxmlformats.org/officeDocument/2006/relationships/slide" Target="../slides/slide12.xml" TargetMode="Internal" /><Relationship Id="rId12" Type="http://schemas.openxmlformats.org/officeDocument/2006/relationships/slideMaster" Target="../slideMasters/slideMaster2.xml" /><Relationship Id="rId2" Type="http://schemas.openxmlformats.org/officeDocument/2006/relationships/slide" Target="../slides/slide3.xml" TargetMode="Internal" /><Relationship Id="rId3" Type="http://schemas.openxmlformats.org/officeDocument/2006/relationships/slide" Target="../slides/slide4.xml" TargetMode="Internal" /><Relationship Id="rId4" Type="http://schemas.openxmlformats.org/officeDocument/2006/relationships/slide" Target="../slides/slide5.xml" TargetMode="Internal" /><Relationship Id="rId5" Type="http://schemas.openxmlformats.org/officeDocument/2006/relationships/slide" Target="../slides/slide6.xml" TargetMode="Internal" /><Relationship Id="rId6" Type="http://schemas.openxmlformats.org/officeDocument/2006/relationships/slide" Target="../slides/slide7.xml" TargetMode="Internal" /><Relationship Id="rId7" Type="http://schemas.openxmlformats.org/officeDocument/2006/relationships/slide" Target="../slides/slide8.xml" TargetMode="Internal" /><Relationship Id="rId8" Type="http://schemas.openxmlformats.org/officeDocument/2006/relationships/slide" Target="../slides/slide9.xml" TargetMode="Internal" /><Relationship Id="rId9" Type="http://schemas.openxmlformats.org/officeDocument/2006/relationships/slide" Target="../slides/slide10.xml" TargetMode="Interna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1A892A-F6B1-463E-8C60-EF9D3D8B8D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CC6032-5AE2-49A1-A010-27CFBCC2CE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1FBD56-AD71-4C0C-B092-3E9A5E215A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898703C-BA80-4F39-80E5-E450F3475E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98F2E4F-7B61-416A-80B0-F2723CC2EC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F230049-B161-444A-8F04-F21E83560F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7DBA029-F8ED-426A-820B-AD57F4C156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98B1B5F-A0A5-4F9F-BFC9-464A2BAF57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4F1E56F-3F9A-4945-9817-29B77DEB05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7D136E-1225-46E1-945C-878F355872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849173-CB46-4255-9D43-E40427BAC2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hexin?subject=daode_fazhi#pid=64b673a437e7448f8e70a056#tid=64b9dbe6bc66980009489e43#sourcefrom=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内容#mc=目录配置2#38140f561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C_0#auto_editor_catalog_0?linknodeid=b037ec722&amp;catalogrefid=b037ec722&amp;vbahtmlprocessed=1">
            <a:hlinkClick r:id="rId1" action="ppaction://hlinksldjump"/>
          </p:cNvPr>
          <p:cNvSpPr/>
          <p:nvPr/>
        </p:nvSpPr>
        <p:spPr>
          <a:xfrm>
            <a:off x="1508760" y="5897880"/>
            <a:ext cx="539496" cy="356616"/>
          </a:xfrm>
          <a:prstGeom prst="rect">
            <a:avLst/>
          </a:prstGeom>
          <a:solidFill>
            <a:srgbClr val="D7D8D9"/>
          </a:solidFill>
        </p:spPr>
        <p:txBody>
          <a:bodyPr wrap="square" lIns="127000" tIns="127000" rIns="127000" bIns="12700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800" b="1" i="0">
                <a:solidFill>
                  <a:srgbClr val="7C7F8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1</a:t>
            </a:r>
            <a:endParaRPr lang="en-US" sz="1800"/>
          </a:p>
        </p:txBody>
      </p:sp>
      <p:sp>
        <p:nvSpPr>
          <p:cNvPr id="4" name="C_0#auto_editor_catalog_0?linknodeid=af6f6f084&amp;catalogrefid=af6f6f084&amp;vbahtmlprocessed=1">
            <a:hlinkClick r:id="rId2" action="ppaction://hlinksldjump"/>
          </p:cNvPr>
          <p:cNvSpPr/>
          <p:nvPr/>
        </p:nvSpPr>
        <p:spPr>
          <a:xfrm>
            <a:off x="2121408" y="5897880"/>
            <a:ext cx="539496" cy="356616"/>
          </a:xfrm>
          <a:prstGeom prst="rect">
            <a:avLst/>
          </a:prstGeom>
          <a:solidFill>
            <a:srgbClr val="D7D8D9"/>
          </a:solidFill>
        </p:spPr>
        <p:txBody>
          <a:bodyPr wrap="square" lIns="127000" tIns="127000" rIns="127000" bIns="12700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800" b="1" i="0">
                <a:solidFill>
                  <a:srgbClr val="7C7F8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2</a:t>
            </a:r>
            <a:endParaRPr lang="en-US" sz="1800"/>
          </a:p>
        </p:txBody>
      </p:sp>
      <p:sp>
        <p:nvSpPr>
          <p:cNvPr id="5" name="C_0#auto_editor_catalog_0?linknodeid=b5f0c0242&amp;catalogrefid=b5f0c0242&amp;vbahtmlprocessed=1">
            <a:hlinkClick r:id="rId2" action="ppaction://hlinksldjump"/>
          </p:cNvPr>
          <p:cNvSpPr/>
          <p:nvPr/>
        </p:nvSpPr>
        <p:spPr>
          <a:xfrm>
            <a:off x="2734056" y="5897880"/>
            <a:ext cx="539496" cy="356616"/>
          </a:xfrm>
          <a:prstGeom prst="rect">
            <a:avLst/>
          </a:prstGeom>
          <a:solidFill>
            <a:srgbClr val="D7D8D9"/>
          </a:solidFill>
        </p:spPr>
        <p:txBody>
          <a:bodyPr wrap="square" lIns="127000" tIns="127000" rIns="127000" bIns="12700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800" b="1" i="0">
                <a:solidFill>
                  <a:srgbClr val="7C7F8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3</a:t>
            </a:r>
            <a:endParaRPr lang="en-US" sz="1800"/>
          </a:p>
        </p:txBody>
      </p:sp>
      <p:sp>
        <p:nvSpPr>
          <p:cNvPr id="6" name="C_0#auto_editor_catalog_0?linknodeid=b17be1180&amp;catalogrefid=b17be1180&amp;vbahtmlprocessed=1">
            <a:hlinkClick r:id="rId3" action="ppaction://hlinksldjump"/>
          </p:cNvPr>
          <p:cNvSpPr/>
          <p:nvPr/>
        </p:nvSpPr>
        <p:spPr>
          <a:xfrm>
            <a:off x="3337560" y="5897880"/>
            <a:ext cx="539496" cy="356616"/>
          </a:xfrm>
          <a:prstGeom prst="rect">
            <a:avLst/>
          </a:prstGeom>
          <a:solidFill>
            <a:srgbClr val="D7D8D9"/>
          </a:solidFill>
        </p:spPr>
        <p:txBody>
          <a:bodyPr wrap="square" lIns="127000" tIns="127000" rIns="127000" bIns="12700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800" b="1" i="0">
                <a:solidFill>
                  <a:srgbClr val="7C7F8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4</a:t>
            </a:r>
            <a:endParaRPr lang="en-US" sz="1800"/>
          </a:p>
        </p:txBody>
      </p:sp>
      <p:sp>
        <p:nvSpPr>
          <p:cNvPr id="7" name="C_0#auto_editor_catalog_0?linknodeid=672251bc0&amp;catalogrefid=672251bc0&amp;vbahtmlprocessed=1">
            <a:hlinkClick r:id="rId4" action="ppaction://hlinksldjump"/>
          </p:cNvPr>
          <p:cNvSpPr/>
          <p:nvPr/>
        </p:nvSpPr>
        <p:spPr>
          <a:xfrm>
            <a:off x="3950208" y="5897880"/>
            <a:ext cx="539496" cy="356616"/>
          </a:xfrm>
          <a:prstGeom prst="rect">
            <a:avLst/>
          </a:prstGeom>
          <a:solidFill>
            <a:srgbClr val="D7D8D9"/>
          </a:solidFill>
        </p:spPr>
        <p:txBody>
          <a:bodyPr wrap="square" lIns="127000" tIns="127000" rIns="127000" bIns="12700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800" b="1" i="0">
                <a:solidFill>
                  <a:srgbClr val="7C7F8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5</a:t>
            </a:r>
            <a:endParaRPr lang="en-US" sz="1800"/>
          </a:p>
        </p:txBody>
      </p:sp>
      <p:sp>
        <p:nvSpPr>
          <p:cNvPr id="8" name="C_0#auto_editor_catalog_0?linknodeid=004727597&amp;catalogrefid=004727597&amp;vbahtmlprocessed=1">
            <a:hlinkClick r:id="rId5" action="ppaction://hlinksldjump"/>
          </p:cNvPr>
          <p:cNvSpPr/>
          <p:nvPr/>
        </p:nvSpPr>
        <p:spPr>
          <a:xfrm>
            <a:off x="4562856" y="5897880"/>
            <a:ext cx="539496" cy="356616"/>
          </a:xfrm>
          <a:prstGeom prst="rect">
            <a:avLst/>
          </a:prstGeom>
          <a:solidFill>
            <a:srgbClr val="D7D8D9"/>
          </a:solidFill>
        </p:spPr>
        <p:txBody>
          <a:bodyPr wrap="square" lIns="127000" tIns="127000" rIns="127000" bIns="12700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800" b="1" i="0">
                <a:solidFill>
                  <a:srgbClr val="7C7F8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6</a:t>
            </a:r>
            <a:endParaRPr lang="en-US" sz="1800"/>
          </a:p>
        </p:txBody>
      </p:sp>
      <p:sp>
        <p:nvSpPr>
          <p:cNvPr id="9" name="C_0#auto_editor_catalog_0?linknodeid=5742c9959&amp;catalogrefid=5742c9959&amp;vbahtmlprocessed=1">
            <a:hlinkClick r:id="rId6" action="ppaction://hlinksldjump"/>
          </p:cNvPr>
          <p:cNvSpPr/>
          <p:nvPr/>
        </p:nvSpPr>
        <p:spPr>
          <a:xfrm>
            <a:off x="5175504" y="5897880"/>
            <a:ext cx="539496" cy="356616"/>
          </a:xfrm>
          <a:prstGeom prst="rect">
            <a:avLst/>
          </a:prstGeom>
          <a:solidFill>
            <a:srgbClr val="D7D8D9"/>
          </a:solidFill>
        </p:spPr>
        <p:txBody>
          <a:bodyPr wrap="square" lIns="127000" tIns="127000" rIns="127000" bIns="12700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800" b="1" i="0">
                <a:solidFill>
                  <a:srgbClr val="7C7F8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7</a:t>
            </a:r>
            <a:endParaRPr lang="en-US" sz="1800"/>
          </a:p>
        </p:txBody>
      </p:sp>
      <p:sp>
        <p:nvSpPr>
          <p:cNvPr id="10" name="C_0#auto_editor_catalog_0?linknodeid=15f5f44fe&amp;catalogrefid=15f5f44fe&amp;vbahtmlprocessed=1">
            <a:hlinkClick r:id="rId7" action="ppaction://hlinksldjump"/>
          </p:cNvPr>
          <p:cNvSpPr/>
          <p:nvPr/>
        </p:nvSpPr>
        <p:spPr>
          <a:xfrm>
            <a:off x="5788152" y="5897880"/>
            <a:ext cx="539496" cy="356616"/>
          </a:xfrm>
          <a:prstGeom prst="rect">
            <a:avLst/>
          </a:prstGeom>
          <a:solidFill>
            <a:srgbClr val="D7D8D9"/>
          </a:solidFill>
        </p:spPr>
        <p:txBody>
          <a:bodyPr wrap="square" lIns="127000" tIns="127000" rIns="127000" bIns="12700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800" b="1" i="0">
                <a:solidFill>
                  <a:srgbClr val="7C7F8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8</a:t>
            </a:r>
            <a:endParaRPr lang="en-US" sz="1800"/>
          </a:p>
        </p:txBody>
      </p:sp>
      <p:sp>
        <p:nvSpPr>
          <p:cNvPr id="11" name="C_0#auto_editor_catalog_0?linknodeid=1e714e900&amp;catalogrefid=1e714e900&amp;vbahtmlprocessed=1">
            <a:hlinkClick r:id="rId8" action="ppaction://hlinksldjump"/>
          </p:cNvPr>
          <p:cNvSpPr/>
          <p:nvPr/>
        </p:nvSpPr>
        <p:spPr>
          <a:xfrm>
            <a:off x="6400800" y="5897880"/>
            <a:ext cx="539496" cy="356616"/>
          </a:xfrm>
          <a:prstGeom prst="rect">
            <a:avLst/>
          </a:prstGeom>
          <a:solidFill>
            <a:srgbClr val="D7D8D9"/>
          </a:solidFill>
        </p:spPr>
        <p:txBody>
          <a:bodyPr wrap="square" lIns="127000" tIns="127000" rIns="127000" bIns="12700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800" b="1" i="0">
                <a:solidFill>
                  <a:srgbClr val="7C7F8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9</a:t>
            </a:r>
            <a:endParaRPr lang="en-US" sz="1800"/>
          </a:p>
        </p:txBody>
      </p:sp>
      <p:sp>
        <p:nvSpPr>
          <p:cNvPr id="12" name="C_0#auto_editor_catalog_0?linknodeid=696c9a5de&amp;catalogrefid=696c9a5de&amp;vbahtmlprocessed=1">
            <a:hlinkClick r:id="rId9" action="ppaction://hlinksldjump"/>
          </p:cNvPr>
          <p:cNvSpPr/>
          <p:nvPr/>
        </p:nvSpPr>
        <p:spPr>
          <a:xfrm>
            <a:off x="7013448" y="5897880"/>
            <a:ext cx="539496" cy="356616"/>
          </a:xfrm>
          <a:prstGeom prst="rect">
            <a:avLst/>
          </a:prstGeom>
          <a:solidFill>
            <a:srgbClr val="D7D8D9"/>
          </a:solidFill>
        </p:spPr>
        <p:txBody>
          <a:bodyPr wrap="square" lIns="127000" tIns="127000" rIns="127000" bIns="12700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800" b="1" i="0">
                <a:solidFill>
                  <a:srgbClr val="7C7F8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10</a:t>
            </a:r>
            <a:endParaRPr lang="en-US" sz="1800"/>
          </a:p>
        </p:txBody>
      </p:sp>
      <p:sp>
        <p:nvSpPr>
          <p:cNvPr id="13" name="C_0#auto_editor_catalog_0?linknodeid=3a489ac45&amp;catalogrefid=3a489ac45&amp;vbahtmlprocessed=1">
            <a:hlinkClick r:id="rId9" action="ppaction://hlinksldjump"/>
          </p:cNvPr>
          <p:cNvSpPr/>
          <p:nvPr/>
        </p:nvSpPr>
        <p:spPr>
          <a:xfrm>
            <a:off x="7626096" y="5897880"/>
            <a:ext cx="539496" cy="356616"/>
          </a:xfrm>
          <a:prstGeom prst="rect">
            <a:avLst/>
          </a:prstGeom>
          <a:solidFill>
            <a:srgbClr val="D7D8D9"/>
          </a:solidFill>
        </p:spPr>
        <p:txBody>
          <a:bodyPr wrap="square" lIns="127000" tIns="127000" rIns="127000" bIns="12700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800" b="1" i="0">
                <a:solidFill>
                  <a:srgbClr val="7C7F8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11</a:t>
            </a:r>
            <a:endParaRPr lang="en-US" sz="1800"/>
          </a:p>
        </p:txBody>
      </p:sp>
      <p:sp>
        <p:nvSpPr>
          <p:cNvPr id="14" name="C_0#auto_editor_catalog_0?linknodeid=44ba0e5f4&amp;catalogrefid=44ba0e5f4&amp;vbahtmlprocessed=1">
            <a:hlinkClick r:id="rId10" action="ppaction://hlinksldjump"/>
          </p:cNvPr>
          <p:cNvSpPr/>
          <p:nvPr/>
        </p:nvSpPr>
        <p:spPr>
          <a:xfrm>
            <a:off x="8238744" y="5897880"/>
            <a:ext cx="539496" cy="356616"/>
          </a:xfrm>
          <a:prstGeom prst="rect">
            <a:avLst/>
          </a:prstGeom>
          <a:solidFill>
            <a:srgbClr val="D7D8D9"/>
          </a:solidFill>
        </p:spPr>
        <p:txBody>
          <a:bodyPr wrap="square" lIns="127000" tIns="127000" rIns="127000" bIns="12700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800" b="1" i="0">
                <a:solidFill>
                  <a:srgbClr val="7C7F8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12</a:t>
            </a:r>
            <a:endParaRPr lang="en-US" sz="1800"/>
          </a:p>
        </p:txBody>
      </p:sp>
      <p:sp>
        <p:nvSpPr>
          <p:cNvPr id="15" name="C_0#auto_editor_catalog_0?linknodeid=53d13fa98&amp;catalogrefid=53d13fa98&amp;vbahtmlprocessed=1">
            <a:hlinkClick r:id="rId11" action="ppaction://hlinksldjump"/>
          </p:cNvPr>
          <p:cNvSpPr/>
          <p:nvPr/>
        </p:nvSpPr>
        <p:spPr>
          <a:xfrm>
            <a:off x="8851392" y="5897880"/>
            <a:ext cx="539496" cy="356616"/>
          </a:xfrm>
          <a:prstGeom prst="rect">
            <a:avLst/>
          </a:prstGeom>
          <a:solidFill>
            <a:srgbClr val="D7D8D9"/>
          </a:solidFill>
        </p:spPr>
        <p:txBody>
          <a:bodyPr wrap="square" lIns="127000" tIns="127000" rIns="127000" bIns="12700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800" b="1" i="0">
                <a:solidFill>
                  <a:srgbClr val="7C7F8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13</a:t>
            </a:r>
            <a:endParaRPr lang="en-US" sz="1800"/>
          </a:p>
        </p:txBody>
      </p:sp>
      <p:sp>
        <p:nvSpPr>
          <p:cNvPr id="16" name="C_0#auto_editor_catalog_0?linknodeid=be122f3a6&amp;catalogrefid=be122f3a6&amp;vbahtmlprocessed=1">
            <a:hlinkClick action="ppaction://hlinksldjump?num=13"/>
          </p:cNvPr>
          <p:cNvSpPr/>
          <p:nvPr/>
        </p:nvSpPr>
        <p:spPr>
          <a:xfrm>
            <a:off x="9464040" y="5897880"/>
            <a:ext cx="539496" cy="356616"/>
          </a:xfrm>
          <a:prstGeom prst="rect">
            <a:avLst/>
          </a:prstGeom>
          <a:solidFill>
            <a:srgbClr val="D7D8D9"/>
          </a:solidFill>
        </p:spPr>
        <p:txBody>
          <a:bodyPr wrap="square" lIns="127000" tIns="127000" rIns="127000" bIns="12700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800" b="1" i="0">
                <a:solidFill>
                  <a:srgbClr val="7C7F8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14</a:t>
            </a:r>
            <a:endParaRPr lang="en-US" sz="1800"/>
          </a:p>
        </p:txBody>
      </p:sp>
      <p:sp>
        <p:nvSpPr>
          <p:cNvPr id="17" name="C_0#auto_editor_catalog_0?linknodeid=28b487300&amp;catalogrefid=28b487300&amp;vbahtmlprocessed=1">
            <a:hlinkClick action="ppaction://hlinksldjump?num=14"/>
          </p:cNvPr>
          <p:cNvSpPr/>
          <p:nvPr/>
        </p:nvSpPr>
        <p:spPr>
          <a:xfrm>
            <a:off x="10067544" y="5897880"/>
            <a:ext cx="539496" cy="356616"/>
          </a:xfrm>
          <a:prstGeom prst="rect">
            <a:avLst/>
          </a:prstGeom>
          <a:solidFill>
            <a:srgbClr val="D7D8D9"/>
          </a:solidFill>
        </p:spPr>
        <p:txBody>
          <a:bodyPr wrap="square" lIns="127000" tIns="127000" rIns="127000" bIns="12700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800" b="1" i="0">
                <a:solidFill>
                  <a:srgbClr val="7C7F8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15</a:t>
            </a:r>
            <a:endParaRPr lang="en-US" sz="1800"/>
          </a:p>
        </p:txBody>
      </p:sp>
      <p:sp>
        <p:nvSpPr>
          <p:cNvPr id="18" name="C_0#auto_editor_catalog_0?linknodeid=e3a2394c7&amp;catalogrefid=e3a2394c7&amp;vbahtmlprocessed=1">
            <a:hlinkClick action="ppaction://hlinksldjump?num=15"/>
          </p:cNvPr>
          <p:cNvSpPr/>
          <p:nvPr/>
        </p:nvSpPr>
        <p:spPr>
          <a:xfrm>
            <a:off x="5175504" y="6291072"/>
            <a:ext cx="539496" cy="356616"/>
          </a:xfrm>
          <a:prstGeom prst="rect">
            <a:avLst/>
          </a:prstGeom>
          <a:solidFill>
            <a:srgbClr val="D7D8D9"/>
          </a:solidFill>
        </p:spPr>
        <p:txBody>
          <a:bodyPr wrap="square" lIns="127000" tIns="127000" rIns="127000" bIns="12700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800" b="1" i="0">
                <a:solidFill>
                  <a:srgbClr val="7C7F8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16</a:t>
            </a:r>
            <a:endParaRPr lang="en-US" sz="1800"/>
          </a:p>
        </p:txBody>
      </p:sp>
      <p:sp>
        <p:nvSpPr>
          <p:cNvPr id="19" name="C_0#auto_editor_catalog_0?linknodeid=286ba63eb&amp;catalogrefid=286ba63eb&amp;vbahtmlprocessed=1">
            <a:hlinkClick action="ppaction://hlinksldjump?num=18"/>
          </p:cNvPr>
          <p:cNvSpPr/>
          <p:nvPr/>
        </p:nvSpPr>
        <p:spPr>
          <a:xfrm>
            <a:off x="5788152" y="6291072"/>
            <a:ext cx="539496" cy="356616"/>
          </a:xfrm>
          <a:prstGeom prst="rect">
            <a:avLst/>
          </a:prstGeom>
          <a:solidFill>
            <a:srgbClr val="D7D8D9"/>
          </a:solidFill>
        </p:spPr>
        <p:txBody>
          <a:bodyPr wrap="square" lIns="127000" tIns="127000" rIns="127000" bIns="12700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800" b="1" i="0">
                <a:solidFill>
                  <a:srgbClr val="7C7F8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17</a:t>
            </a:r>
            <a:endParaRPr lang="en-US" sz="1800"/>
          </a:p>
        </p:txBody>
      </p:sp>
      <p:sp>
        <p:nvSpPr>
          <p:cNvPr id="20" name="C_0#auto_editor_catalog_0?linknodeid=a8a26544c&amp;catalogrefid=a8a26544c&amp;vbahtmlprocessed=1">
            <a:hlinkClick action="ppaction://hlinksldjump?num=21"/>
          </p:cNvPr>
          <p:cNvSpPr/>
          <p:nvPr/>
        </p:nvSpPr>
        <p:spPr>
          <a:xfrm>
            <a:off x="6400800" y="6291072"/>
            <a:ext cx="539496" cy="356616"/>
          </a:xfrm>
          <a:prstGeom prst="rect">
            <a:avLst/>
          </a:prstGeom>
          <a:solidFill>
            <a:srgbClr val="D7D8D9"/>
          </a:solidFill>
        </p:spPr>
        <p:txBody>
          <a:bodyPr wrap="square" lIns="127000" tIns="127000" rIns="127000" bIns="12700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800" b="1" i="0">
                <a:solidFill>
                  <a:srgbClr val="7C7F8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18</a:t>
            </a:r>
            <a:endParaRPr lang="en-US" sz="1800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image" Target="../media/image1.png" /><Relationship Id="rId7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notesSlide" Target="../notesSlides/notesSlide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notesSlide" Target="../notesSlides/notesSlide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notesSlide" Target="../notesSlides/notesSlide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notesSlide" Target="../notesSlides/notesSlide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notesSlide" Target="../notesSlides/notesSlide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notesSlide" Target="../notesSlides/notesSlide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notesSlide" Target="../notesSlides/notesSlide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notesSlide" Target="../notesSlides/notesSlide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notesSlide" Target="../notesSlides/notesSlide10.xml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notesSlide" Target="../notesSlides/notesSlide11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07100035046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C_1_BD#38140f561.fixed?vbadefaultcenterpage=1&amp;vbahtmlprocessed=1"/>
          <p:cNvSpPr/>
          <p:nvPr/>
        </p:nvSpPr>
        <p:spPr>
          <a:xfrm>
            <a:off x="0" y="2743200"/>
            <a:ext cx="12097512" cy="101498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atinLnBrk="1">
              <a:lnSpc>
                <a:spcPct val="150000"/>
              </a:lnSpc>
            </a:pPr>
            <a:r>
              <a:rPr lang="en-US" altLang="zh-CN" sz="4000" b="1" i="0">
                <a:solidFill>
                  <a:srgbClr val="0054A5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第一单元核心素养测评</a:t>
            </a:r>
            <a:endParaRPr lang="en-US" altLang="zh-CN" sz="4000"/>
          </a:p>
        </p:txBody>
      </p:sp>
    </p:spTree>
  </p:cSld>
  <p:clrMapOvr>
    <a:masterClrMapping/>
  </p:clrMapOvr>
  <p:transition>
    <p:split dir="in"/>
  </p:transition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C_2_BD#349306f9d?vbadefaultcenterpage=1&amp;parentnodeid=38140f561&amp;vbahtmlprocessed=1"/>
          <p:cNvSpPr/>
          <p:nvPr/>
        </p:nvSpPr>
        <p:spPr>
          <a:xfrm>
            <a:off x="557784" y="539986"/>
            <a:ext cx="10991088" cy="9956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atinLnBrk="1">
              <a:lnSpc>
                <a:spcPct val="150000"/>
              </a:lnSpc>
            </a:pPr>
            <a:r>
              <a:rPr lang="en-US" altLang="zh-CN" sz="2800" b="1" i="0">
                <a:solidFill>
                  <a:srgbClr val="01ADC1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一、选择题（15道题，每题4分，共60分）</a:t>
            </a:r>
            <a:endParaRPr lang="en-US" altLang="zh-CN" sz="2800"/>
          </a:p>
        </p:txBody>
      </p:sp>
      <p:sp>
        <p:nvSpPr>
          <p:cNvPr id="3" name="QC_3_BD.1_1#b037ec722?vbadefaultcenterpage=1&amp;parentnodeid=349306f9d&amp;vbahtmlprocessed=1&amp;hasbroken=1"/>
          <p:cNvSpPr/>
          <p:nvPr/>
        </p:nvSpPr>
        <p:spPr>
          <a:xfrm>
            <a:off x="557784" y="1176377"/>
            <a:ext cx="10991088" cy="1034669"/>
          </a:xfrm>
          <a:prstGeom prst="rect">
            <a:avLst/>
          </a:prstGeom>
          <a:noFill/>
        </p:spPr>
        <p:txBody>
          <a:bodyPr wrap="non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latinLnBrk="1">
              <a:lnSpc>
                <a:spcPts val="4300"/>
              </a:lnSpc>
            </a:pPr>
            <a:r>
              <a:rPr lang="en-US" altLang="zh-CN" sz="2400" b="0" i="0">
                <a:solidFill>
                  <a:srgbClr val="1D62AF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1.</a:t>
            </a: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在道德与法治课堂上，老师让同学们积极分享自己对初中生活的感悟，同学们畅</a:t>
            </a:r>
            <a:endParaRPr lang="en-US" altLang="zh-CN" sz="2400" b="0" i="0">
              <a:solidFill>
                <a:srgbClr val="000000"/>
              </a:solidFill>
              <a:latin typeface="Times New Roman" panose="02020603050405020304" pitchFamily="34" charset="0"/>
              <a:ea typeface="微软雅黑" panose="020b0503020204020204" pitchFamily="34" charset="-122"/>
              <a:cs typeface="Times New Roman" panose="02020603050405020304" pitchFamily="34" charset="-120"/>
            </a:endParaRPr>
          </a:p>
          <a:p>
            <a:pPr marL="0" latinLnBrk="1">
              <a:lnSpc>
                <a:spcPts val="4200"/>
              </a:lnSpc>
            </a:pP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所欲言，纷纷表达自己对中学时代的看法，你认为合理的是(</a:t>
            </a:r>
            <a:r>
              <a:rPr lang="en-US" altLang="zh-CN" sz="24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2400" b="1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   </a:t>
            </a: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)</a:t>
            </a:r>
            <a:r>
              <a:rPr lang="en-US" altLang="zh-CN" sz="24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endParaRPr lang="en-US" altLang="zh-CN" sz="2400"/>
          </a:p>
        </p:txBody>
      </p:sp>
      <p:sp>
        <p:nvSpPr>
          <p:cNvPr id="4" name="QC_3_AN.2_1#b037ec722.bracket?vbadefaultcenterpage=1&amp;parentnodeid=349306f9d&amp;vbapositionanswer=1&amp;vbahtmlprocessed=1"/>
          <p:cNvSpPr/>
          <p:nvPr/>
        </p:nvSpPr>
        <p:spPr>
          <a:xfrm>
            <a:off x="8825484" y="1722476"/>
            <a:ext cx="288925" cy="4900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latinLnBrk="1">
              <a:lnSpc>
                <a:spcPts val="4200"/>
              </a:lnSpc>
            </a:pPr>
            <a:r>
              <a:rPr lang="en-US" altLang="zh-CN" sz="2400" b="1" i="0">
                <a:solidFill>
                  <a:srgbClr val="A00021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D</a:t>
            </a:r>
            <a:endParaRPr lang="en-US" altLang="zh-CN" sz="2400"/>
          </a:p>
        </p:txBody>
      </p:sp>
      <p:sp>
        <p:nvSpPr>
          <p:cNvPr id="5" name="QC_3_BD.3_1#b037ec722.choices?vbadefaultcenterpage=1&amp;parentnodeid=349306f9d&amp;vbahtmlprocessed=1"/>
          <p:cNvSpPr/>
          <p:nvPr/>
        </p:nvSpPr>
        <p:spPr>
          <a:xfrm>
            <a:off x="557784" y="2285600"/>
            <a:ext cx="10991088" cy="268058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1">
              <a:lnSpc>
                <a:spcPct val="150000"/>
              </a:lnSpc>
              <a:tabLst>
                <a:tab pos="2822575"/>
                <a:tab pos="5633085"/>
                <a:tab pos="8443595"/>
              </a:tabLst>
            </a:pP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①小青：中学时代见证一个人向青年的生命进阶</a:t>
            </a:r>
            <a:endParaRPr lang="en-US" altLang="zh-CN" sz="2400"/>
          </a:p>
          <a:p>
            <a:pPr latinLnBrk="1">
              <a:lnSpc>
                <a:spcPct val="150000"/>
              </a:lnSpc>
              <a:tabLst>
                <a:tab pos="2822575"/>
                <a:tab pos="5633085"/>
                <a:tab pos="8443595"/>
              </a:tabLst>
            </a:pP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②小杨：中学生活为我们的发展提供了多种机会</a:t>
            </a:r>
            <a:endParaRPr lang="en-US" altLang="zh-CN" sz="2400"/>
          </a:p>
          <a:p>
            <a:pPr latinLnBrk="1">
              <a:lnSpc>
                <a:spcPct val="150000"/>
              </a:lnSpc>
              <a:tabLst>
                <a:tab pos="2822575"/>
                <a:tab pos="5633085"/>
                <a:tab pos="8443595"/>
              </a:tabLst>
            </a:pP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③小云：中学时代是人生中最具独特价值的阶段</a:t>
            </a:r>
            <a:endParaRPr lang="en-US" altLang="zh-CN" sz="2400"/>
          </a:p>
          <a:p>
            <a:pPr latinLnBrk="1">
              <a:lnSpc>
                <a:spcPct val="150000"/>
              </a:lnSpc>
              <a:tabLst>
                <a:tab pos="2822575"/>
                <a:tab pos="5633085"/>
                <a:tab pos="8443595"/>
              </a:tabLst>
            </a:pP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④小秦：中学时代为我们的一生奠定了重要基础</a:t>
            </a:r>
            <a:endParaRPr lang="en-US" altLang="zh-CN" sz="2400"/>
          </a:p>
          <a:p>
            <a:pPr latinLnBrk="1">
              <a:lnSpc>
                <a:spcPct val="150000"/>
              </a:lnSpc>
              <a:tabLst>
                <a:tab pos="2822575"/>
                <a:tab pos="5633085"/>
                <a:tab pos="8443595"/>
              </a:tabLst>
            </a:pP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A.①②③</a:t>
            </a:r>
            <a:r>
              <a:rPr lang="en-US" altLang="zh-CN" sz="24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	</a:t>
            </a: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B.①③④</a:t>
            </a:r>
            <a:r>
              <a:rPr lang="en-US" altLang="zh-CN" sz="24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	</a:t>
            </a: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C.①②④</a:t>
            </a:r>
            <a:r>
              <a:rPr lang="en-US" altLang="zh-CN" sz="24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	</a:t>
            </a: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D.②③④</a:t>
            </a:r>
            <a:endParaRPr lang="en-US" altLang="zh-CN" sz="2400"/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QC_3_BD.4_1#af6f6f084?vbadefaultcenterpage=1&amp;parentnodeid=349306f9d&amp;vbahtmlprocessed=1&amp;hasbroken=1"/>
          <p:cNvSpPr/>
          <p:nvPr/>
        </p:nvSpPr>
        <p:spPr>
          <a:xfrm>
            <a:off x="557784" y="553229"/>
            <a:ext cx="10991088" cy="970661"/>
          </a:xfrm>
          <a:prstGeom prst="rect">
            <a:avLst/>
          </a:prstGeom>
          <a:noFill/>
        </p:spPr>
        <p:txBody>
          <a:bodyPr wrap="non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latinLnBrk="1">
              <a:lnSpc>
                <a:spcPts val="4000"/>
              </a:lnSpc>
            </a:pPr>
            <a:r>
              <a:rPr lang="en-US" altLang="zh-CN" sz="2400" b="0" i="0">
                <a:solidFill>
                  <a:srgbClr val="1D62AF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2.</a:t>
            </a: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初中生活能够为我们提供多种机会和发展空间。下列能够促进自我发展的是</a:t>
            </a:r>
            <a:endParaRPr lang="en-US" altLang="zh-CN" sz="2400" b="0" i="0">
              <a:solidFill>
                <a:srgbClr val="000000"/>
              </a:solidFill>
              <a:latin typeface="Times New Roman" panose="02020603050405020304" pitchFamily="34" charset="0"/>
              <a:ea typeface="微软雅黑" panose="020b0503020204020204" pitchFamily="34" charset="-122"/>
              <a:cs typeface="Times New Roman" panose="02020603050405020304" pitchFamily="34" charset="-120"/>
            </a:endParaRPr>
          </a:p>
          <a:p>
            <a:pPr marL="0" latinLnBrk="1">
              <a:lnSpc>
                <a:spcPts val="4000"/>
              </a:lnSpc>
            </a:pP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(</a:t>
            </a:r>
            <a:r>
              <a:rPr lang="en-US" altLang="zh-CN" sz="24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2400" b="1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   </a:t>
            </a: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)</a:t>
            </a:r>
            <a:r>
              <a:rPr lang="en-US" altLang="zh-CN" sz="24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endParaRPr lang="en-US" altLang="zh-CN" sz="2400"/>
          </a:p>
        </p:txBody>
      </p:sp>
      <p:sp>
        <p:nvSpPr>
          <p:cNvPr id="3" name="QC_3_AN.5_1#af6f6f084.bracket?vbadefaultcenterpage=1&amp;parentnodeid=349306f9d&amp;vbapositionanswer=2&amp;vbahtmlprocessed=1"/>
          <p:cNvSpPr/>
          <p:nvPr/>
        </p:nvSpPr>
        <p:spPr>
          <a:xfrm>
            <a:off x="900684" y="1061230"/>
            <a:ext cx="288925" cy="462598"/>
          </a:xfrm>
          <a:prstGeom prst="rect">
            <a:avLst/>
          </a:prstGeom>
          <a:noFill/>
        </p:spPr>
        <p:txBody>
          <a:bodyPr wrap="non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latinLnBrk="1">
              <a:lnSpc>
                <a:spcPts val="3900"/>
              </a:lnSpc>
            </a:pPr>
            <a:r>
              <a:rPr lang="en-US" altLang="zh-CN" sz="2400" b="1" i="0">
                <a:solidFill>
                  <a:srgbClr val="A00021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C</a:t>
            </a:r>
            <a:endParaRPr lang="en-US" altLang="zh-CN" sz="2400"/>
          </a:p>
        </p:txBody>
      </p:sp>
      <p:sp>
        <p:nvSpPr>
          <p:cNvPr id="4" name="QC_3_BD.6_1#af6f6f084.choices?vbadefaultcenterpage=1&amp;parentnodeid=349306f9d&amp;vbahtmlprocessed=1"/>
          <p:cNvSpPr/>
          <p:nvPr/>
        </p:nvSpPr>
        <p:spPr>
          <a:xfrm>
            <a:off x="557784" y="1578500"/>
            <a:ext cx="10991088" cy="102412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1">
              <a:lnSpc>
                <a:spcPct val="140000"/>
              </a:lnSpc>
              <a:tabLst>
                <a:tab pos="5397500"/>
              </a:tabLst>
            </a:pP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①参加各种社会实践，培养社会责任感</a:t>
            </a:r>
            <a:r>
              <a:rPr lang="en-US" altLang="zh-CN" sz="24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	</a:t>
            </a: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②参加社团活动，丰富个性、涵养品格</a:t>
            </a:r>
            <a:endParaRPr lang="en-US" altLang="zh-CN" sz="2400"/>
          </a:p>
          <a:p>
            <a:pPr latinLnBrk="1">
              <a:lnSpc>
                <a:spcPct val="140000"/>
              </a:lnSpc>
              <a:tabLst>
                <a:tab pos="5397500"/>
              </a:tabLst>
            </a:pP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③沉迷网络游戏，停留在虚拟世界中</a:t>
            </a:r>
            <a:r>
              <a:rPr lang="en-US" altLang="zh-CN" sz="24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	</a:t>
            </a: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④积极竞选班干部，锻炼组织管理能力</a:t>
            </a:r>
            <a:endParaRPr lang="en-US" altLang="zh-CN" sz="2400"/>
          </a:p>
          <a:p>
            <a:pPr latinLnBrk="1">
              <a:lnSpc>
                <a:spcPct val="150000"/>
              </a:lnSpc>
              <a:tabLst>
                <a:tab pos="5397500"/>
              </a:tabLst>
            </a:pPr>
            <a:endParaRPr lang="en-US" altLang="zh-CN" sz="2400"/>
          </a:p>
        </p:txBody>
      </p:sp>
      <p:sp>
        <p:nvSpPr>
          <p:cNvPr id="5" name="QC_3_BD.7_1#b5f0c0242?vbadefaultcenterpage=1&amp;parentnodeid=349306f9d&amp;vbahtmlprocessed=1&amp;hasbroken=1"/>
          <p:cNvSpPr/>
          <p:nvPr/>
        </p:nvSpPr>
        <p:spPr>
          <a:xfrm>
            <a:off x="557784" y="3127901"/>
            <a:ext cx="10991088" cy="970661"/>
          </a:xfrm>
          <a:prstGeom prst="rect">
            <a:avLst/>
          </a:prstGeom>
          <a:noFill/>
        </p:spPr>
        <p:txBody>
          <a:bodyPr wrap="non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latinLnBrk="1">
              <a:lnSpc>
                <a:spcPts val="4000"/>
              </a:lnSpc>
            </a:pPr>
            <a:r>
              <a:rPr lang="en-US" altLang="zh-CN" sz="2400" b="0" i="0">
                <a:solidFill>
                  <a:srgbClr val="1D62AF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3.</a:t>
            </a: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进入中学后，我们迎来了新的起点，有机会重新塑造一个“我”。下列同学的自我</a:t>
            </a:r>
            <a:endParaRPr lang="en-US" altLang="zh-CN" sz="2400" b="0" i="0">
              <a:solidFill>
                <a:srgbClr val="000000"/>
              </a:solidFill>
              <a:latin typeface="Times New Roman" panose="02020603050405020304" pitchFamily="34" charset="0"/>
              <a:ea typeface="微软雅黑" panose="020b0503020204020204" pitchFamily="34" charset="-122"/>
              <a:cs typeface="Times New Roman" panose="02020603050405020304" pitchFamily="34" charset="-120"/>
            </a:endParaRPr>
          </a:p>
          <a:p>
            <a:pPr marL="0" latinLnBrk="1">
              <a:lnSpc>
                <a:spcPts val="4000"/>
              </a:lnSpc>
            </a:pP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塑造恰当的是(</a:t>
            </a:r>
            <a:r>
              <a:rPr lang="en-US" altLang="zh-CN" sz="24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2400" b="1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   </a:t>
            </a: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)</a:t>
            </a:r>
            <a:r>
              <a:rPr lang="en-US" altLang="zh-CN" sz="24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endParaRPr lang="en-US" altLang="zh-CN" sz="2400"/>
          </a:p>
        </p:txBody>
      </p:sp>
      <p:sp>
        <p:nvSpPr>
          <p:cNvPr id="6" name="QC_3_AN.8_1#b5f0c0242.bracket?vbadefaultcenterpage=1&amp;parentnodeid=349306f9d&amp;vbapositionanswer=3&amp;vbahtmlprocessed=1"/>
          <p:cNvSpPr/>
          <p:nvPr/>
        </p:nvSpPr>
        <p:spPr>
          <a:xfrm>
            <a:off x="2742184" y="3635900"/>
            <a:ext cx="271463" cy="462598"/>
          </a:xfrm>
          <a:prstGeom prst="rect">
            <a:avLst/>
          </a:prstGeom>
          <a:noFill/>
        </p:spPr>
        <p:txBody>
          <a:bodyPr wrap="non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latinLnBrk="1">
              <a:lnSpc>
                <a:spcPts val="3900"/>
              </a:lnSpc>
            </a:pPr>
            <a:r>
              <a:rPr lang="en-US" altLang="zh-CN" sz="2400" b="1" i="0">
                <a:solidFill>
                  <a:srgbClr val="A00021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B</a:t>
            </a:r>
            <a:endParaRPr lang="en-US" altLang="zh-CN" sz="2400"/>
          </a:p>
        </p:txBody>
      </p:sp>
      <p:sp>
        <p:nvSpPr>
          <p:cNvPr id="7" name="QC_3_BD.9_1#b5f0c0242.choices?vbadefaultcenterpage=1&amp;parentnodeid=349306f9d&amp;vbahtmlprocessed=1"/>
          <p:cNvSpPr/>
          <p:nvPr/>
        </p:nvSpPr>
        <p:spPr>
          <a:xfrm>
            <a:off x="557784" y="4156600"/>
            <a:ext cx="10991088" cy="14827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1">
              <a:lnSpc>
                <a:spcPct val="140000"/>
              </a:lnSpc>
              <a:tabLst>
                <a:tab pos="2822575"/>
                <a:tab pos="5633085"/>
                <a:tab pos="8443595"/>
              </a:tabLst>
            </a:pP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①小明：制订计划，积极进取</a:t>
            </a:r>
            <a:r>
              <a:rPr lang="en-US" altLang="zh-CN" sz="24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②小华：怀念从前，封闭自己</a:t>
            </a:r>
            <a:endParaRPr lang="en-US" altLang="zh-CN" sz="2400"/>
          </a:p>
          <a:p>
            <a:pPr latinLnBrk="1">
              <a:lnSpc>
                <a:spcPct val="140000"/>
              </a:lnSpc>
              <a:tabLst>
                <a:tab pos="2822575"/>
                <a:tab pos="5633085"/>
                <a:tab pos="8443595"/>
              </a:tabLst>
            </a:pP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③小山：绽放个性，特立独行</a:t>
            </a:r>
            <a:r>
              <a:rPr lang="en-US" altLang="zh-CN" sz="24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④小川：学会合作，懂得包容</a:t>
            </a:r>
            <a:endParaRPr lang="en-US" altLang="zh-CN" sz="2400"/>
          </a:p>
          <a:p>
            <a:pPr latinLnBrk="1">
              <a:lnSpc>
                <a:spcPct val="140000"/>
              </a:lnSpc>
              <a:tabLst>
                <a:tab pos="2822575"/>
                <a:tab pos="5633085"/>
                <a:tab pos="8443595"/>
              </a:tabLst>
            </a:pP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A.①②</a:t>
            </a:r>
            <a:r>
              <a:rPr lang="en-US" altLang="zh-CN" sz="24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	</a:t>
            </a: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B.①④</a:t>
            </a:r>
            <a:r>
              <a:rPr lang="en-US" altLang="zh-CN" sz="24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	</a:t>
            </a: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C.②③</a:t>
            </a:r>
            <a:r>
              <a:rPr lang="en-US" altLang="zh-CN" sz="24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	</a:t>
            </a: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D.③④</a:t>
            </a:r>
            <a:endParaRPr lang="en-US" altLang="zh-CN" sz="2400"/>
          </a:p>
        </p:txBody>
      </p:sp>
      <p:sp>
        <p:nvSpPr>
          <p:cNvPr id="8" name="QC_3_BD.6_1#af6f6f084.choices?vbadefaultcenterpage=1&amp;parentnodeid=349306f9d&amp;vbahtmlprocessed=1"/>
          <p:cNvSpPr/>
          <p:nvPr/>
        </p:nvSpPr>
        <p:spPr>
          <a:xfrm>
            <a:off x="557784" y="2604533"/>
            <a:ext cx="10991088" cy="45859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1">
              <a:lnSpc>
                <a:spcPct val="140000"/>
              </a:lnSpc>
              <a:tabLst>
                <a:tab pos="2822575"/>
                <a:tab pos="5633085"/>
                <a:tab pos="8443595"/>
              </a:tabLst>
            </a:pP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A.①②③</a:t>
            </a:r>
            <a:r>
              <a:rPr lang="en-US" altLang="zh-CN" sz="24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	</a:t>
            </a: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B.②③④</a:t>
            </a:r>
            <a:r>
              <a:rPr lang="en-US" altLang="zh-CN" sz="24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	</a:t>
            </a: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C.①②④</a:t>
            </a:r>
            <a:r>
              <a:rPr lang="en-US" altLang="zh-CN" sz="24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	</a:t>
            </a: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D.①③④</a:t>
            </a:r>
            <a:endParaRPr lang="en-US" altLang="zh-CN" sz="2400"/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6" grpId="0" uiExpand="1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QC_3_BD.10_1#b17be1180?vbadefaultcenterpage=1&amp;parentnodeid=349306f9d&amp;vbahtmlprocessed=1&amp;hasbroken=1"/>
          <p:cNvSpPr/>
          <p:nvPr/>
        </p:nvSpPr>
        <p:spPr>
          <a:xfrm>
            <a:off x="557784" y="1478806"/>
            <a:ext cx="10991088" cy="21319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latinLnBrk="1">
              <a:lnSpc>
                <a:spcPts val="4300"/>
              </a:lnSpc>
            </a:pPr>
            <a:r>
              <a:rPr lang="en-US" altLang="zh-CN" sz="2400" b="0" i="0">
                <a:solidFill>
                  <a:srgbClr val="1D62AF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4.</a:t>
            </a: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珠海市第一中学杨锦平同学荣获第十三届“中国青少年科技创新奖”。他在课堂中</a:t>
            </a:r>
            <a:endParaRPr lang="en-US" altLang="zh-CN" sz="2400" b="0" i="0">
              <a:solidFill>
                <a:srgbClr val="000000"/>
              </a:solidFill>
              <a:latin typeface="Times New Roman" panose="02020603050405020304" pitchFamily="34" charset="0"/>
              <a:ea typeface="微软雅黑" panose="020b0503020204020204" pitchFamily="34" charset="-122"/>
              <a:cs typeface="Times New Roman" panose="02020603050405020304" pitchFamily="34" charset="-120"/>
            </a:endParaRPr>
          </a:p>
          <a:p>
            <a:pPr marL="0" latinLnBrk="1">
              <a:lnSpc>
                <a:spcPts val="4300"/>
              </a:lnSpc>
            </a:pP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秉承着探索的兴趣，不仅了解到二极管、电容的作用，还从实际应用的角度拓展了</a:t>
            </a:r>
            <a:endParaRPr lang="en-US" altLang="zh-CN" sz="2400" b="0" i="0">
              <a:solidFill>
                <a:srgbClr val="000000"/>
              </a:solidFill>
              <a:latin typeface="Times New Roman" panose="02020603050405020304" pitchFamily="34" charset="0"/>
              <a:ea typeface="微软雅黑" panose="020b0503020204020204" pitchFamily="34" charset="-122"/>
              <a:cs typeface="Times New Roman" panose="02020603050405020304" pitchFamily="34" charset="-120"/>
            </a:endParaRPr>
          </a:p>
          <a:p>
            <a:pPr marL="0" latinLnBrk="1">
              <a:lnSpc>
                <a:spcPts val="4300"/>
              </a:lnSpc>
            </a:pP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整流桥、滤波电容的相关知识。把兴趣和学业结合起来，可以进一步提高学习效率，</a:t>
            </a:r>
            <a:endParaRPr lang="en-US" altLang="zh-CN" sz="2400" b="0" i="0">
              <a:solidFill>
                <a:srgbClr val="000000"/>
              </a:solidFill>
              <a:latin typeface="Times New Roman" panose="02020603050405020304" pitchFamily="34" charset="0"/>
              <a:ea typeface="微软雅黑" panose="020b0503020204020204" pitchFamily="34" charset="-122"/>
              <a:cs typeface="Times New Roman" panose="02020603050405020304" pitchFamily="34" charset="-120"/>
            </a:endParaRPr>
          </a:p>
          <a:p>
            <a:pPr marL="0" latinLnBrk="1">
              <a:lnSpc>
                <a:spcPts val="4200"/>
              </a:lnSpc>
            </a:pP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达到融会贯通的学习效果。通过他的事迹我们能够认识到(</a:t>
            </a:r>
            <a:r>
              <a:rPr lang="en-US" altLang="zh-CN" sz="24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2400" b="1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   </a:t>
            </a: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)</a:t>
            </a:r>
            <a:r>
              <a:rPr lang="en-US" altLang="zh-CN" sz="24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endParaRPr lang="en-US" altLang="zh-CN" sz="2400"/>
          </a:p>
        </p:txBody>
      </p:sp>
      <p:sp>
        <p:nvSpPr>
          <p:cNvPr id="3" name="QC_3_AN.11_1#b17be1180.bracket?vbadefaultcenterpage=1&amp;parentnodeid=349306f9d&amp;vbapositionanswer=4&amp;vbahtmlprocessed=1"/>
          <p:cNvSpPr/>
          <p:nvPr/>
        </p:nvSpPr>
        <p:spPr>
          <a:xfrm>
            <a:off x="8520684" y="3117106"/>
            <a:ext cx="288925" cy="4900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latinLnBrk="1">
              <a:lnSpc>
                <a:spcPts val="4200"/>
              </a:lnSpc>
            </a:pPr>
            <a:r>
              <a:rPr lang="en-US" altLang="zh-CN" sz="2400" b="1" i="0">
                <a:solidFill>
                  <a:srgbClr val="A00021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D</a:t>
            </a:r>
            <a:endParaRPr lang="en-US" altLang="zh-CN" sz="2400"/>
          </a:p>
        </p:txBody>
      </p:sp>
      <p:sp>
        <p:nvSpPr>
          <p:cNvPr id="4" name="QC_3_BD.12_1#b17be1180.choices?vbadefaultcenterpage=1&amp;parentnodeid=349306f9d&amp;vbahtmlprocessed=1"/>
          <p:cNvSpPr/>
          <p:nvPr/>
        </p:nvSpPr>
        <p:spPr>
          <a:xfrm>
            <a:off x="557784" y="3679080"/>
            <a:ext cx="10991088" cy="103466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1">
              <a:lnSpc>
                <a:spcPct val="150000"/>
              </a:lnSpc>
              <a:tabLst>
                <a:tab pos="5506085"/>
              </a:tabLst>
            </a:pP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A.发现学习兴趣必然取得好成绩</a:t>
            </a:r>
            <a:r>
              <a:rPr lang="en-US" altLang="zh-CN" sz="24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	</a:t>
            </a: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B.学习中只有快乐，要享受学习</a:t>
            </a:r>
            <a:endParaRPr lang="en-US" altLang="zh-CN" sz="2400"/>
          </a:p>
          <a:p>
            <a:pPr latinLnBrk="1">
              <a:lnSpc>
                <a:spcPct val="150000"/>
              </a:lnSpc>
              <a:tabLst>
                <a:tab pos="5506085"/>
              </a:tabLst>
            </a:pP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C.终身学习对个人成长非常重要</a:t>
            </a:r>
            <a:r>
              <a:rPr lang="en-US" altLang="zh-CN" sz="24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	</a:t>
            </a: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D.学习是一个探究与发现的过程</a:t>
            </a:r>
            <a:endParaRPr lang="en-US" altLang="zh-CN" sz="2400"/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QC_3_BD.13_1#672251bc0?vbadefaultcenterpage=1&amp;parentnodeid=349306f9d&amp;vbahtmlprocessed=1&amp;hasbroken=1"/>
          <p:cNvSpPr/>
          <p:nvPr/>
        </p:nvSpPr>
        <p:spPr>
          <a:xfrm>
            <a:off x="557784" y="1473281"/>
            <a:ext cx="10991088" cy="1583309"/>
          </a:xfrm>
          <a:prstGeom prst="rect">
            <a:avLst/>
          </a:prstGeom>
          <a:noFill/>
        </p:spPr>
        <p:txBody>
          <a:bodyPr wrap="non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latinLnBrk="1">
              <a:lnSpc>
                <a:spcPts val="4300"/>
              </a:lnSpc>
            </a:pPr>
            <a:r>
              <a:rPr lang="en-US" altLang="zh-CN" sz="2400" b="0" i="0">
                <a:solidFill>
                  <a:srgbClr val="1D62AF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5.</a:t>
            </a: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中学生唐英和她妈妈有这样一段对话。唐英：“妈妈，我不想学习了，学习好</a:t>
            </a:r>
            <a:endParaRPr lang="en-US" altLang="zh-CN" sz="2400" b="0" i="0">
              <a:solidFill>
                <a:srgbClr val="000000"/>
              </a:solidFill>
              <a:latin typeface="Times New Roman" panose="02020603050405020304" pitchFamily="34" charset="0"/>
              <a:ea typeface="微软雅黑" panose="020b0503020204020204" pitchFamily="34" charset="-122"/>
              <a:cs typeface="Times New Roman" panose="02020603050405020304" pitchFamily="34" charset="-120"/>
            </a:endParaRPr>
          </a:p>
          <a:p>
            <a:pPr marL="0" latinLnBrk="1">
              <a:lnSpc>
                <a:spcPts val="4300"/>
              </a:lnSpc>
            </a:pP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苦！”妈妈：“学习从来都是一件很辛苦的事情，你现在吃不下学习的苦，以后就只</a:t>
            </a:r>
            <a:endParaRPr lang="en-US" altLang="zh-CN" sz="2400" b="0" i="0">
              <a:solidFill>
                <a:srgbClr val="000000"/>
              </a:solidFill>
              <a:latin typeface="Times New Roman" panose="02020603050405020304" pitchFamily="34" charset="0"/>
              <a:ea typeface="微软雅黑" panose="020b0503020204020204" pitchFamily="34" charset="-122"/>
              <a:cs typeface="Times New Roman" panose="02020603050405020304" pitchFamily="34" charset="-120"/>
            </a:endParaRPr>
          </a:p>
          <a:p>
            <a:pPr marL="0" latinLnBrk="1">
              <a:lnSpc>
                <a:spcPts val="4200"/>
              </a:lnSpc>
            </a:pP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能吃生活的苦。”对此认识正确的是(</a:t>
            </a:r>
            <a:r>
              <a:rPr lang="en-US" altLang="zh-CN" sz="24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2400" b="1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   </a:t>
            </a: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)</a:t>
            </a:r>
            <a:r>
              <a:rPr lang="en-US" altLang="zh-CN" sz="24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endParaRPr lang="en-US" altLang="zh-CN" sz="2400"/>
          </a:p>
        </p:txBody>
      </p:sp>
      <p:sp>
        <p:nvSpPr>
          <p:cNvPr id="3" name="QC_3_AN.14_1#672251bc0.bracket?vbadefaultcenterpage=1&amp;parentnodeid=349306f9d&amp;vbapositionanswer=5&amp;vbahtmlprocessed=1"/>
          <p:cNvSpPr/>
          <p:nvPr/>
        </p:nvSpPr>
        <p:spPr>
          <a:xfrm>
            <a:off x="5607622" y="2565482"/>
            <a:ext cx="288925" cy="4900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latinLnBrk="1">
              <a:lnSpc>
                <a:spcPts val="4200"/>
              </a:lnSpc>
            </a:pPr>
            <a:r>
              <a:rPr lang="en-US" altLang="zh-CN" sz="2400" b="1" i="0">
                <a:solidFill>
                  <a:srgbClr val="A00021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A</a:t>
            </a:r>
            <a:endParaRPr lang="en-US" altLang="zh-CN" sz="2400"/>
          </a:p>
        </p:txBody>
      </p:sp>
      <p:sp>
        <p:nvSpPr>
          <p:cNvPr id="4" name="QC_3_BD.15_1#672251bc0.choices?vbadefaultcenterpage=1&amp;parentnodeid=349306f9d&amp;vbahtmlprocessed=1"/>
          <p:cNvSpPr/>
          <p:nvPr/>
        </p:nvSpPr>
        <p:spPr>
          <a:xfrm>
            <a:off x="557784" y="3127455"/>
            <a:ext cx="10991088" cy="10972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1">
              <a:lnSpc>
                <a:spcPct val="150000"/>
              </a:lnSpc>
              <a:tabLst>
                <a:tab pos="5092700"/>
              </a:tabLst>
            </a:pP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①学习点亮生命，我们应该珍惜时光</a:t>
            </a:r>
            <a:r>
              <a:rPr lang="en-US" altLang="zh-CN" sz="24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	</a:t>
            </a: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②人生皆苦，不可能拥有快乐的时光</a:t>
            </a:r>
            <a:endParaRPr lang="en-US" altLang="zh-CN" sz="2400"/>
          </a:p>
          <a:p>
            <a:pPr latinLnBrk="1">
              <a:lnSpc>
                <a:spcPct val="150000"/>
              </a:lnSpc>
              <a:tabLst>
                <a:tab pos="5092700"/>
              </a:tabLst>
            </a:pP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③要磨砺意志，勇敢面对学习中的苦</a:t>
            </a:r>
            <a:r>
              <a:rPr lang="en-US" altLang="zh-CN" sz="24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	</a:t>
            </a: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④刻苦学习，就能避免未来生活的苦</a:t>
            </a:r>
            <a:endParaRPr lang="en-US" altLang="zh-CN" sz="2400"/>
          </a:p>
          <a:p>
            <a:pPr latinLnBrk="1">
              <a:lnSpc>
                <a:spcPct val="150000"/>
              </a:lnSpc>
              <a:tabLst>
                <a:tab pos="5092700"/>
              </a:tabLst>
            </a:pPr>
            <a:endParaRPr lang="en-US" altLang="zh-CN" sz="2400"/>
          </a:p>
        </p:txBody>
      </p:sp>
      <p:sp>
        <p:nvSpPr>
          <p:cNvPr id="5" name="QC_3_BD.15_1#672251bc0.choices?vbadefaultcenterpage=1&amp;parentnodeid=349306f9d&amp;vbahtmlprocessed=1"/>
          <p:cNvSpPr/>
          <p:nvPr/>
        </p:nvSpPr>
        <p:spPr>
          <a:xfrm>
            <a:off x="557784" y="4233244"/>
            <a:ext cx="10991088" cy="48602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1">
              <a:lnSpc>
                <a:spcPct val="150000"/>
              </a:lnSpc>
              <a:tabLst>
                <a:tab pos="2822575"/>
                <a:tab pos="5633085"/>
                <a:tab pos="8443595"/>
              </a:tabLst>
            </a:pP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A.①③</a:t>
            </a:r>
            <a:r>
              <a:rPr lang="en-US" altLang="zh-CN" sz="24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	</a:t>
            </a: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B.①④</a:t>
            </a:r>
            <a:r>
              <a:rPr lang="en-US" altLang="zh-CN" sz="24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	</a:t>
            </a: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C.②③</a:t>
            </a:r>
            <a:r>
              <a:rPr lang="en-US" altLang="zh-CN" sz="24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	</a:t>
            </a: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D.②④</a:t>
            </a:r>
            <a:endParaRPr lang="en-US" altLang="zh-CN" sz="2400"/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QC_3_BD.16_1#004727597?vbadefaultcenterpage=1&amp;parentnodeid=349306f9d&amp;vbahtmlprocessed=1&amp;hasbroken=1"/>
          <p:cNvSpPr/>
          <p:nvPr/>
        </p:nvSpPr>
        <p:spPr>
          <a:xfrm>
            <a:off x="557784" y="657909"/>
            <a:ext cx="10991088" cy="43307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latinLnBrk="1">
              <a:lnSpc>
                <a:spcPts val="4300"/>
              </a:lnSpc>
            </a:pPr>
            <a:r>
              <a:rPr lang="en-US" altLang="zh-CN" sz="2400" b="0" i="0">
                <a:solidFill>
                  <a:srgbClr val="1D62AF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6.</a:t>
            </a: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记者在某中学七年级某班做了一个小调查。记者经调查发现，开学前一周，近三</a:t>
            </a:r>
            <a:endParaRPr lang="en-US" altLang="zh-CN" sz="2400" b="0" i="0">
              <a:solidFill>
                <a:srgbClr val="000000"/>
              </a:solidFill>
              <a:latin typeface="Times New Roman" panose="02020603050405020304" pitchFamily="34" charset="0"/>
              <a:ea typeface="微软雅黑" panose="020b0503020204020204" pitchFamily="34" charset="-122"/>
              <a:cs typeface="Times New Roman" panose="02020603050405020304" pitchFamily="34" charset="-120"/>
            </a:endParaRPr>
          </a:p>
          <a:p>
            <a:pPr marL="0" latinLnBrk="1">
              <a:lnSpc>
                <a:spcPts val="4300"/>
              </a:lnSpc>
            </a:pP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分之一的学生没有完成作业，其中有九成学生在假期开始时做过规划。刚开始认真</a:t>
            </a:r>
            <a:endParaRPr lang="en-US" altLang="zh-CN" sz="2400" b="0" i="0">
              <a:solidFill>
                <a:srgbClr val="000000"/>
              </a:solidFill>
              <a:latin typeface="Times New Roman" panose="02020603050405020304" pitchFamily="34" charset="0"/>
              <a:ea typeface="微软雅黑" panose="020b0503020204020204" pitchFamily="34" charset="-122"/>
              <a:cs typeface="Times New Roman" panose="02020603050405020304" pitchFamily="34" charset="-120"/>
            </a:endParaRPr>
          </a:p>
          <a:p>
            <a:pPr marL="0" latinLnBrk="1">
              <a:lnSpc>
                <a:spcPts val="4300"/>
              </a:lnSpc>
            </a:pP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做了计划表的大部分学生也没坚持多久，等到快开学了才意识到情况不妙。对此，</a:t>
            </a:r>
            <a:endParaRPr lang="en-US" altLang="zh-CN" sz="2400" b="0" i="0">
              <a:solidFill>
                <a:srgbClr val="000000"/>
              </a:solidFill>
              <a:latin typeface="Times New Roman" panose="02020603050405020304" pitchFamily="34" charset="0"/>
              <a:ea typeface="微软雅黑" panose="020b0503020204020204" pitchFamily="34" charset="-122"/>
              <a:cs typeface="Times New Roman" panose="02020603050405020304" pitchFamily="34" charset="-120"/>
            </a:endParaRPr>
          </a:p>
          <a:p>
            <a:pPr marL="0" latinLnBrk="1">
              <a:lnSpc>
                <a:spcPts val="4300"/>
              </a:lnSpc>
            </a:pP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下列看法正确的有(</a:t>
            </a:r>
            <a:r>
              <a:rPr lang="en-US" altLang="zh-CN" sz="24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2400" b="1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   </a:t>
            </a: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)</a:t>
            </a:r>
            <a:r>
              <a:rPr lang="en-US" altLang="zh-CN" sz="24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endParaRPr lang="en-US" altLang="zh-CN" sz="2400"/>
          </a:p>
          <a:p>
            <a:pPr marL="0" algn="l" latinLnBrk="1">
              <a:lnSpc>
                <a:spcPts val="4300"/>
              </a:lnSpc>
            </a:pP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小美：这警示我们应该养成良好的学习习惯</a:t>
            </a:r>
            <a:endParaRPr lang="en-US" altLang="zh-CN" sz="2400"/>
          </a:p>
          <a:p>
            <a:pPr marL="0" algn="l" latinLnBrk="1">
              <a:lnSpc>
                <a:spcPts val="4300"/>
              </a:lnSpc>
            </a:pP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小丽：这表明学习需要掌握高效的学习方法</a:t>
            </a:r>
            <a:endParaRPr lang="en-US" altLang="zh-CN" sz="2400"/>
          </a:p>
          <a:p>
            <a:pPr marL="0" algn="l" latinLnBrk="1">
              <a:lnSpc>
                <a:spcPts val="4300"/>
              </a:lnSpc>
            </a:pP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小刚：在学习中不仅需要计划，更需要自律</a:t>
            </a:r>
            <a:endParaRPr lang="en-US" altLang="zh-CN" sz="2400"/>
          </a:p>
          <a:p>
            <a:pPr marL="0" algn="l" latinLnBrk="1">
              <a:lnSpc>
                <a:spcPts val="4200"/>
              </a:lnSpc>
            </a:pP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小强：他们缺乏合作学习、探究学习的能力</a:t>
            </a:r>
            <a:endParaRPr lang="en-US" altLang="zh-CN" sz="2400"/>
          </a:p>
        </p:txBody>
      </p:sp>
      <p:sp>
        <p:nvSpPr>
          <p:cNvPr id="3" name="QC_3_AN.17_1#004727597.bracket?vbadefaultcenterpage=1&amp;parentnodeid=349306f9d&amp;vbapositionanswer=6&amp;vbahtmlprocessed=1"/>
          <p:cNvSpPr/>
          <p:nvPr/>
        </p:nvSpPr>
        <p:spPr>
          <a:xfrm>
            <a:off x="3339084" y="2296209"/>
            <a:ext cx="288925" cy="4900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latinLnBrk="1">
              <a:lnSpc>
                <a:spcPts val="4200"/>
              </a:lnSpc>
            </a:pPr>
            <a:r>
              <a:rPr lang="en-US" altLang="zh-CN" sz="2400" b="1" i="0">
                <a:solidFill>
                  <a:srgbClr val="A00021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D</a:t>
            </a:r>
            <a:endParaRPr lang="en-US" altLang="zh-CN" sz="2400"/>
          </a:p>
        </p:txBody>
      </p:sp>
      <p:sp>
        <p:nvSpPr>
          <p:cNvPr id="4" name="QC_3_BD.18_1#004727597.choices?vbadefaultcenterpage=1&amp;parentnodeid=349306f9d&amp;vbahtmlprocessed=1"/>
          <p:cNvSpPr/>
          <p:nvPr/>
        </p:nvSpPr>
        <p:spPr>
          <a:xfrm>
            <a:off x="557784" y="5048617"/>
            <a:ext cx="10991088" cy="48602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1">
              <a:lnSpc>
                <a:spcPct val="150000"/>
              </a:lnSpc>
              <a:tabLst>
                <a:tab pos="2822575"/>
                <a:tab pos="5633085"/>
                <a:tab pos="8443595"/>
              </a:tabLst>
            </a:pP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A.小美和小丽</a:t>
            </a:r>
            <a:r>
              <a:rPr lang="en-US" altLang="zh-CN" sz="24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	</a:t>
            </a: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B.小丽和小刚</a:t>
            </a:r>
            <a:r>
              <a:rPr lang="en-US" altLang="zh-CN" sz="24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	</a:t>
            </a: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C.小刚和小强</a:t>
            </a:r>
            <a:r>
              <a:rPr lang="en-US" altLang="zh-CN" sz="24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	</a:t>
            </a: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D.小美和小刚</a:t>
            </a:r>
            <a:endParaRPr lang="en-US" altLang="zh-CN" sz="2400"/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QC_3_BD.19_1#5742c9959?vbadefaultcenterpage=1&amp;parentnodeid=349306f9d&amp;vbahtmlprocessed=1&amp;hasbroken=1"/>
          <p:cNvSpPr/>
          <p:nvPr/>
        </p:nvSpPr>
        <p:spPr>
          <a:xfrm>
            <a:off x="557784" y="1751856"/>
            <a:ext cx="10991088" cy="1583309"/>
          </a:xfrm>
          <a:prstGeom prst="rect">
            <a:avLst/>
          </a:prstGeom>
          <a:noFill/>
        </p:spPr>
        <p:txBody>
          <a:bodyPr wrap="non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latinLnBrk="1">
              <a:lnSpc>
                <a:spcPts val="4300"/>
              </a:lnSpc>
            </a:pPr>
            <a:r>
              <a:rPr lang="en-US" altLang="zh-CN" sz="2400" b="0" i="0">
                <a:solidFill>
                  <a:srgbClr val="1D62AF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7.</a:t>
            </a: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最是书香能致远，中华民族自古提倡阅读。如今，祖国大江南</a:t>
            </a:r>
            <a:endParaRPr lang="en-US" altLang="zh-CN" sz="2400"/>
          </a:p>
          <a:p>
            <a:pPr marL="0" algn="l" latinLnBrk="1">
              <a:lnSpc>
                <a:spcPts val="4300"/>
              </a:lnSpc>
            </a:pP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北、城市乡村，图书馆的覆盖更广、设施更美、服务更暖，人气也随之旺起来。下</a:t>
            </a:r>
            <a:endParaRPr lang="en-US" altLang="zh-CN" sz="2400" b="0" i="0">
              <a:solidFill>
                <a:srgbClr val="000000"/>
              </a:solidFill>
              <a:latin typeface="Times New Roman" panose="02020603050405020304" pitchFamily="34" charset="0"/>
              <a:ea typeface="微软雅黑" panose="020b0503020204020204" pitchFamily="34" charset="-122"/>
              <a:cs typeface="Times New Roman" panose="02020603050405020304" pitchFamily="34" charset="-120"/>
            </a:endParaRPr>
          </a:p>
          <a:p>
            <a:pPr marL="0" latinLnBrk="1">
              <a:lnSpc>
                <a:spcPts val="4200"/>
              </a:lnSpc>
            </a:pP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列能直接体现阅读价值的诗句是(</a:t>
            </a:r>
            <a:r>
              <a:rPr lang="en-US" altLang="zh-CN" sz="24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2400" b="1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   </a:t>
            </a: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)</a:t>
            </a:r>
            <a:r>
              <a:rPr lang="en-US" altLang="zh-CN" sz="24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endParaRPr lang="en-US" altLang="zh-CN" sz="2400"/>
          </a:p>
        </p:txBody>
      </p:sp>
      <p:sp>
        <p:nvSpPr>
          <p:cNvPr id="3" name="QC_3_AN.20_1#5742c9959.bracket?vbadefaultcenterpage=1&amp;parentnodeid=349306f9d&amp;vbapositionanswer=7&amp;vbahtmlprocessed=1"/>
          <p:cNvSpPr/>
          <p:nvPr/>
        </p:nvSpPr>
        <p:spPr>
          <a:xfrm>
            <a:off x="5167884" y="2844056"/>
            <a:ext cx="288925" cy="4900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latinLnBrk="1">
              <a:lnSpc>
                <a:spcPts val="4200"/>
              </a:lnSpc>
            </a:pPr>
            <a:r>
              <a:rPr lang="en-US" altLang="zh-CN" sz="2400" b="1" i="0">
                <a:solidFill>
                  <a:srgbClr val="A00021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D</a:t>
            </a:r>
            <a:endParaRPr lang="en-US" altLang="zh-CN" sz="2400"/>
          </a:p>
        </p:txBody>
      </p:sp>
      <p:sp>
        <p:nvSpPr>
          <p:cNvPr id="4" name="QC_3_BD.21_1#5742c9959.choices?vbadefaultcenterpage=1&amp;parentnodeid=349306f9d&amp;vbahtmlprocessed=1"/>
          <p:cNvSpPr/>
          <p:nvPr/>
        </p:nvSpPr>
        <p:spPr>
          <a:xfrm>
            <a:off x="557784" y="3406030"/>
            <a:ext cx="10991088" cy="103466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1">
              <a:lnSpc>
                <a:spcPct val="150000"/>
              </a:lnSpc>
              <a:tabLst>
                <a:tab pos="5506085"/>
              </a:tabLst>
            </a:pP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A.海内存知己，天涯若比邻</a:t>
            </a:r>
            <a:r>
              <a:rPr lang="en-US" altLang="zh-CN" sz="24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	</a:t>
            </a: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B.慈母手中线，游子身上衣</a:t>
            </a:r>
            <a:endParaRPr lang="en-US" altLang="zh-CN" sz="2400"/>
          </a:p>
          <a:p>
            <a:pPr latinLnBrk="1">
              <a:lnSpc>
                <a:spcPct val="150000"/>
              </a:lnSpc>
              <a:tabLst>
                <a:tab pos="5506085"/>
              </a:tabLst>
            </a:pP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C.烽火连三月，家书抵万金</a:t>
            </a:r>
            <a:r>
              <a:rPr lang="en-US" altLang="zh-CN" sz="24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	</a:t>
            </a: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D.读书破万卷，下笔如有神</a:t>
            </a:r>
            <a:endParaRPr lang="en-US" altLang="zh-CN" sz="2400"/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QC_3_BD.22_1#15f5f44fe?vbadefaultcenterpage=1&amp;parentnodeid=349306f9d&amp;vbahtmlprocessed=1&amp;hasbroken=1"/>
          <p:cNvSpPr/>
          <p:nvPr/>
        </p:nvSpPr>
        <p:spPr>
          <a:xfrm>
            <a:off x="557784" y="1473281"/>
            <a:ext cx="10991088" cy="1583309"/>
          </a:xfrm>
          <a:prstGeom prst="rect">
            <a:avLst/>
          </a:prstGeom>
          <a:noFill/>
        </p:spPr>
        <p:txBody>
          <a:bodyPr wrap="non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latinLnBrk="1">
              <a:lnSpc>
                <a:spcPts val="4300"/>
              </a:lnSpc>
            </a:pPr>
            <a:r>
              <a:rPr lang="en-US" altLang="zh-CN" sz="2400" b="0" i="0">
                <a:solidFill>
                  <a:srgbClr val="1D62AF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8.</a:t>
            </a: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习近平总书记在给中国单板滑雪运动员苏翊鸣的回信中，向他和中国冰雪健儿在</a:t>
            </a:r>
            <a:endParaRPr lang="en-US" altLang="zh-CN" sz="2400" b="0" i="0">
              <a:solidFill>
                <a:srgbClr val="000000"/>
              </a:solidFill>
              <a:latin typeface="Times New Roman" panose="02020603050405020304" pitchFamily="34" charset="0"/>
              <a:ea typeface="微软雅黑" panose="020b0503020204020204" pitchFamily="34" charset="-122"/>
              <a:cs typeface="Times New Roman" panose="02020603050405020304" pitchFamily="34" charset="-120"/>
            </a:endParaRPr>
          </a:p>
          <a:p>
            <a:pPr marL="0" latinLnBrk="1">
              <a:lnSpc>
                <a:spcPts val="4300"/>
              </a:lnSpc>
            </a:pP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北京冬奥会上取得优异成绩表示祝贺，并提出殷切期望。“新时代是追梦者的时代，</a:t>
            </a:r>
            <a:endParaRPr lang="en-US" altLang="zh-CN" sz="2400" b="0" i="0">
              <a:solidFill>
                <a:srgbClr val="000000"/>
              </a:solidFill>
              <a:latin typeface="Times New Roman" panose="02020603050405020304" pitchFamily="34" charset="0"/>
              <a:ea typeface="微软雅黑" panose="020b0503020204020204" pitchFamily="34" charset="-122"/>
              <a:cs typeface="Times New Roman" panose="02020603050405020304" pitchFamily="34" charset="-120"/>
            </a:endParaRPr>
          </a:p>
          <a:p>
            <a:pPr marL="0" latinLnBrk="1">
              <a:lnSpc>
                <a:spcPts val="4200"/>
              </a:lnSpc>
            </a:pP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也是广大青少年成就梦想的时代。”这要求我们(</a:t>
            </a:r>
            <a:r>
              <a:rPr lang="en-US" altLang="zh-CN" sz="24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2400" b="1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   </a:t>
            </a: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)</a:t>
            </a:r>
            <a:r>
              <a:rPr lang="en-US" altLang="zh-CN" sz="24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endParaRPr lang="en-US" altLang="zh-CN" sz="2400"/>
          </a:p>
        </p:txBody>
      </p:sp>
      <p:sp>
        <p:nvSpPr>
          <p:cNvPr id="3" name="QC_3_AN.23_1#15f5f44fe.bracket?vbadefaultcenterpage=1&amp;parentnodeid=349306f9d&amp;vbapositionanswer=8&amp;vbahtmlprocessed=1"/>
          <p:cNvSpPr/>
          <p:nvPr/>
        </p:nvSpPr>
        <p:spPr>
          <a:xfrm>
            <a:off x="7144322" y="2565482"/>
            <a:ext cx="271463" cy="4900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latinLnBrk="1">
              <a:lnSpc>
                <a:spcPts val="4200"/>
              </a:lnSpc>
            </a:pPr>
            <a:r>
              <a:rPr lang="en-US" altLang="zh-CN" sz="2400" b="1" i="0">
                <a:solidFill>
                  <a:srgbClr val="A00021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B</a:t>
            </a:r>
            <a:endParaRPr lang="en-US" altLang="zh-CN" sz="2400"/>
          </a:p>
        </p:txBody>
      </p:sp>
      <p:sp>
        <p:nvSpPr>
          <p:cNvPr id="4" name="QC_3_BD.24_1#15f5f44fe.choices?vbadefaultcenterpage=1&amp;parentnodeid=349306f9d&amp;vbahtmlprocessed=1"/>
          <p:cNvSpPr/>
          <p:nvPr/>
        </p:nvSpPr>
        <p:spPr>
          <a:xfrm>
            <a:off x="557784" y="3127455"/>
            <a:ext cx="10991088" cy="10972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1">
              <a:lnSpc>
                <a:spcPct val="150000"/>
              </a:lnSpc>
              <a:tabLst>
                <a:tab pos="3263900"/>
              </a:tabLst>
            </a:pP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①脚踏实地，志存高远</a:t>
            </a:r>
            <a:r>
              <a:rPr lang="en-US" altLang="zh-CN" sz="24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	</a:t>
            </a: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②勇担责任，筑梦青春</a:t>
            </a:r>
            <a:endParaRPr lang="en-US" altLang="zh-CN" sz="2400"/>
          </a:p>
          <a:p>
            <a:pPr latinLnBrk="1">
              <a:lnSpc>
                <a:spcPct val="150000"/>
              </a:lnSpc>
              <a:tabLst>
                <a:tab pos="3263900"/>
              </a:tabLst>
            </a:pP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③我行我素，放飞青春</a:t>
            </a:r>
            <a:r>
              <a:rPr lang="en-US" altLang="zh-CN" sz="24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	</a:t>
            </a: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④心系祖国，不负青春</a:t>
            </a:r>
            <a:endParaRPr lang="en-US" altLang="zh-CN" sz="2400"/>
          </a:p>
          <a:p>
            <a:pPr latinLnBrk="1">
              <a:lnSpc>
                <a:spcPct val="150000"/>
              </a:lnSpc>
              <a:tabLst>
                <a:tab pos="3263900"/>
              </a:tabLst>
            </a:pPr>
            <a:endParaRPr lang="en-US" altLang="zh-CN" sz="2400"/>
          </a:p>
        </p:txBody>
      </p:sp>
      <p:sp>
        <p:nvSpPr>
          <p:cNvPr id="5" name="QC_3_BD.24_1#15f5f44fe.choices?vbadefaultcenterpage=1&amp;parentnodeid=349306f9d&amp;vbahtmlprocessed=1"/>
          <p:cNvSpPr/>
          <p:nvPr/>
        </p:nvSpPr>
        <p:spPr>
          <a:xfrm>
            <a:off x="557784" y="4233244"/>
            <a:ext cx="10991088" cy="48602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1">
              <a:lnSpc>
                <a:spcPct val="150000"/>
              </a:lnSpc>
              <a:tabLst>
                <a:tab pos="2822575"/>
                <a:tab pos="5633085"/>
                <a:tab pos="8443595"/>
              </a:tabLst>
            </a:pP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A.①②③</a:t>
            </a:r>
            <a:r>
              <a:rPr lang="en-US" altLang="zh-CN" sz="24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	</a:t>
            </a: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B.①②④</a:t>
            </a:r>
            <a:r>
              <a:rPr lang="en-US" altLang="zh-CN" sz="24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	</a:t>
            </a: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C.①③④</a:t>
            </a:r>
            <a:r>
              <a:rPr lang="en-US" altLang="zh-CN" sz="24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	</a:t>
            </a: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D.②③④</a:t>
            </a:r>
            <a:endParaRPr lang="en-US" altLang="zh-CN" sz="2400"/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QC_3_BD.25_1#1e714e900?vbadefaultcenterpage=1&amp;parentnodeid=349306f9d&amp;vbahtmlprocessed=1&amp;hasbroken=1"/>
          <p:cNvSpPr/>
          <p:nvPr/>
        </p:nvSpPr>
        <p:spPr>
          <a:xfrm>
            <a:off x="557784" y="1480076"/>
            <a:ext cx="10991088" cy="486029"/>
          </a:xfrm>
          <a:prstGeom prst="rect">
            <a:avLst/>
          </a:prstGeom>
          <a:noFill/>
        </p:spPr>
        <p:txBody>
          <a:bodyPr wrap="non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latinLnBrk="1">
              <a:lnSpc>
                <a:spcPts val="4200"/>
              </a:lnSpc>
            </a:pPr>
            <a:r>
              <a:rPr lang="en-US" altLang="zh-CN" sz="2400" b="0" i="0">
                <a:solidFill>
                  <a:srgbClr val="1D62AF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9.</a:t>
            </a: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亲爱的同学，进入初中学习已经一个学期了，你认为在学习过程中应该(</a:t>
            </a:r>
            <a:r>
              <a:rPr lang="en-US" altLang="zh-CN" sz="24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2400" b="1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   </a:t>
            </a: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)</a:t>
            </a:r>
            <a:r>
              <a:rPr lang="en-US" altLang="zh-CN" sz="24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endParaRPr lang="en-US" altLang="zh-CN" sz="2400"/>
          </a:p>
        </p:txBody>
      </p:sp>
      <p:sp>
        <p:nvSpPr>
          <p:cNvPr id="3" name="QC_3_AN.26_1#1e714e900.bracket?vbadefaultcenterpage=1&amp;parentnodeid=349306f9d&amp;vbapositionanswer=9&amp;vbahtmlprocessed=1"/>
          <p:cNvSpPr/>
          <p:nvPr/>
        </p:nvSpPr>
        <p:spPr>
          <a:xfrm>
            <a:off x="10590784" y="1480076"/>
            <a:ext cx="271463" cy="4900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latinLnBrk="1">
              <a:lnSpc>
                <a:spcPts val="4200"/>
              </a:lnSpc>
            </a:pPr>
            <a:r>
              <a:rPr lang="en-US" altLang="zh-CN" sz="2400" b="1" i="0">
                <a:solidFill>
                  <a:srgbClr val="A00021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B</a:t>
            </a:r>
            <a:endParaRPr lang="en-US" altLang="zh-CN" sz="2400"/>
          </a:p>
        </p:txBody>
      </p:sp>
      <p:sp>
        <p:nvSpPr>
          <p:cNvPr id="4" name="QC_3_BD.27_1#1e714e900.choices?vbadefaultcenterpage=1&amp;parentnodeid=349306f9d&amp;vbahtmlprocessed=1"/>
          <p:cNvSpPr/>
          <p:nvPr/>
        </p:nvSpPr>
        <p:spPr>
          <a:xfrm>
            <a:off x="557784" y="2031890"/>
            <a:ext cx="10991088" cy="268058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1">
              <a:lnSpc>
                <a:spcPct val="150000"/>
              </a:lnSpc>
              <a:tabLst>
                <a:tab pos="2822575"/>
                <a:tab pos="5633085"/>
                <a:tab pos="8443595"/>
              </a:tabLst>
            </a:pP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①逐步摆脱对父母和老师的依赖，学会自主学习</a:t>
            </a:r>
            <a:endParaRPr lang="en-US" altLang="zh-CN" sz="2400"/>
          </a:p>
          <a:p>
            <a:pPr latinLnBrk="1">
              <a:lnSpc>
                <a:spcPct val="150000"/>
              </a:lnSpc>
              <a:tabLst>
                <a:tab pos="2822575"/>
                <a:tab pos="5633085"/>
                <a:tab pos="8443595"/>
              </a:tabLst>
            </a:pP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②喜欢的科目认真对待，不喜欢的科目不闻不问</a:t>
            </a:r>
            <a:endParaRPr lang="en-US" altLang="zh-CN" sz="2400"/>
          </a:p>
          <a:p>
            <a:pPr latinLnBrk="1">
              <a:lnSpc>
                <a:spcPct val="150000"/>
              </a:lnSpc>
              <a:tabLst>
                <a:tab pos="2822575"/>
                <a:tab pos="5633085"/>
                <a:tab pos="8443595"/>
              </a:tabLst>
            </a:pP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③科学安排时间，制订学习计划，提高学习效率</a:t>
            </a:r>
            <a:endParaRPr lang="en-US" altLang="zh-CN" sz="2400"/>
          </a:p>
          <a:p>
            <a:pPr latinLnBrk="1">
              <a:lnSpc>
                <a:spcPct val="150000"/>
              </a:lnSpc>
              <a:tabLst>
                <a:tab pos="2822575"/>
                <a:tab pos="5633085"/>
                <a:tab pos="8443595"/>
              </a:tabLst>
            </a:pP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④完全听从教师和家长的吩咐，从不主动去学习</a:t>
            </a:r>
            <a:endParaRPr lang="en-US" altLang="zh-CN" sz="2400"/>
          </a:p>
          <a:p>
            <a:pPr latinLnBrk="1">
              <a:lnSpc>
                <a:spcPct val="150000"/>
              </a:lnSpc>
              <a:tabLst>
                <a:tab pos="2822575"/>
                <a:tab pos="5633085"/>
                <a:tab pos="8443595"/>
              </a:tabLst>
            </a:pP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A.①②</a:t>
            </a:r>
            <a:r>
              <a:rPr lang="en-US" altLang="zh-CN" sz="24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	</a:t>
            </a: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B.①③</a:t>
            </a:r>
            <a:r>
              <a:rPr lang="en-US" altLang="zh-CN" sz="24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	</a:t>
            </a: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C.①④</a:t>
            </a:r>
            <a:r>
              <a:rPr lang="en-US" altLang="zh-CN" sz="24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	</a:t>
            </a: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D.②④</a:t>
            </a:r>
            <a:endParaRPr lang="en-US" altLang="zh-CN" sz="2400"/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QC_3_BD.28_1#696c9a5de?hastextimagelayout=1&amp;vbadefaultcenterpage=1&amp;parentnodeid=349306f9d&amp;vbahtmlprocessed=1&amp;hassurround=1" descr="preencoded.pn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55379" y="781321"/>
            <a:ext cx="4325112" cy="1499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0"/>
                  </a:schemeClr>
                </a:solidFill>
              </a14:hiddenFill>
            </a:ext>
          </a:extLst>
        </p:spPr>
      </p:pic>
      <p:sp>
        <p:nvSpPr>
          <p:cNvPr id="3" name="QC_3_BD.28_2#696c9a5de?hastextimagelayout=1&amp;vbadefaultcenterpage=1&amp;parentnodeid=349306f9d&amp;vbahtmlprocessed=1&amp;hasbroken=1"/>
          <p:cNvSpPr/>
          <p:nvPr/>
        </p:nvSpPr>
        <p:spPr>
          <a:xfrm>
            <a:off x="557784" y="726458"/>
            <a:ext cx="6528816" cy="1857629"/>
          </a:xfrm>
          <a:prstGeom prst="rect">
            <a:avLst/>
          </a:prstGeom>
          <a:noFill/>
        </p:spPr>
        <p:txBody>
          <a:bodyPr wrap="non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atinLnBrk="1">
              <a:lnSpc>
                <a:spcPts val="3700"/>
              </a:lnSpc>
            </a:pPr>
            <a:r>
              <a:rPr lang="en-US" altLang="zh-CN" sz="2400" b="0" i="0">
                <a:solidFill>
                  <a:srgbClr val="1D62AF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10.</a:t>
            </a: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光明区某中学七年级（1）班开展了以“认识自</a:t>
            </a:r>
            <a:endParaRPr lang="en-US" altLang="zh-CN" sz="2400" b="0" i="0">
              <a:solidFill>
                <a:srgbClr val="000000"/>
              </a:solidFill>
              <a:latin typeface="Times New Roman" panose="02020603050405020304" pitchFamily="34" charset="0"/>
              <a:ea typeface="微软雅黑" panose="020b0503020204020204" pitchFamily="34" charset="-122"/>
              <a:cs typeface="Times New Roman" panose="02020603050405020304" pitchFamily="34" charset="-120"/>
            </a:endParaRPr>
          </a:p>
          <a:p>
            <a:pPr latinLnBrk="1">
              <a:lnSpc>
                <a:spcPts val="3700"/>
              </a:lnSpc>
            </a:pP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我”为主题的心理沙龙。小强同学收到一张匿名</a:t>
            </a:r>
            <a:endParaRPr lang="en-US" altLang="zh-CN" sz="2400" b="0" i="0">
              <a:solidFill>
                <a:srgbClr val="000000"/>
              </a:solidFill>
              <a:latin typeface="Times New Roman" panose="02020603050405020304" pitchFamily="34" charset="0"/>
              <a:ea typeface="微软雅黑" panose="020b0503020204020204" pitchFamily="34" charset="-122"/>
              <a:cs typeface="Times New Roman" panose="02020603050405020304" pitchFamily="34" charset="-120"/>
            </a:endParaRPr>
          </a:p>
          <a:p>
            <a:pPr latinLnBrk="1">
              <a:lnSpc>
                <a:spcPts val="3700"/>
              </a:lnSpc>
            </a:pP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纸条后，对自己有了新的认识。小强认识自己的</a:t>
            </a:r>
            <a:endParaRPr lang="en-US" altLang="zh-CN" sz="2400" b="0" i="0">
              <a:solidFill>
                <a:srgbClr val="000000"/>
              </a:solidFill>
              <a:latin typeface="Times New Roman" panose="02020603050405020304" pitchFamily="34" charset="0"/>
              <a:ea typeface="微软雅黑" panose="020b0503020204020204" pitchFamily="34" charset="-122"/>
              <a:cs typeface="Times New Roman" panose="02020603050405020304" pitchFamily="34" charset="-120"/>
            </a:endParaRPr>
          </a:p>
          <a:p>
            <a:pPr latinLnBrk="1">
              <a:lnSpc>
                <a:spcPts val="3600"/>
              </a:lnSpc>
            </a:pP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途径是(</a:t>
            </a:r>
            <a:r>
              <a:rPr lang="en-US" altLang="zh-CN" sz="24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2400" b="1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   </a:t>
            </a: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)</a:t>
            </a:r>
            <a:r>
              <a:rPr lang="en-US" altLang="zh-CN" sz="24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endParaRPr lang="en-US" altLang="zh-CN" sz="2400"/>
          </a:p>
        </p:txBody>
      </p:sp>
      <p:sp>
        <p:nvSpPr>
          <p:cNvPr id="4" name="QC_3_AN.29_1#696c9a5de.bracket?vbadefaultcenterpage=1&amp;parentnodeid=349306f9d&amp;vbapositionanswer=10&amp;vbahtmlprocessed=1"/>
          <p:cNvSpPr/>
          <p:nvPr/>
        </p:nvSpPr>
        <p:spPr>
          <a:xfrm>
            <a:off x="1815084" y="2136158"/>
            <a:ext cx="288925" cy="435166"/>
          </a:xfrm>
          <a:prstGeom prst="rect">
            <a:avLst/>
          </a:prstGeom>
          <a:noFill/>
        </p:spPr>
        <p:txBody>
          <a:bodyPr wrap="non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atinLnBrk="1">
              <a:lnSpc>
                <a:spcPts val="3700"/>
              </a:lnSpc>
            </a:pPr>
            <a:r>
              <a:rPr lang="en-US" altLang="zh-CN" sz="2400" b="1" i="0">
                <a:solidFill>
                  <a:srgbClr val="A00021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A</a:t>
            </a:r>
            <a:endParaRPr lang="en-US" altLang="zh-CN" sz="2400"/>
          </a:p>
        </p:txBody>
      </p:sp>
      <p:sp>
        <p:nvSpPr>
          <p:cNvPr id="5" name="QC_3_BD.30_1#696c9a5de.choices?vbadefaultcenterpage=1&amp;parentnodeid=349306f9d&amp;vbahtmlprocessed=1"/>
          <p:cNvSpPr/>
          <p:nvPr/>
        </p:nvSpPr>
        <p:spPr>
          <a:xfrm>
            <a:off x="557784" y="2640664"/>
            <a:ext cx="10991088" cy="43116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1">
              <a:lnSpc>
                <a:spcPct val="130000"/>
              </a:lnSpc>
              <a:tabLst>
                <a:tab pos="2822575"/>
                <a:tab pos="5633085"/>
                <a:tab pos="8443595"/>
              </a:tabLst>
            </a:pP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A.他人评价</a:t>
            </a:r>
            <a:r>
              <a:rPr lang="en-US" altLang="zh-CN" sz="24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	</a:t>
            </a: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B.自我评价</a:t>
            </a:r>
            <a:r>
              <a:rPr lang="en-US" altLang="zh-CN" sz="24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	</a:t>
            </a: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C.性格评价</a:t>
            </a:r>
            <a:r>
              <a:rPr lang="en-US" altLang="zh-CN" sz="24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	</a:t>
            </a: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D.认知评价</a:t>
            </a:r>
            <a:endParaRPr lang="en-US" altLang="zh-CN" sz="2400"/>
          </a:p>
        </p:txBody>
      </p:sp>
      <p:sp>
        <p:nvSpPr>
          <p:cNvPr id="6" name="QC_3_BD.31_1#3a489ac45?vbadefaultcenterpage=1&amp;parentnodeid=349306f9d&amp;vbahtmlprocessed=1&amp;hasbroken=1"/>
          <p:cNvSpPr/>
          <p:nvPr/>
        </p:nvSpPr>
        <p:spPr>
          <a:xfrm>
            <a:off x="557784" y="3124344"/>
            <a:ext cx="10991088" cy="1382141"/>
          </a:xfrm>
          <a:prstGeom prst="rect">
            <a:avLst/>
          </a:prstGeom>
          <a:noFill/>
        </p:spPr>
        <p:txBody>
          <a:bodyPr wrap="non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latinLnBrk="1">
              <a:lnSpc>
                <a:spcPts val="3700"/>
              </a:lnSpc>
            </a:pPr>
            <a:r>
              <a:rPr lang="en-US" altLang="zh-CN" sz="2400" b="0" i="0">
                <a:solidFill>
                  <a:srgbClr val="1D62AF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11.</a:t>
            </a: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3月21日，中国载人航天工程办公室发布2023年度三次飞行任务标识。四川美术</a:t>
            </a:r>
            <a:endParaRPr lang="en-US" altLang="zh-CN" sz="2400" b="0" i="0">
              <a:solidFill>
                <a:srgbClr val="000000"/>
              </a:solidFill>
              <a:latin typeface="Times New Roman" panose="02020603050405020304" pitchFamily="34" charset="0"/>
              <a:ea typeface="微软雅黑" panose="020b0503020204020204" pitchFamily="34" charset="-122"/>
              <a:cs typeface="Times New Roman" panose="02020603050405020304" pitchFamily="34" charset="-120"/>
            </a:endParaRPr>
          </a:p>
          <a:p>
            <a:pPr marL="0" latinLnBrk="1">
              <a:lnSpc>
                <a:spcPts val="3700"/>
              </a:lnSpc>
            </a:pP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学院研究生谭昊瑜设计的神舟十七号载人飞行任务标识入选。“这次作品入选也让</a:t>
            </a:r>
            <a:endParaRPr lang="en-US" altLang="zh-CN" sz="2400" b="0" i="0">
              <a:solidFill>
                <a:srgbClr val="000000"/>
              </a:solidFill>
              <a:latin typeface="Times New Roman" panose="02020603050405020304" pitchFamily="34" charset="0"/>
              <a:ea typeface="微软雅黑" panose="020b0503020204020204" pitchFamily="34" charset="-122"/>
              <a:cs typeface="Times New Roman" panose="02020603050405020304" pitchFamily="34" charset="-120"/>
            </a:endParaRPr>
          </a:p>
          <a:p>
            <a:pPr marL="0" latinLnBrk="1">
              <a:lnSpc>
                <a:spcPts val="3600"/>
              </a:lnSpc>
            </a:pP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我更加坚定了自己的选择”，谭昊瑜的话语说明正确认识自己(</a:t>
            </a:r>
            <a:r>
              <a:rPr lang="en-US" altLang="zh-CN" sz="24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2400" b="1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   </a:t>
            </a: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)</a:t>
            </a:r>
            <a:r>
              <a:rPr lang="en-US" altLang="zh-CN" sz="24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endParaRPr lang="en-US" altLang="zh-CN" sz="2400"/>
          </a:p>
        </p:txBody>
      </p:sp>
      <p:sp>
        <p:nvSpPr>
          <p:cNvPr id="7" name="QC_3_AN.32_1#3a489ac45.bracket?vbadefaultcenterpage=1&amp;parentnodeid=349306f9d&amp;vbapositionanswer=11&amp;vbahtmlprocessed=1"/>
          <p:cNvSpPr/>
          <p:nvPr/>
        </p:nvSpPr>
        <p:spPr>
          <a:xfrm>
            <a:off x="8960422" y="4064144"/>
            <a:ext cx="288925" cy="435166"/>
          </a:xfrm>
          <a:prstGeom prst="rect">
            <a:avLst/>
          </a:prstGeom>
          <a:noFill/>
        </p:spPr>
        <p:txBody>
          <a:bodyPr wrap="non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latinLnBrk="1">
              <a:lnSpc>
                <a:spcPts val="3700"/>
              </a:lnSpc>
            </a:pPr>
            <a:r>
              <a:rPr lang="en-US" altLang="zh-CN" sz="2400" b="1" i="0">
                <a:solidFill>
                  <a:srgbClr val="A00021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A</a:t>
            </a:r>
            <a:endParaRPr lang="en-US" altLang="zh-CN" sz="2400"/>
          </a:p>
        </p:txBody>
      </p:sp>
      <p:sp>
        <p:nvSpPr>
          <p:cNvPr id="8" name="QC_3_BD.33_1#3a489ac45.choices?vbadefaultcenterpage=1&amp;parentnodeid=349306f9d&amp;vbahtmlprocessed=1"/>
          <p:cNvSpPr/>
          <p:nvPr/>
        </p:nvSpPr>
        <p:spPr>
          <a:xfrm>
            <a:off x="557784" y="4559444"/>
            <a:ext cx="10991088" cy="906653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1">
              <a:lnSpc>
                <a:spcPct val="130000"/>
              </a:lnSpc>
              <a:tabLst>
                <a:tab pos="5506085"/>
              </a:tabLst>
            </a:pP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A.可以促进自我发展</a:t>
            </a:r>
            <a:r>
              <a:rPr lang="en-US" altLang="zh-CN" sz="24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	</a:t>
            </a: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B.能够战胜一切困难</a:t>
            </a:r>
            <a:endParaRPr lang="en-US" altLang="zh-CN" sz="2400"/>
          </a:p>
          <a:p>
            <a:pPr latinLnBrk="1">
              <a:lnSpc>
                <a:spcPct val="130000"/>
              </a:lnSpc>
              <a:tabLst>
                <a:tab pos="5506085"/>
              </a:tabLst>
            </a:pP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C.不用介意他人看法</a:t>
            </a:r>
            <a:r>
              <a:rPr lang="en-US" altLang="zh-CN" sz="24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	</a:t>
            </a: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D.必然取得个人成功</a:t>
            </a:r>
            <a:endParaRPr lang="en-US" altLang="zh-CN" sz="2400"/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animBg="1"/>
      <p:bldP spid="7" grpId="0" uiExpand="1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QC_3_BD.34_1#44ba0e5f4?vbadefaultcenterpage=1&amp;parentnodeid=349306f9d&amp;vbahtmlprocessed=1&amp;hasbroken=1"/>
          <p:cNvSpPr/>
          <p:nvPr/>
        </p:nvSpPr>
        <p:spPr>
          <a:xfrm>
            <a:off x="557784" y="1478806"/>
            <a:ext cx="10991088" cy="21319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latinLnBrk="1">
              <a:lnSpc>
                <a:spcPts val="4300"/>
              </a:lnSpc>
            </a:pPr>
            <a:r>
              <a:rPr lang="en-US" altLang="zh-CN" sz="2400" b="0" i="0">
                <a:solidFill>
                  <a:srgbClr val="1D62AF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12.</a:t>
            </a: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在踌躇满志的时候，又往往不敢正视自己内心的愧疚、仇恨和羞辱；在垂头丧</a:t>
            </a:r>
            <a:endParaRPr lang="en-US" altLang="zh-CN" sz="2400" b="0" i="0">
              <a:solidFill>
                <a:srgbClr val="000000"/>
              </a:solidFill>
              <a:latin typeface="Times New Roman" panose="02020603050405020304" pitchFamily="34" charset="0"/>
              <a:ea typeface="微软雅黑" panose="020b0503020204020204" pitchFamily="34" charset="-122"/>
              <a:cs typeface="Times New Roman" panose="02020603050405020304" pitchFamily="34" charset="-120"/>
            </a:endParaRPr>
          </a:p>
          <a:p>
            <a:pPr marL="0" latinLnBrk="1">
              <a:lnSpc>
                <a:spcPts val="4300"/>
              </a:lnSpc>
            </a:pP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气时，却又不敢相信自己拥有的优点和取得的成就。人因为自己偶尔的消极情绪而</a:t>
            </a:r>
            <a:endParaRPr lang="en-US" altLang="zh-CN" sz="2400" b="0" i="0">
              <a:solidFill>
                <a:srgbClr val="000000"/>
              </a:solidFill>
              <a:latin typeface="Times New Roman" panose="02020603050405020304" pitchFamily="34" charset="0"/>
              <a:ea typeface="微软雅黑" panose="020b0503020204020204" pitchFamily="34" charset="-122"/>
              <a:cs typeface="Times New Roman" panose="02020603050405020304" pitchFamily="34" charset="-120"/>
            </a:endParaRPr>
          </a:p>
          <a:p>
            <a:pPr marL="0" latinLnBrk="1">
              <a:lnSpc>
                <a:spcPts val="4300"/>
              </a:lnSpc>
            </a:pP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认为自己是邪恶的，于是，一蹶不振。有些人甚至因为他人对自己的不认可而自暴</a:t>
            </a:r>
            <a:endParaRPr lang="en-US" altLang="zh-CN" sz="2400" b="0" i="0">
              <a:solidFill>
                <a:srgbClr val="000000"/>
              </a:solidFill>
              <a:latin typeface="Times New Roman" panose="02020603050405020304" pitchFamily="34" charset="0"/>
              <a:ea typeface="微软雅黑" panose="020b0503020204020204" pitchFamily="34" charset="-122"/>
              <a:cs typeface="Times New Roman" panose="02020603050405020304" pitchFamily="34" charset="-120"/>
            </a:endParaRPr>
          </a:p>
          <a:p>
            <a:pPr marL="0" latinLnBrk="1">
              <a:lnSpc>
                <a:spcPts val="4200"/>
              </a:lnSpc>
            </a:pP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自弃，实在令人惋惜。这则材料是在说(</a:t>
            </a:r>
            <a:r>
              <a:rPr lang="en-US" altLang="zh-CN" sz="24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2400" b="1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   </a:t>
            </a: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)</a:t>
            </a:r>
            <a:r>
              <a:rPr lang="en-US" altLang="zh-CN" sz="24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endParaRPr lang="en-US" altLang="zh-CN" sz="2400"/>
          </a:p>
        </p:txBody>
      </p:sp>
      <p:sp>
        <p:nvSpPr>
          <p:cNvPr id="3" name="QC_3_AN.35_1#44ba0e5f4.bracket?vbadefaultcenterpage=1&amp;parentnodeid=349306f9d&amp;vbapositionanswer=12&amp;vbahtmlprocessed=1"/>
          <p:cNvSpPr/>
          <p:nvPr/>
        </p:nvSpPr>
        <p:spPr>
          <a:xfrm>
            <a:off x="6094984" y="3117106"/>
            <a:ext cx="271463" cy="4900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latinLnBrk="1">
              <a:lnSpc>
                <a:spcPts val="4200"/>
              </a:lnSpc>
            </a:pPr>
            <a:r>
              <a:rPr lang="en-US" altLang="zh-CN" sz="2400" b="1" i="0">
                <a:solidFill>
                  <a:srgbClr val="A00021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B</a:t>
            </a:r>
            <a:endParaRPr lang="en-US" altLang="zh-CN" sz="2400"/>
          </a:p>
        </p:txBody>
      </p:sp>
      <p:sp>
        <p:nvSpPr>
          <p:cNvPr id="4" name="QC_3_BD.36_1#44ba0e5f4.choices?vbadefaultcenterpage=1&amp;parentnodeid=349306f9d&amp;vbahtmlprocessed=1"/>
          <p:cNvSpPr/>
          <p:nvPr/>
        </p:nvSpPr>
        <p:spPr>
          <a:xfrm>
            <a:off x="557784" y="3679080"/>
            <a:ext cx="10991088" cy="103466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1">
              <a:lnSpc>
                <a:spcPct val="150000"/>
              </a:lnSpc>
              <a:tabLst>
                <a:tab pos="5506085"/>
              </a:tabLst>
            </a:pP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A.我们要放弃自己</a:t>
            </a:r>
            <a:r>
              <a:rPr lang="en-US" altLang="zh-CN" sz="24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	</a:t>
            </a: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B.我们要正确认识自己</a:t>
            </a:r>
            <a:endParaRPr lang="en-US" altLang="zh-CN" sz="2400"/>
          </a:p>
          <a:p>
            <a:pPr latinLnBrk="1">
              <a:lnSpc>
                <a:spcPct val="150000"/>
              </a:lnSpc>
              <a:tabLst>
                <a:tab pos="5506085"/>
              </a:tabLst>
            </a:pP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C.我们要牺牲自己</a:t>
            </a:r>
            <a:r>
              <a:rPr lang="en-US" altLang="zh-CN" sz="24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	</a:t>
            </a: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D.无法判断材料的内容</a:t>
            </a:r>
            <a:endParaRPr lang="en-US" altLang="zh-CN" sz="2400"/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826750" cy="557022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https://d.book118.com/207100035046006044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86</Paragraphs>
  <Slides>12</Slides>
  <Notes>11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Calibri Light</vt:lpstr>
      <vt:lpstr>微软雅黑</vt:lpstr>
      <vt:lpstr>Times New Roman</vt:lpstr>
      <vt:lpstr>等线 Light</vt:lpstr>
      <vt:lpstr>等线</vt:lpstr>
      <vt:lpstr>宋体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2024-09-18T14:58:20.052</cp:lastPrinted>
  <dcterms:created xsi:type="dcterms:W3CDTF">2024-09-18T06:58:20Z</dcterms:created>
  <dcterms:modified xsi:type="dcterms:W3CDTF">2024-09-18T06:58:21Z</dcterms:modified>
</cp:coreProperties>
</file>