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2B63152-FA68-4D8F-967D-92B11320E8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6D706E-9C65-426F-AB4E-B78E56CFBD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56295D8-49B1-44DB-AD4D-42EC9A07B0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CC8439C-3DC0-43AF-8A91-5CB80D9ADC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06F2185-70D9-415F-86D4-A137FED152C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456EBF9-ADF8-4CF2-88C6-B69DC59FE4F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4499163-730C-4ECF-8A10-E6CB776884E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1E5003-0288-428B-BCC2-E6D5791592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9D1B78-6CAC-4CE3-B33A-8302A0A504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3F8E10-904B-45A3-B4C2-B3239183EF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16A282-8FB9-4D51-9B52-1E4AA96657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7101035161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区文化局工作总结</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New shape"/>
          <p:cNvSpPr/>
          <p:nvPr/>
        </p:nvSpPr>
        <p:spPr>
          <a:xfrm>
            <a:off x="635000" y="5588000"/>
            <a:ext cx="1905000" cy="635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a:pPr algn="ctr"/>
            <a:r>
              <a:rPr b="1">
                <a:solidFill>
                  <a:srgbClr val="FFFFFF"/>
                </a:solidFill>
              </a:rPr>
              <a:t>作者：优客文档</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上年度工作回顾</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本年度工作计划</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工作中存在的问题与挑战</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改进措施与建议</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未来展望与发展规划</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贯彻落实国家文化政策</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本次工作总结旨在回顾过去一段时间内区文化局在贯彻落实国家文化政策方面所取得的成果。</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推动区域文化发展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通过总结工作经验和教训，进一步推动区域文化事业的发展，满足人民群众日益增长的精神文化需求。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加强文化队伍建设</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通过对工作进行总结，提高文化队伍的业务素质和服务水平，为区域文化事业的发展提供有力的人才保障。</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本次工作总结的时间范围为过去一年。</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时间范围</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工作内容</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目标群体</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875" r="21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包括区文化局在文化活动组织、文化遗产保护、文化产业发展、文化市场监管等方面的工作。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本次工作总结的目标群体为区文化局的领导、工作人员以及相关部门和单位。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上年度工作回顾</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按照全区文化建设规划，有序推进各项文化工程和文化活动，提升区域文化软实力。</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21875" r="2187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文化建设规划实施</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加强公共文化服务设施建设，提高服务质量和水平，满足群众多样化文化需求。</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公共服务体系完善</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扶持文化产业发展，培育文化市场，推动文化与经济深度融合。</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文化产业稳步发展</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总体工作进展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加强文物保护和非物质文化遗产传承工作，开展文物普查和修缮工程，推动非遗项目活态传承。</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文化遗产保护</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组织举办各类群众文化活动，如文艺演出、展览、讲座等，提升群众文化生活品质。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群众文化活动丰富</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7125" r="171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加强文化市场监管，规范市场秩序，打击违法违规行为，保障文化市场健康有序发展。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文化市场监管有力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重点工作完成情况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品牌文化活动打造</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成功打造具有区域特色的品牌文化活动，如“民俗文化节”、“书香城市”等，提升城市文化形象。</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创新性工作举措</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推出“互联网+文化”服务模式，打造数字化公共文化服务平台，为群众提供更加便捷的文化服务。</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国际文化交流拓展</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积极开展对外文化交流活动，推动中华文化“走出去”，提升区域文化国际影响力。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750" r="1675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工作亮点与成绩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本年度工作计划</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加强文化遗产保护</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完善文化遗产保护制度，加大文物保护力度，推进非物质文化遗产传承与保护。</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提升公共文化服务水平</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加强公共文化设施建设，丰富公共文化产品和服务供给，提高公共文化服务质量和水平。</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推动文化产业发展</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通过政策引导、项目扶持等措施，促进文化产业快速发展，提高文化产业在国民经济中的比重。</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总体工作目标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138835" y="1977064"/>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816433" y="1969991"/>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38835"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816433"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228892" y="4370070"/>
            <a:ext cx="1623706" cy="976801"/>
          </a:xfrm>
          <a:custGeom>
            <a:rect l="l" t="t" r="r" b="b"/>
            <a:pathLst>
              <a:path w="1736725" h="884238">
                <a:moveTo>
                  <a:pt x="0" y="884238"/>
                </a:moveTo>
                <a:lnTo>
                  <a:pt x="1736725" y="884238"/>
                </a:lnTo>
                <a:lnTo>
                  <a:pt x="1736725"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Freeform 7"/>
          <p:cNvSpPr/>
          <p:nvPr/>
        </p:nvSpPr>
        <p:spPr>
          <a:xfrm>
            <a:off x="4173874" y="4336835"/>
            <a:ext cx="865272" cy="168353"/>
          </a:xfrm>
          <a:custGeom>
            <a:rect l="l" t="t" r="r" b="b"/>
            <a:pathLst>
              <a:path w="1819275" h="301625">
                <a:moveTo>
                  <a:pt x="1819275" y="301625"/>
                </a:moveTo>
                <a:lnTo>
                  <a:pt x="0" y="301625"/>
                </a:lnTo>
                <a:lnTo>
                  <a:pt x="0"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4189230" y="2014654"/>
            <a:ext cx="1667161" cy="416135"/>
          </a:xfrm>
          <a:custGeom>
            <a:rect l="l" t="t" r="r" b="b"/>
            <a:pathLst>
              <a:path w="1803400" h="673100">
                <a:moveTo>
                  <a:pt x="1803400" y="673100"/>
                </a:moveTo>
                <a:lnTo>
                  <a:pt x="1803400" y="0"/>
                </a:lnTo>
                <a:lnTo>
                  <a:pt x="0"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6679700" y="2014653"/>
            <a:ext cx="1172899" cy="1487049"/>
          </a:xfrm>
          <a:custGeom>
            <a:rect l="l" t="t" r="r" b="b"/>
            <a:pathLst>
              <a:path w="1736725" h="884238">
                <a:moveTo>
                  <a:pt x="0" y="884238"/>
                </a:moveTo>
                <a:lnTo>
                  <a:pt x="1736725" y="884238"/>
                </a:lnTo>
                <a:lnTo>
                  <a:pt x="1736725"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Freeform 10"/>
          <p:cNvSpPr/>
          <p:nvPr/>
        </p:nvSpPr>
        <p:spPr>
          <a:xfrm>
            <a:off x="5629398" y="1949322"/>
            <a:ext cx="840064" cy="1073321"/>
          </a:xfrm>
          <a:custGeom>
            <a:rect l="l" t="t" r="r" b="b"/>
            <a:pathLst>
              <a:path w="1774574" h="1097009">
                <a:moveTo>
                  <a:pt x="887287" y="0"/>
                </a:moveTo>
                <a:lnTo>
                  <a:pt x="1774574" y="1097009"/>
                </a:lnTo>
                <a:lnTo>
                  <a:pt x="0" y="1097009"/>
                </a:lnTo>
                <a:lnTo>
                  <a:pt x="887287" y="0"/>
                </a:lnTo>
                <a:close/>
              </a:path>
            </a:pathLst>
          </a:cu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281069" y="3155633"/>
            <a:ext cx="1536722" cy="757109"/>
          </a:xfrm>
          <a:custGeom>
            <a:rect l="l" t="t" r="r" b="b"/>
            <a:pathLst>
              <a:path w="3246216" h="773818">
                <a:moveTo>
                  <a:pt x="625883" y="0"/>
                </a:moveTo>
                <a:lnTo>
                  <a:pt x="2620333" y="0"/>
                </a:lnTo>
                <a:lnTo>
                  <a:pt x="3246216" y="773818"/>
                </a:lnTo>
                <a:lnTo>
                  <a:pt x="0" y="773818"/>
                </a:lnTo>
                <a:lnTo>
                  <a:pt x="625883" y="0"/>
                </a:lnTo>
                <a:close/>
              </a:path>
            </a:pathLst>
          </a:cu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32740" y="4045732"/>
            <a:ext cx="2233381" cy="757108"/>
          </a:xfrm>
          <a:custGeom>
            <a:rect l="l" t="t" r="r" b="b"/>
            <a:pathLst>
              <a:path w="4717856" h="773817">
                <a:moveTo>
                  <a:pt x="625882" y="0"/>
                </a:moveTo>
                <a:lnTo>
                  <a:pt x="4091974" y="0"/>
                </a:lnTo>
                <a:lnTo>
                  <a:pt x="4717856" y="773817"/>
                </a:lnTo>
                <a:lnTo>
                  <a:pt x="0" y="773817"/>
                </a:lnTo>
                <a:lnTo>
                  <a:pt x="625882" y="0"/>
                </a:lnTo>
                <a:close/>
              </a:path>
            </a:pathLst>
          </a:cu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537832" y="4935828"/>
            <a:ext cx="3023197" cy="876135"/>
          </a:xfrm>
          <a:custGeom>
            <a:rect l="l" t="t" r="r" b="b"/>
            <a:pathLst>
              <a:path w="6386287" h="895470">
                <a:moveTo>
                  <a:pt x="724278" y="0"/>
                </a:moveTo>
                <a:lnTo>
                  <a:pt x="5662010" y="0"/>
                </a:lnTo>
                <a:lnTo>
                  <a:pt x="6386287" y="895470"/>
                </a:lnTo>
                <a:lnTo>
                  <a:pt x="0" y="895470"/>
                </a:lnTo>
                <a:lnTo>
                  <a:pt x="72427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629398" y="2448724"/>
            <a:ext cx="840064" cy="477774"/>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01</a:t>
            </a:r>
            <a:endParaRPr lang="en-US" sz="1100"/>
          </a:p>
        </p:txBody>
      </p:sp>
      <p:sp>
        <p:nvSpPr>
          <p:cNvPr id="15" name="AutoShape 15"/>
          <p:cNvSpPr/>
          <p:nvPr/>
        </p:nvSpPr>
        <p:spPr>
          <a:xfrm>
            <a:off x="5445167" y="3298956"/>
            <a:ext cx="1208526" cy="477774"/>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02</a:t>
            </a:r>
            <a:endParaRPr lang="en-US" sz="1100"/>
          </a:p>
        </p:txBody>
      </p:sp>
      <p:sp>
        <p:nvSpPr>
          <p:cNvPr id="16" name="AutoShape 16"/>
          <p:cNvSpPr/>
          <p:nvPr/>
        </p:nvSpPr>
        <p:spPr>
          <a:xfrm>
            <a:off x="5445167" y="4180884"/>
            <a:ext cx="1208526" cy="477774"/>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03</a:t>
            </a:r>
            <a:endParaRPr lang="en-US" sz="1100"/>
          </a:p>
        </p:txBody>
      </p:sp>
      <p:sp>
        <p:nvSpPr>
          <p:cNvPr id="17" name="AutoShape 17"/>
          <p:cNvSpPr/>
          <p:nvPr/>
        </p:nvSpPr>
        <p:spPr>
          <a:xfrm>
            <a:off x="5445167" y="5130220"/>
            <a:ext cx="1208526" cy="477774"/>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DFDFD">
                    <a:alpha val="100000"/>
                  </a:srgbClr>
                </a:solidFill>
                <a:latin typeface="Microsoft Yahei"/>
                <a:ea typeface="Microsoft Yahei"/>
                <a:cs typeface="Microsoft Yahei"/>
              </a:rPr>
              <a:t>04</a:t>
            </a:r>
            <a:endParaRPr lang="en-US" sz="1100"/>
          </a:p>
        </p:txBody>
      </p:sp>
      <p:cxnSp>
        <p:nvCxnSpPr>
          <p:cNvPr id="18" name="Connector 18"/>
          <p:cNvCxnSpPr/>
          <p:nvPr/>
        </p:nvCxnSpPr>
        <p:spPr>
          <a:xfrm flipH="1">
            <a:off x="1171596" y="3658813"/>
            <a:ext cx="2694606" cy="0"/>
          </a:xfrm>
          <a:prstGeom prst="line">
            <a:avLst/>
          </a:prstGeom>
          <a:ln w="1270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sp>
        <p:nvSpPr>
          <p:cNvPr id="19" name="AutoShape 19"/>
          <p:cNvSpPr/>
          <p:nvPr/>
        </p:nvSpPr>
        <p:spPr>
          <a:xfrm>
            <a:off x="1109567" y="1496662"/>
            <a:ext cx="2877312"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推进文化产业园区建设</a:t>
            </a:r>
            <a:endParaRPr lang="en-US" sz="1100"/>
          </a:p>
        </p:txBody>
      </p:sp>
      <p:sp>
        <p:nvSpPr>
          <p:cNvPr id="20" name="AutoShape 20"/>
          <p:cNvSpPr/>
          <p:nvPr/>
        </p:nvSpPr>
        <p:spPr>
          <a:xfrm>
            <a:off x="1109567" y="1890299"/>
            <a:ext cx="2877312" cy="146304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加快文化产业园区规划、建设和招商工作，打造一批具有地方特色的文化产业集群。</a:t>
            </a:r>
            <a:endParaRPr lang="en-US" sz="1100"/>
          </a:p>
        </p:txBody>
      </p:sp>
      <p:sp>
        <p:nvSpPr>
          <p:cNvPr id="21" name="AutoShape 21"/>
          <p:cNvSpPr/>
          <p:nvPr/>
        </p:nvSpPr>
        <p:spPr>
          <a:xfrm>
            <a:off x="1109567" y="4163029"/>
            <a:ext cx="2877312"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推动文化旅游融合发展</a:t>
            </a:r>
            <a:endParaRPr lang="en-US" sz="1100"/>
          </a:p>
        </p:txBody>
      </p:sp>
      <p:sp>
        <p:nvSpPr>
          <p:cNvPr id="22" name="AutoShape 22"/>
          <p:cNvSpPr/>
          <p:nvPr/>
        </p:nvSpPr>
        <p:spPr>
          <a:xfrm>
            <a:off x="1109567" y="4556666"/>
            <a:ext cx="2877312" cy="146304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整合文化旅游资源，开发特色文化旅游产品，促进文化旅游产业融合发展。</a:t>
            </a:r>
            <a:endParaRPr lang="en-US" sz="1100"/>
          </a:p>
        </p:txBody>
      </p:sp>
      <p:cxnSp>
        <p:nvCxnSpPr>
          <p:cNvPr id="23" name="Connector 23"/>
          <p:cNvCxnSpPr/>
          <p:nvPr/>
        </p:nvCxnSpPr>
        <p:spPr>
          <a:xfrm flipH="1">
            <a:off x="8267150" y="3658813"/>
            <a:ext cx="2694606" cy="0"/>
          </a:xfrm>
          <a:prstGeom prst="line">
            <a:avLst/>
          </a:prstGeom>
          <a:ln w="1270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sp>
        <p:nvSpPr>
          <p:cNvPr id="24" name="AutoShape 24"/>
          <p:cNvSpPr/>
          <p:nvPr/>
        </p:nvSpPr>
        <p:spPr>
          <a:xfrm>
            <a:off x="8205121" y="1496662"/>
            <a:ext cx="2877312"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加强文化市场监管</a:t>
            </a:r>
            <a:endParaRPr lang="en-US" sz="1100"/>
          </a:p>
        </p:txBody>
      </p:sp>
      <p:sp>
        <p:nvSpPr>
          <p:cNvPr id="25" name="AutoShape 25"/>
          <p:cNvSpPr/>
          <p:nvPr/>
        </p:nvSpPr>
        <p:spPr>
          <a:xfrm>
            <a:off x="8205121" y="1890299"/>
            <a:ext cx="2877312" cy="146304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规范文化市场秩序，打击侵权盗版行为，保护知识产权，营造良好的文化市场环境。</a:t>
            </a:r>
            <a:endParaRPr lang="en-US" sz="1100"/>
          </a:p>
        </p:txBody>
      </p:sp>
      <p:sp>
        <p:nvSpPr>
          <p:cNvPr id="26" name="AutoShape 26"/>
          <p:cNvSpPr/>
          <p:nvPr/>
        </p:nvSpPr>
        <p:spPr>
          <a:xfrm>
            <a:off x="8205121" y="4163029"/>
            <a:ext cx="2877312"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加强文化人才队伍建设</a:t>
            </a:r>
            <a:endParaRPr lang="en-US" sz="1100"/>
          </a:p>
        </p:txBody>
      </p:sp>
      <p:sp>
        <p:nvSpPr>
          <p:cNvPr id="27" name="AutoShape 27"/>
          <p:cNvSpPr/>
          <p:nvPr/>
        </p:nvSpPr>
        <p:spPr>
          <a:xfrm>
            <a:off x="8205121" y="4556666"/>
            <a:ext cx="2877312" cy="146304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完善文化人才培养、引进和使用机制，建设高素质的文化人才队伍。</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重点工作任务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3819906" y="1705737"/>
            <a:ext cx="2557463" cy="907733"/>
            <a:chOff x="3819906" y="1705737"/>
            <a:chExt cx="2557463" cy="907733"/>
          </a:xfrm>
        </p:grpSpPr>
        <p:sp>
          <p:nvSpPr>
            <p:cNvPr id="3" name="Freeform 3"/>
            <p:cNvSpPr/>
            <p:nvPr/>
          </p:nvSpPr>
          <p:spPr>
            <a:xfrm>
              <a:off x="3819906"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115419" y="1960245"/>
              <a:ext cx="2164080" cy="3867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000" b="1">
                  <a:solidFill>
                    <a:srgbClr val="FFFFFF">
                      <a:alpha val="100000"/>
                    </a:srgbClr>
                  </a:solidFill>
                  <a:latin typeface="微软雅黑"/>
                  <a:ea typeface="微软雅黑"/>
                  <a:cs typeface="微软雅黑"/>
                </a:rPr>
                <a:t>第二季度</a:t>
              </a:r>
            </a:p>
          </p:txBody>
        </p:sp>
      </p:grpSp>
      <p:grpSp>
        <p:nvGrpSpPr>
          <p:cNvPr id="5" name="Group 5"/>
          <p:cNvGrpSpPr/>
          <p:nvPr/>
        </p:nvGrpSpPr>
        <p:grpSpPr>
          <a:xfrm>
            <a:off x="1682401" y="1705737"/>
            <a:ext cx="2557463" cy="907733"/>
            <a:chOff x="1682401" y="1705737"/>
            <a:chExt cx="2557463" cy="907733"/>
          </a:xfrm>
        </p:grpSpPr>
        <p:sp>
          <p:nvSpPr>
            <p:cNvPr id="6" name="Freeform 6"/>
            <p:cNvSpPr/>
            <p:nvPr/>
          </p:nvSpPr>
          <p:spPr>
            <a:xfrm>
              <a:off x="168240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949053" y="1929479"/>
              <a:ext cx="222123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第一季度</a:t>
              </a:r>
            </a:p>
          </p:txBody>
        </p:sp>
      </p:grpSp>
      <p:grpSp>
        <p:nvGrpSpPr>
          <p:cNvPr id="8" name="Group 8"/>
          <p:cNvGrpSpPr/>
          <p:nvPr/>
        </p:nvGrpSpPr>
        <p:grpSpPr>
          <a:xfrm>
            <a:off x="8095012" y="1705737"/>
            <a:ext cx="2557463" cy="907733"/>
            <a:chOff x="8095012" y="1705737"/>
            <a:chExt cx="2557463" cy="907733"/>
          </a:xfrm>
        </p:grpSpPr>
        <p:sp>
          <p:nvSpPr>
            <p:cNvPr id="9" name="Freeform 9"/>
            <p:cNvSpPr/>
            <p:nvPr/>
          </p:nvSpPr>
          <p:spPr>
            <a:xfrm>
              <a:off x="8095012"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396811" y="1929479"/>
              <a:ext cx="216408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第四季度</a:t>
              </a:r>
            </a:p>
          </p:txBody>
        </p:sp>
      </p:grpSp>
      <p:grpSp>
        <p:nvGrpSpPr>
          <p:cNvPr id="11" name="Group 11"/>
          <p:cNvGrpSpPr/>
          <p:nvPr/>
        </p:nvGrpSpPr>
        <p:grpSpPr>
          <a:xfrm>
            <a:off x="5957411" y="1705737"/>
            <a:ext cx="2557463" cy="907733"/>
            <a:chOff x="5957411" y="1705737"/>
            <a:chExt cx="2557463" cy="907733"/>
          </a:xfrm>
        </p:grpSpPr>
        <p:sp>
          <p:nvSpPr>
            <p:cNvPr id="12" name="Freeform 12"/>
            <p:cNvSpPr/>
            <p:nvPr/>
          </p:nvSpPr>
          <p:spPr>
            <a:xfrm>
              <a:off x="595741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80118" y="1929479"/>
              <a:ext cx="2135505"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第三季度</a:t>
              </a:r>
            </a:p>
          </p:txBody>
        </p:sp>
      </p:grpSp>
      <p:sp>
        <p:nvSpPr>
          <p:cNvPr id="14" name="AutoShape 14"/>
          <p:cNvSpPr/>
          <p:nvPr/>
        </p:nvSpPr>
        <p:spPr>
          <a:xfrm>
            <a:off x="1949053" y="2891515"/>
            <a:ext cx="2166366" cy="33591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第一季度</a:t>
            </a:r>
            <a:endParaRPr lang="en-US" sz="1100"/>
          </a:p>
        </p:txBody>
      </p:sp>
      <p:sp>
        <p:nvSpPr>
          <p:cNvPr id="15" name="AutoShape 15"/>
          <p:cNvSpPr/>
          <p:nvPr/>
        </p:nvSpPr>
        <p:spPr>
          <a:xfrm>
            <a:off x="4170283" y="2891515"/>
            <a:ext cx="2043638" cy="33591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第二季度</a:t>
            </a:r>
            <a:endParaRPr lang="en-US" sz="1100"/>
          </a:p>
        </p:txBody>
      </p:sp>
      <p:sp>
        <p:nvSpPr>
          <p:cNvPr id="16" name="AutoShape 16"/>
          <p:cNvSpPr/>
          <p:nvPr/>
        </p:nvSpPr>
        <p:spPr>
          <a:xfrm>
            <a:off x="6377368" y="2891515"/>
            <a:ext cx="2019443" cy="33591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第三季度</a:t>
            </a:r>
            <a:endParaRPr lang="en-US" sz="1100"/>
          </a:p>
        </p:txBody>
      </p:sp>
      <p:sp>
        <p:nvSpPr>
          <p:cNvPr id="17" name="AutoShape 17"/>
          <p:cNvSpPr/>
          <p:nvPr/>
        </p:nvSpPr>
        <p:spPr>
          <a:xfrm>
            <a:off x="8514874" y="2891515"/>
            <a:ext cx="2137600" cy="33591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第四季度</a:t>
            </a:r>
            <a:endParaRPr lang="en-US" sz="1100"/>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工作计划与时间表</a:t>
              </a:r>
            </a:p>
          </p:txBody>
        </p:sp>
      </p:grpSp>
      <p:sp>
        <p:nvSpPr>
          <p:cNvPr id="40" name="AutoShape 40"/>
          <p:cNvSpPr/>
          <p:nvPr/>
        </p:nvSpPr>
        <p:spPr>
          <a:xfrm>
            <a:off x="1949053" y="3324225"/>
            <a:ext cx="1907885" cy="213259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制定年度工作计划和预算，明确各项重点工作任务和时间节点；启动文化产业园区规划和建设工作；开展文化市场监管专项行动。</a:t>
            </a:r>
            <a:endParaRPr lang="en-US" sz="1100"/>
          </a:p>
        </p:txBody>
      </p:sp>
      <p:sp>
        <p:nvSpPr>
          <p:cNvPr id="41" name="AutoShape 41"/>
          <p:cNvSpPr/>
          <p:nvPr/>
        </p:nvSpPr>
        <p:spPr>
          <a:xfrm>
            <a:off x="4159029" y="3324225"/>
            <a:ext cx="1905000" cy="213259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推进文化产业园区建设，完成基础设施建设和部分企业入驻；加强文化遗产保护工作，开展文物普查和非物质文化遗产申报工作；启动公共文化服务提升计划。</a:t>
            </a:r>
            <a:endParaRPr lang="en-US" sz="1100"/>
          </a:p>
        </p:txBody>
      </p:sp>
      <p:sp>
        <p:nvSpPr>
          <p:cNvPr id="42" name="AutoShape 42"/>
          <p:cNvSpPr/>
          <p:nvPr/>
        </p:nvSpPr>
        <p:spPr>
          <a:xfrm>
            <a:off x="6336481" y="3324225"/>
            <a:ext cx="1905000" cy="213259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检查文化产业园区建设进度和企业运营情况；深入开展文化市场监管工作，加强执法力度；推动文化旅游融合发展，推出特色文化旅游线路和产品。</a:t>
            </a:r>
            <a:endParaRPr lang="en-US" sz="1100"/>
          </a:p>
        </p:txBody>
      </p:sp>
      <p:sp>
        <p:nvSpPr>
          <p:cNvPr id="43" name="AutoShape 43"/>
          <p:cNvSpPr/>
          <p:nvPr/>
        </p:nvSpPr>
        <p:spPr>
          <a:xfrm>
            <a:off x="8531178" y="3324225"/>
            <a:ext cx="1905000" cy="213259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总结全年工作成果和经验教训，制定下一年度工作计划和预算；加强文化人才队伍建设，组织开展文化人才培训和交流活动；持续推进公共文化服务提升计划。</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https://d.book118.com/207101035161006043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Microsoft Yahei</vt:lpstr>
      <vt:lpstr>黑体</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2024-09-17T23:36:39.209</cp:lastPrinted>
  <dcterms:created xsi:type="dcterms:W3CDTF">2024-09-17T15:36:39Z</dcterms:created>
  <dcterms:modified xsi:type="dcterms:W3CDTF">2024-09-17T15:36:41Z</dcterms:modified>
</cp:coreProperties>
</file>