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CERFDG+HCNLNN+ArialMT"/>
      <p:regular r:id="rId15"/>
    </p:embeddedFont>
    <p:embeddedFont>
      <p:font typeface="TNVMQT+MS-UIGothic"/>
      <p:regular r:id="rId16"/>
    </p:embeddedFont>
    <p:embeddedFont>
      <p:font typeface="MLUDQV+CORMMV+MicrosoftYaHei-Bold"/>
      <p:regular r:id="rId17"/>
    </p:embeddedFont>
    <p:embeddedFont>
      <p:font typeface="UNUKKJ+MBPBOK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B3295-BA93-4314-AB57-B93F88C55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B5B6A-D48F-4A60-9478-9F3431774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4A640-6380-4AAC-A673-0B6F148C5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39714B-BBE9-4A0D-BCEF-DC662813E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3A7A0C-7DDA-4453-9E3F-C84CFD7C7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C1896D-7571-409F-A2D9-7AFE17056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73E0E5-67D2-4FC2-A7D2-882CA8B03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1519CB-E0A9-42ED-B0D9-66A95620F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3B778-F905-47C7-A148-0E27E10E2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A9E34-1ADC-404A-8304-BAF1535D4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BC75A-BD24-4BD1-9008-278A6002E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2200002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ERFDG+HCNLNN+ArialMT"/>
                <a:cs typeface="CERFDG+HCNLN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NVMQT+MS-UIGothic"/>
                <a:cs typeface="TNVMQT+MS-UIGothic"/>
              </a:rPr>
              <a:t>病例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书</a:t>
            </a:r>
            <a:r>
              <a:rPr sz="2400">
                <a:solidFill>
                  <a:srgbClr val="00B6FF"/>
                </a:solidFill>
                <a:latin typeface="TNVMQT+MS-UIGothic"/>
                <a:cs typeface="TNVMQT+MS-UIGothic"/>
              </a:rPr>
              <a:t>写概述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ERFDG+HCNLNN+ArialMT"/>
                <a:cs typeface="CERFDG+HCNLN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NVMQT+MS-UIGothic"/>
                <a:cs typeface="TNVMQT+MS-UIGothic"/>
              </a:rPr>
              <a:t>病例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书</a:t>
            </a:r>
            <a:r>
              <a:rPr sz="2400">
                <a:solidFill>
                  <a:srgbClr val="00B6FF"/>
                </a:solidFill>
                <a:latin typeface="TNVMQT+MS-UIGothic"/>
                <a:cs typeface="TNVMQT+MS-UIGothic"/>
              </a:rPr>
              <a:t>写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00B6FF"/>
                </a:solidFill>
                <a:latin typeface="TNVMQT+MS-UIGothic"/>
                <a:cs typeface="TNVMQT+MS-UIGothic"/>
              </a:rPr>
              <a:t>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3148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ERFDG+HCNLNN+ArialMT"/>
                <a:cs typeface="CERFDG+HCNLN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NVMQT+MS-UIGothic"/>
                <a:cs typeface="TNVMQT+MS-UIGothic"/>
              </a:rPr>
              <a:t>病例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书</a:t>
            </a:r>
            <a:r>
              <a:rPr sz="2400">
                <a:solidFill>
                  <a:srgbClr val="00B6FF"/>
                </a:solidFill>
                <a:latin typeface="TNVMQT+MS-UIGothic"/>
                <a:cs typeface="TNVMQT+MS-UIGothic"/>
              </a:rPr>
              <a:t>写技巧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28870" y="3863530"/>
            <a:ext cx="4790381" cy="133215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ERFDG+HCNLNN+ArialMT"/>
                <a:cs typeface="CERFDG+HCNLN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NVMQT+MS-UIGothic"/>
                <a:cs typeface="TNVMQT+MS-UIGothic"/>
              </a:rPr>
              <a:t>病例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书</a:t>
            </a:r>
            <a:r>
              <a:rPr sz="2400">
                <a:solidFill>
                  <a:srgbClr val="00B6FF"/>
                </a:solidFill>
                <a:latin typeface="TNVMQT+MS-UIGothic"/>
                <a:cs typeface="TNVMQT+MS-UIGothic"/>
              </a:rPr>
              <a:t>写常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见问题</a:t>
            </a:r>
            <a:r>
              <a:rPr sz="2400">
                <a:solidFill>
                  <a:srgbClr val="00B6FF"/>
                </a:solidFill>
                <a:latin typeface="TNVMQT+MS-UIGothic"/>
                <a:cs typeface="TNVMQT+MS-UIGothic"/>
              </a:rPr>
              <a:t>及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纠</a:t>
            </a:r>
            <a:r>
              <a:rPr sz="2400">
                <a:solidFill>
                  <a:srgbClr val="00B6FF"/>
                </a:solidFill>
                <a:latin typeface="TNVMQT+MS-UIGothic"/>
                <a:cs typeface="TNVMQT+MS-UIGothic"/>
              </a:rPr>
              <a:t>正方法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ERFDG+HCNLNN+ArialMT"/>
                <a:cs typeface="CERFDG+HCNLN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NVMQT+MS-UIGothic"/>
                <a:cs typeface="TNVMQT+MS-UIGothic"/>
              </a:rPr>
              <a:t>病例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书</a:t>
            </a:r>
            <a:r>
              <a:rPr sz="2400">
                <a:solidFill>
                  <a:srgbClr val="00B6FF"/>
                </a:solidFill>
                <a:latin typeface="TNVMQT+MS-UIGothic"/>
                <a:cs typeface="TNVMQT+MS-UIGothic"/>
              </a:rPr>
              <a:t>写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TNVMQT+MS-UIGothic"/>
                <a:cs typeface="TNVMQT+MS-UIGothic"/>
              </a:rPr>
              <a:t>例分析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TNVMQT+MS-UIGothic"/>
                <a:cs typeface="TNVMQT+MS-UIGothic"/>
              </a:rPr>
              <a:t>目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MLUDQV+CORMMV+MicrosoftYaHei-Bold"/>
                <a:cs typeface="MLUDQV+CORMMV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NVMQT+MS-UIGothic"/>
                <a:cs typeface="TNVMQT+MS-UIGothic"/>
              </a:rPr>
              <a:t>病例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书</a:t>
            </a:r>
            <a:r>
              <a:rPr sz="3000">
                <a:solidFill>
                  <a:srgbClr val="00B6FF"/>
                </a:solidFill>
                <a:latin typeface="TNVMQT+MS-UIGothic"/>
                <a:cs typeface="TNVMQT+MS-UIGothic"/>
              </a:rPr>
              <a:t>写的重要性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09725" y="2105655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TNVMQT+MS-UIGothic"/>
                <a:cs typeface="TNVMQT+MS-UIGothic"/>
              </a:rPr>
              <a:t>准确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记录</a:t>
            </a:r>
            <a:r>
              <a:rPr sz="1550" spc="25">
                <a:solidFill>
                  <a:srgbClr val="00B6FF"/>
                </a:solidFill>
                <a:latin typeface="TNVMQT+MS-UIGothic"/>
                <a:cs typeface="TNVMQT+MS-UIGothic"/>
              </a:rPr>
              <a:t>患者病情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TNVMQT+MS-UIGothic"/>
                <a:cs typeface="TNVMQT+MS-UIGothic"/>
              </a:rPr>
              <a:t>保障患者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权</a:t>
            </a:r>
            <a:r>
              <a:rPr sz="1550">
                <a:solidFill>
                  <a:srgbClr val="00B6FF"/>
                </a:solidFill>
                <a:latin typeface="TNVMQT+MS-UIGothic"/>
                <a:cs typeface="TNVMQT+MS-UIGothic"/>
              </a:rPr>
              <a:t>益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NVMQT+MS-UIGothic"/>
                <a:cs typeface="TNVMQT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TNVMQT+MS-UIGothic"/>
                <a:cs typeface="TNVMQT+MS-UIGothic"/>
              </a:rPr>
              <a:t>提高医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疗质</a:t>
            </a:r>
            <a:r>
              <a:rPr sz="1550">
                <a:solidFill>
                  <a:srgbClr val="00B6FF"/>
                </a:solidFill>
                <a:latin typeface="TNVMQT+MS-UIGothic"/>
                <a:cs typeface="TNVMQT+MS-UIGothic"/>
              </a:rPr>
              <a:t>量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507094" y="4764401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TNVMQT+MS-UIGothic"/>
                <a:cs typeface="TNVMQT+MS-UIGothic"/>
              </a:rPr>
              <a:t>促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进</a:t>
            </a:r>
            <a:r>
              <a:rPr sz="1550" spc="25">
                <a:solidFill>
                  <a:srgbClr val="00B6FF"/>
                </a:solidFill>
                <a:latin typeface="TNVMQT+MS-UIGothic"/>
                <a:cs typeface="TNVMQT+MS-UIGothic"/>
              </a:rPr>
              <a:t>医学研究和教学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NVMQT+MS-UIGothic"/>
                <a:cs typeface="TNVMQT+MS-UIGothic"/>
              </a:rPr>
              <a:t>病例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书</a:t>
            </a:r>
            <a:r>
              <a:rPr sz="3000">
                <a:solidFill>
                  <a:srgbClr val="00B6FF"/>
                </a:solidFill>
                <a:latin typeface="TNVMQT+MS-UIGothic"/>
                <a:cs typeface="TNVMQT+MS-UIGothic"/>
              </a:rPr>
              <a:t>写的基本原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4210" y="178180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TNVMQT+MS-UIGothic"/>
                <a:cs typeface="TNVMQT+MS-UIGothic"/>
              </a:rPr>
              <a:t>客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600">
                <a:solidFill>
                  <a:srgbClr val="FFFFFF"/>
                </a:solidFill>
                <a:latin typeface="TNVMQT+MS-UIGothic"/>
                <a:cs typeface="TNVMQT+MS-UIGothic"/>
              </a:rPr>
              <a:t>真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实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36590" y="1781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TNVMQT+MS-UIGothic"/>
                <a:cs typeface="TNVMQT+MS-UIGothic"/>
              </a:rPr>
              <a:t>准确完整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43735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600">
                <a:solidFill>
                  <a:srgbClr val="FFFFFF"/>
                </a:solidFill>
                <a:latin typeface="TNVMQT+MS-UIGothic"/>
                <a:cs typeface="TNVMQT+MS-UIGothic"/>
              </a:rPr>
              <a:t>范整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36590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TNVMQT+MS-UIGothic"/>
                <a:cs typeface="TNVMQT+MS-UIGothic"/>
              </a:rPr>
              <a:t>及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600">
                <a:solidFill>
                  <a:srgbClr val="FFFFFF"/>
                </a:solidFill>
                <a:latin typeface="TNVMQT+MS-UIGothic"/>
                <a:cs typeface="TNVMQT+MS-UIGothic"/>
              </a:rPr>
              <a:t>更新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NVMQT+MS-UIGothic"/>
                <a:cs typeface="TNVMQT+MS-UIGothic"/>
              </a:rPr>
              <a:t>病例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书</a:t>
            </a:r>
            <a:r>
              <a:rPr sz="3000">
                <a:solidFill>
                  <a:srgbClr val="00B6FF"/>
                </a:solidFill>
                <a:latin typeface="TNVMQT+MS-UIGothic"/>
                <a:cs typeface="TNVMQT+MS-UIGothic"/>
              </a:rPr>
              <a:t>写的基本内容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LUDQV+CORMMV+MicrosoftYaHei-Bold"/>
                <a:cs typeface="MLUDQV+CORMMV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LUDQV+CORMMV+MicrosoftYaHei-Bold"/>
                <a:cs typeface="MLUDQV+CORMMV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LUDQV+CORMMV+MicrosoftYaHei-Bold"/>
                <a:cs typeface="MLUDQV+CORMMV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TNVMQT+MS-UIGothic"/>
                <a:cs typeface="TNVMQT+MS-UIGothic"/>
              </a:rPr>
              <a:t>患者基本信息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TNVMQT+MS-UIGothic"/>
                <a:cs typeface="TNVMQT+MS-UIGothic"/>
              </a:rPr>
              <a:t>主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诉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2000" spc="25">
                <a:solidFill>
                  <a:srgbClr val="00B6FF"/>
                </a:solidFill>
                <a:latin typeface="TNVMQT+MS-UIGothic"/>
                <a:cs typeface="TNVMQT+MS-UIGothic"/>
              </a:rPr>
              <a:t>病史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NVMQT+MS-UIGothic"/>
                <a:cs typeface="TNVMQT+MS-UIGothic"/>
              </a:rPr>
              <a:t>病例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书</a:t>
            </a:r>
            <a:r>
              <a:rPr sz="3000">
                <a:solidFill>
                  <a:srgbClr val="00B6FF"/>
                </a:solidFill>
                <a:latin typeface="TNVMQT+MS-UIGothic"/>
                <a:cs typeface="TNVMQT+MS-UIGothic"/>
              </a:rPr>
              <a:t>写的基本内容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93620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TNVMQT+MS-UIGothic"/>
                <a:cs typeface="TNVMQT+MS-UIGothic"/>
              </a:rPr>
              <a:t>既往史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83244" y="170995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实验</a:t>
            </a:r>
            <a:r>
              <a:rPr sz="2000" spc="25">
                <a:solidFill>
                  <a:srgbClr val="FFFDFD"/>
                </a:solidFill>
                <a:latin typeface="TNVMQT+MS-UIGothic"/>
                <a:cs typeface="TNVMQT+MS-UIGothic"/>
              </a:rPr>
              <a:t>室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2000" spc="23">
                <a:solidFill>
                  <a:srgbClr val="FFFDFD"/>
                </a:solidFill>
                <a:latin typeface="TNVMQT+MS-UIGothic"/>
                <a:cs typeface="TNVMQT+MS-UIGothic"/>
              </a:rPr>
              <a:t>及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辅</a:t>
            </a:r>
            <a:r>
              <a:rPr sz="2000" spc="25">
                <a:solidFill>
                  <a:srgbClr val="FFFDFD"/>
                </a:solidFill>
                <a:latin typeface="TNVMQT+MS-UIGothic"/>
                <a:cs typeface="TNVMQT+MS-UIGothic"/>
              </a:rPr>
              <a:t>助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04480" y="2172708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FFFDFD"/>
                </a:solidFill>
                <a:latin typeface="TNVMQT+MS-UIGothic"/>
                <a:cs typeface="TNVMQT+MS-UIGothic"/>
              </a:rPr>
              <a:t>患者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FFFDFD"/>
                </a:solidFill>
                <a:latin typeface="TNVMQT+MS-UIGothic"/>
                <a:cs typeface="TNVMQT+MS-UIGothic"/>
              </a:rPr>
              <a:t>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TNVMQT+MS-UIGothic"/>
                <a:cs typeface="TNVMQT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FFFDFD"/>
                </a:solidFill>
                <a:latin typeface="TNVMQT+MS-UIGothic"/>
                <a:cs typeface="TNVMQT+MS-UIGothic"/>
              </a:rPr>
              <a:t>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检查结</a:t>
            </a:r>
            <a:r>
              <a:rPr sz="1500">
                <a:solidFill>
                  <a:srgbClr val="FFFDFD"/>
                </a:solidFill>
                <a:latin typeface="TNVMQT+MS-UIGothic"/>
                <a:cs typeface="TNVMQT+MS-UIGothic"/>
              </a:rPr>
              <a:t>果，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NVMQT+MS-UIGothic"/>
                <a:cs typeface="TNVMQT+MS-UIGothic"/>
              </a:rPr>
              <a:t>包括血常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TNVMQT+MS-UIGothic"/>
                <a:cs typeface="TNVMQT+MS-UIGothic"/>
              </a:rPr>
              <a:t>、尿常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TNVMQT+MS-UIGothic"/>
                <a:cs typeface="TNVMQT+MS-UIGothic"/>
              </a:rPr>
              <a:t>、生化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TNVMQT+MS-UIGothic"/>
                <a:cs typeface="TNVMQT+MS-UIGothic"/>
              </a:rPr>
              <a:t>、影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NVMQT+MS-UIGothic"/>
                <a:cs typeface="TNVMQT+MS-UIGothic"/>
              </a:rPr>
              <a:t>像学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TNVMQT+MS-UIGothic"/>
                <a:cs typeface="TNVMQT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FFFDFD"/>
                </a:solidFill>
                <a:latin typeface="TNVMQT+MS-UIGothic"/>
                <a:cs typeface="TNVMQT+MS-UIGothic"/>
              </a:rPr>
              <a:t>患者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TNVMQT+MS-UIGothic"/>
                <a:cs typeface="TNVMQT+MS-UIGothic"/>
              </a:rPr>
              <a:t>去的疾病史、用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TNVMQT+MS-UIGothic"/>
                <a:cs typeface="TNVMQT+MS-UIGothic"/>
              </a:rPr>
              <a:t>史、家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NVMQT+MS-UIGothic"/>
                <a:cs typeface="TNVMQT+MS-UIGothic"/>
              </a:rPr>
              <a:t>族史、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TNVMQT+MS-UIGothic"/>
                <a:cs typeface="TNVMQT+MS-UIGothic"/>
              </a:rPr>
              <a:t>敏史等。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TNVMQT+MS-UIGothic"/>
                <a:cs typeface="TNVMQT+MS-UIGothic"/>
              </a:rPr>
              <a:t>体格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34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FFFDFD"/>
                </a:solidFill>
                <a:latin typeface="TNVMQT+MS-UIGothic"/>
                <a:cs typeface="TNVMQT+MS-UIGothic"/>
              </a:rPr>
              <a:t>患者生命体征、一般状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TNVMQT+MS-UIGothic"/>
                <a:cs typeface="TNVMQT+MS-UIGothic"/>
              </a:rPr>
              <a:t>、皮肤、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NVMQT+MS-UIGothic"/>
                <a:cs typeface="TNVMQT+MS-UIGothic"/>
              </a:rPr>
              <a:t>淋巴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TNVMQT+MS-UIGothic"/>
                <a:cs typeface="TNVMQT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头颈</a:t>
            </a:r>
            <a:r>
              <a:rPr sz="1500">
                <a:solidFill>
                  <a:srgbClr val="FFFDFD"/>
                </a:solidFill>
                <a:latin typeface="TNVMQT+MS-UIGothic"/>
                <a:cs typeface="TNVMQT+MS-UIGothic"/>
              </a:rPr>
              <a:t>、胸腹、脊柱、四肢等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NVMQT+MS-UIGothic"/>
                <a:cs typeface="TNVMQT+MS-UIGothic"/>
              </a:rPr>
              <a:t>部位的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TNVMQT+MS-UIGothic"/>
                <a:cs typeface="TNVMQT+MS-UIGothic"/>
              </a:rPr>
              <a:t>情况。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NVMQT+MS-UIGothic"/>
                <a:cs typeface="TNVMQT+MS-UIGothic"/>
              </a:rPr>
              <a:t>病例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书</a:t>
            </a:r>
            <a:r>
              <a:rPr sz="3000">
                <a:solidFill>
                  <a:srgbClr val="00B6FF"/>
                </a:solidFill>
                <a:latin typeface="TNVMQT+MS-UIGothic"/>
                <a:cs typeface="TNVMQT+MS-UIGothic"/>
              </a:rPr>
              <a:t>写的基本内容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诊</a:t>
            </a:r>
            <a:r>
              <a:rPr sz="2300">
                <a:solidFill>
                  <a:srgbClr val="00B6FF"/>
                </a:solidFill>
                <a:latin typeface="TNVMQT+MS-UIGothic"/>
                <a:cs typeface="TNVMQT+MS-UIGothic"/>
              </a:rPr>
              <a:t>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TNVMQT+MS-UIGothic"/>
                <a:cs typeface="TNVMQT+MS-UIGothic"/>
              </a:rPr>
              <a:t>治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TNVMQT+MS-UIGothic"/>
                <a:cs typeface="TNVMQT+MS-UIGothic"/>
              </a:rPr>
              <a:t>随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NVMQT+MS-UIGothic"/>
                <a:cs typeface="TNVMQT+MS-UIGothic"/>
              </a:rPr>
              <a:t>患者基本信息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NVMQT+MS-UIGothic"/>
                <a:cs typeface="TNVMQT+MS-UIGothic"/>
              </a:rPr>
              <a:t>准确、全面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43732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NVMQT+MS-UIGothic"/>
                <a:cs typeface="TNVMQT+MS-UIGothic"/>
              </a:rPr>
              <a:t>患者基本信息包括姓名、性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FFFFFF"/>
                </a:solidFill>
                <a:latin typeface="TNVMQT+MS-UIGothic"/>
                <a:cs typeface="TNVMQT+MS-UIGothic"/>
              </a:rPr>
              <a:t>、年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FFFFFF"/>
                </a:solidFill>
                <a:latin typeface="TNVMQT+MS-UIGothic"/>
                <a:cs typeface="TNVMQT+MS-UIGothic"/>
              </a:rPr>
              <a:t>、民族、籍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贯</a:t>
            </a:r>
            <a:r>
              <a:rPr sz="1350">
                <a:solidFill>
                  <a:srgbClr val="FFFFFF"/>
                </a:solidFill>
                <a:latin typeface="TNVMQT+MS-UIGothic"/>
                <a:cs typeface="TNVMQT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FFFFFF"/>
                </a:solidFill>
                <a:latin typeface="TNVMQT+MS-UIGothic"/>
                <a:cs typeface="TNVMQT+MS-UIGothic"/>
              </a:rPr>
              <a:t>、住址等，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TNVMQT+MS-UIGothic"/>
                <a:cs typeface="TNVMQT+MS-UIGothic"/>
              </a:rPr>
              <a:t>些信息有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NVMQT+MS-UIGothic"/>
                <a:cs typeface="TNVMQT+MS-UIGothic"/>
              </a:rPr>
              <a:t>助于医生了解患者的背景情况，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为诊</a:t>
            </a:r>
            <a:r>
              <a:rPr sz="1350">
                <a:solidFill>
                  <a:srgbClr val="FFFFFF"/>
                </a:solidFill>
                <a:latin typeface="TNVMQT+MS-UIGothic"/>
                <a:cs typeface="TNVMQT+MS-UIGothic"/>
              </a:rPr>
              <a:t>断和治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TNVMQT+MS-UIGothic"/>
                <a:cs typeface="TNVMQT+MS-UIGothic"/>
              </a:rPr>
              <a:t>提供参考。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https://d.book118.com/207122000020006054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CERFDG+HCNLNN+ArialMT</vt:lpstr>
      <vt:lpstr>Times New Roman</vt:lpstr>
      <vt:lpstr>TNVMQT+MS-UIGothic</vt:lpstr>
      <vt:lpstr>SimSun</vt:lpstr>
      <vt:lpstr>MLUDQV+CORMMV+MicrosoftYaHei-Bold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2024-09-28T07:05:50.711</cp:lastPrinted>
  <dcterms:created xsi:type="dcterms:W3CDTF">2024-09-27T23:05:50Z</dcterms:created>
  <dcterms:modified xsi:type="dcterms:W3CDTF">2024-09-27T23:05:51Z</dcterms:modified>
</cp:coreProperties>
</file>