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MJFKJJ+RMAGAW+ArialMT"/>
      <p:regular r:id="rId18"/>
    </p:embeddedFont>
    <p:embeddedFont>
      <p:font typeface="MGAWRJ+MS-UIGothic"/>
      <p:regular r:id="rId19"/>
    </p:embeddedFont>
    <p:embeddedFont>
      <p:font typeface="RDNFLF+IWCEKB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5814A9-F3BB-499D-8305-350530E73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9B92D-95CB-441A-BFF7-AD9AC8C2E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DA9F4-1C75-4389-A658-B85B14D64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EA092-17B7-4BE6-BB75-29DFE1CD5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D3668D-6670-4A62-BDCA-E52A64FBB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DFE0D5-33DA-4356-B524-F18951E11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095231-95DF-43CD-A7F6-0FDBBA6C7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4F7A8-14BC-4066-9FE3-DBD891CAF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2CCC5-1E57-4E19-9D4A-DE5840A80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EB8DF-4AED-4626-A315-AD18105C3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99584-9FA4-474B-9494-7B08617FA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31103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JFKJJ+RMAGAW+ArialMT"/>
                <a:cs typeface="MJFKJJ+RMAGA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MGAWRJ+MS-UIGothic"/>
                <a:cs typeface="MGAWRJ+MS-UIGothic"/>
              </a:rPr>
              <a:t>身体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MGAWRJ+MS-UIGothic"/>
                <a:cs typeface="MGAWRJ+MS-UIGothic"/>
              </a:rPr>
              <a:t>展特点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JFKJJ+RMAGAW+ArialMT"/>
                <a:cs typeface="MJFKJJ+RMAGA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MGAWRJ+MS-UIGothic"/>
                <a:cs typeface="MGAWRJ+MS-UIGothic"/>
              </a:rPr>
              <a:t>心理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MGAWRJ+MS-UIGothic"/>
                <a:cs typeface="MGAWRJ+MS-UIGothic"/>
              </a:rPr>
              <a:t>展特点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04057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JFKJJ+RMAGAW+ArialMT"/>
                <a:cs typeface="MJFKJJ+RMAGA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MGAWRJ+MS-UIGothic"/>
                <a:cs typeface="MGAWRJ+MS-UIGothic"/>
              </a:rPr>
              <a:t>学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2400">
                <a:solidFill>
                  <a:srgbClr val="00B6FF"/>
                </a:solidFill>
                <a:latin typeface="MGAWRJ+MS-UIGothic"/>
                <a:cs typeface="MGAWRJ+MS-UIGothic"/>
              </a:rPr>
              <a:t>特点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3589210"/>
            <a:ext cx="5841941" cy="18810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JFKJJ+RMAGAW+ArialMT"/>
                <a:cs typeface="MJFKJJ+RMAGA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MGAWRJ+MS-UIGothic"/>
                <a:cs typeface="MGAWRJ+MS-UIGothic"/>
              </a:rPr>
              <a:t>家庭与社会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00B6FF"/>
                </a:solidFill>
                <a:latin typeface="MGAWRJ+MS-UIGothic"/>
                <a:cs typeface="MGAWRJ+MS-UIGothic"/>
              </a:rPr>
              <a:t>境影响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JFKJJ+RMAGAW+ArialMT"/>
                <a:cs typeface="MJFKJJ+RMAGA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针对</a:t>
            </a:r>
            <a:r>
              <a:rPr sz="2400">
                <a:solidFill>
                  <a:srgbClr val="00B6FF"/>
                </a:solidFill>
                <a:latin typeface="MGAWRJ+MS-UIGothic"/>
                <a:cs typeface="MGAWRJ+MS-UIGothic"/>
              </a:rPr>
              <a:t>小学生身心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MGAWRJ+MS-UIGothic"/>
                <a:cs typeface="MGAWRJ+MS-UIGothic"/>
              </a:rPr>
              <a:t>展特点的教育建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议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JFKJJ+RMAGAW+ArialMT"/>
                <a:cs typeface="MJFKJJ+RMAGA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MGAWRJ+MS-UIGothic"/>
                <a:cs typeface="MGAWRJ+MS-UIGothic"/>
              </a:rPr>
              <a:t>案例分析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MGAWRJ+MS-UIGothic"/>
                <a:cs typeface="MGAWRJ+MS-UIGothic"/>
              </a:rPr>
              <a:t>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RDNFLF+IWCEKB+MicrosoftYaHei-Bold"/>
                <a:cs typeface="RDNFLF+IWCEKB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GAWRJ+MS-UIGothic"/>
                <a:cs typeface="MGAWRJ+MS-UIGothic"/>
              </a:rPr>
              <a:t>身高与体重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GAWRJ+MS-UIGothic"/>
                <a:cs typeface="MGAWRJ+MS-UIGothic"/>
              </a:rPr>
              <a:t>身高增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 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GAWRJ+MS-UIGothic"/>
                <a:cs typeface="MGAWRJ+MS-UIGothic"/>
              </a:rPr>
              <a:t>体重增加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GAWRJ+MS-UIGothic"/>
                <a:cs typeface="MGAWRJ+MS-UIGothic"/>
              </a:rPr>
              <a:t>骨骼与肌肉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GAWRJ+MS-UIGothic"/>
                <a:cs typeface="MGAWRJ+MS-UIGothic"/>
              </a:rPr>
              <a:t>骨骼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00B6FF"/>
                </a:solidFill>
                <a:latin typeface="MGAWRJ+MS-UIGothic"/>
                <a:cs typeface="MGAWRJ+MS-UIGothic"/>
              </a:rPr>
              <a:t>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GAWRJ+MS-UIGothic"/>
                <a:cs typeface="MGAWRJ+MS-UIGothic"/>
              </a:rPr>
              <a:t>肌肉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00B6FF"/>
                </a:solidFill>
                <a:latin typeface="MGAWRJ+MS-UIGothic"/>
                <a:cs typeface="MGAWRJ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视</a:t>
            </a:r>
            <a:r>
              <a:rPr sz="3000">
                <a:solidFill>
                  <a:srgbClr val="00B6FF"/>
                </a:solidFill>
                <a:latin typeface="MGAWRJ+MS-UIGothic"/>
                <a:cs typeface="MGAWRJ+MS-UIGothic"/>
              </a:rPr>
              <a:t>力与听力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视</a:t>
            </a:r>
            <a:r>
              <a:rPr sz="2000" spc="15">
                <a:solidFill>
                  <a:srgbClr val="00B6FF"/>
                </a:solidFill>
                <a:latin typeface="MGAWRJ+MS-UIGothic"/>
                <a:cs typeface="MGAWRJ+MS-UIGothic"/>
              </a:rPr>
              <a:t>力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00B6FF"/>
                </a:solidFill>
                <a:latin typeface="MGAWRJ+MS-UIGothic"/>
                <a:cs typeface="MGAWRJ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MGAWRJ+MS-UIGothic"/>
                <a:cs typeface="MGAWRJ+MS-UIGothic"/>
              </a:rPr>
              <a:t>听力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00B6FF"/>
                </a:solidFill>
                <a:latin typeface="MGAWRJ+MS-UIGothic"/>
                <a:cs typeface="MGAWRJ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GAWRJ+MS-UIGothic"/>
                <a:cs typeface="MGAWRJ+MS-UIGothic"/>
              </a:rPr>
              <a:t>注意力与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记忆</a:t>
            </a:r>
            <a:r>
              <a:rPr sz="3000">
                <a:solidFill>
                  <a:srgbClr val="00B6FF"/>
                </a:solidFill>
                <a:latin typeface="MGAWRJ+MS-UIGothic"/>
                <a:cs typeface="MGAWRJ+MS-UIGothic"/>
              </a:rPr>
              <a:t>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MGAWRJ+MS-UIGothic"/>
                <a:cs typeface="MGAWRJ+MS-UIGothic"/>
              </a:rPr>
              <a:t>注意力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小学生的注意力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不完善，能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保持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注的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时间较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短，容易受到外界干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扰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因此，需要采用生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有趣的教学方法和手段来吸引他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的注意力，例如游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戏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化教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学、使用多媒体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源等。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2300">
                <a:solidFill>
                  <a:srgbClr val="FFFFFF"/>
                </a:solidFill>
                <a:latin typeface="MGAWRJ+MS-UIGothic"/>
                <a:cs typeface="MGAWRJ+MS-UIGothic"/>
              </a:rPr>
              <a:t>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021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小学生的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力逐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，但仍然存在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不准确、容易忘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。家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和教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可以采用多种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记忆训练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方法，如重复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练习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、形象化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等，来帮助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记忆</a:t>
            </a:r>
            <a:r>
              <a:rPr sz="1350">
                <a:solidFill>
                  <a:srgbClr val="FFFFFF"/>
                </a:solidFill>
                <a:latin typeface="MGAWRJ+MS-UIGothic"/>
                <a:cs typeface="MGAWRJ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GAWRJ+MS-UIGothic"/>
                <a:cs typeface="MGAWRJ+MS-UIGothic"/>
              </a:rPr>
              <a:t>思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维</a:t>
            </a:r>
            <a:r>
              <a:rPr sz="3000">
                <a:solidFill>
                  <a:srgbClr val="00B6FF"/>
                </a:solidFill>
                <a:latin typeface="MGAWRJ+MS-UIGothic"/>
                <a:cs typeface="MGAWRJ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00B6FF"/>
                </a:solidFill>
                <a:latin typeface="MGAWRJ+MS-UIGothic"/>
                <a:cs typeface="MGAWRJ+MS-UIGothic"/>
              </a:rPr>
              <a:t>造力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MGAWRJ+MS-UIGothic"/>
                <a:cs typeface="MGAWRJ+MS-UIGothic"/>
              </a:rPr>
              <a:t>思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6593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GAWRJ+MS-UIGothic"/>
                <a:cs typeface="MGAWRJ+MS-UIGothic"/>
              </a:rPr>
              <a:t>小学生的思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MGAWRJ+MS-UIGothic"/>
                <a:cs typeface="MGAWRJ+MS-UIGothic"/>
              </a:rPr>
              <a:t>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FFFFFF"/>
                </a:solidFill>
                <a:latin typeface="MGAWRJ+MS-UIGothic"/>
                <a:cs typeface="MGAWRJ+MS-UIGothic"/>
              </a:rPr>
              <a:t>从具象向抽象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转变</a:t>
            </a:r>
            <a:r>
              <a:rPr sz="1500">
                <a:solidFill>
                  <a:srgbClr val="FFFFFF"/>
                </a:solidFill>
                <a:latin typeface="MGAWRJ+MS-UIGothic"/>
                <a:cs typeface="MGAWRJ+MS-UIGothic"/>
              </a:rPr>
              <a:t>，但仍以具象思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维为</a:t>
            </a:r>
            <a:r>
              <a:rPr sz="1500">
                <a:solidFill>
                  <a:srgbClr val="FFFFFF"/>
                </a:solidFill>
                <a:latin typeface="MGAWRJ+MS-UIGothic"/>
                <a:cs typeface="MGAWRJ+MS-UIGothic"/>
              </a:rPr>
              <a:t>主。因此，家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MGAWRJ+MS-UIGothic"/>
                <a:cs typeface="MGAWRJ+MS-UIGothic"/>
              </a:rPr>
              <a:t>和教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MGAWRJ+MS-UIGothic"/>
                <a:cs typeface="MGAWRJ+MS-UIGothic"/>
              </a:rPr>
              <a:t>在教育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MGAWRJ+MS-UIGothic"/>
                <a:cs typeface="MGAWRJ+MS-UIGothic"/>
              </a:rPr>
              <a:t>程中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MGAWRJ+MS-UIGothic"/>
                <a:cs typeface="MGAWRJ+MS-UIGothic"/>
              </a:rPr>
              <a:t>注重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MGAWRJ+MS-UIGothic"/>
                <a:cs typeface="MGAWRJ+MS-UIGothic"/>
              </a:rPr>
              <a:t>例和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MGAWRJ+MS-UIGothic"/>
                <a:cs typeface="MGAWRJ+MS-UIGothic"/>
              </a:rPr>
              <a:t>解，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GAWRJ+MS-UIGothic"/>
                <a:cs typeface="MGAWRJ+MS-UIGothic"/>
              </a:rPr>
              <a:t>帮助他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MGAWRJ+MS-UIGothic"/>
                <a:cs typeface="MGAWRJ+MS-UIGothic"/>
              </a:rPr>
              <a:t>更好地理解概念和知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MGAWRJ+MS-UIGothic"/>
                <a:cs typeface="MGAWRJ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创</a:t>
            </a:r>
            <a:r>
              <a:rPr sz="2000" spc="15">
                <a:solidFill>
                  <a:srgbClr val="00B6FF"/>
                </a:solidFill>
                <a:latin typeface="MGAWRJ+MS-UIGothic"/>
                <a:cs typeface="MGAWRJ+MS-UIGothic"/>
              </a:rPr>
              <a:t>造力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MGAWRJ+MS-UIGothic"/>
                <a:cs typeface="MGAWRJ+MS-UIGothic"/>
              </a:rPr>
              <a:t>小学生的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5B80"/>
                </a:solidFill>
                <a:latin typeface="MGAWRJ+MS-UIGothic"/>
                <a:cs typeface="MGAWRJ+MS-UIGothic"/>
              </a:rPr>
              <a:t>造力逐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渐发</a:t>
            </a:r>
            <a:r>
              <a:rPr sz="1500">
                <a:solidFill>
                  <a:srgbClr val="005B80"/>
                </a:solidFill>
                <a:latin typeface="MGAWRJ+MS-UIGothic"/>
                <a:cs typeface="MGAWRJ+MS-UIGothic"/>
              </a:rPr>
              <a:t>展，开始有独特的想法和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5B80"/>
                </a:solidFill>
                <a:latin typeface="MGAWRJ+MS-UIGothic"/>
                <a:cs typeface="MGAWRJ+MS-UIGothic"/>
              </a:rPr>
              <a:t>意。家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5B80"/>
                </a:solidFill>
                <a:latin typeface="MGAWRJ+MS-UIGothic"/>
                <a:cs typeface="MGAWRJ+MS-UIGothic"/>
              </a:rPr>
              <a:t>和教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师应</a:t>
            </a:r>
            <a:r>
              <a:rPr sz="1500">
                <a:solidFill>
                  <a:srgbClr val="005B80"/>
                </a:solidFill>
                <a:latin typeface="MGAWRJ+MS-UIGothic"/>
                <a:cs typeface="MGAWRJ+MS-UIGothic"/>
              </a:rPr>
              <a:t>当鼓励他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们发挥</a:t>
            </a:r>
            <a:r>
              <a:rPr sz="1500">
                <a:solidFill>
                  <a:srgbClr val="005B80"/>
                </a:solidFill>
                <a:latin typeface="MGAWRJ+MS-UIGothic"/>
                <a:cs typeface="MGAWRJ+MS-UIGothic"/>
              </a:rPr>
              <a:t>想象力和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5B80"/>
                </a:solidFill>
                <a:latin typeface="MGAWRJ+MS-UIGothic"/>
                <a:cs typeface="MGAWRJ+MS-UIGothic"/>
              </a:rPr>
              <a:t>造力，提供开放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MGAWRJ+MS-UIGothic"/>
                <a:cs typeface="MGAWRJ+MS-UIGothic"/>
              </a:rPr>
              <a:t>性的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5B80"/>
                </a:solidFill>
                <a:latin typeface="MGAWRJ+MS-UIGothic"/>
                <a:cs typeface="MGAWRJ+MS-UIGothic"/>
              </a:rPr>
              <a:t>和情境，激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5B80"/>
                </a:solidFill>
                <a:latin typeface="MGAWRJ+MS-UIGothic"/>
                <a:cs typeface="MGAWRJ+MS-UIGothic"/>
              </a:rPr>
              <a:t>他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5B80"/>
                </a:solidFill>
                <a:latin typeface="MGAWRJ+MS-UIGothic"/>
                <a:cs typeface="MGAWRJ+MS-UIGothic"/>
              </a:rPr>
              <a:t>的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5B80"/>
                </a:solidFill>
                <a:latin typeface="MGAWRJ+MS-UIGothic"/>
                <a:cs typeface="MGAWRJ+MS-UIGothic"/>
              </a:rPr>
              <a:t>新思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5B80"/>
                </a:solidFill>
                <a:latin typeface="MGAWRJ+MS-UIGothic"/>
                <a:cs typeface="MGAWR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GAWRJ+MS-UIGothic"/>
                <a:cs typeface="MGAWRJ+MS-UIGothic"/>
              </a:rPr>
              <a:t>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际</a:t>
            </a:r>
            <a:r>
              <a:rPr sz="3000">
                <a:solidFill>
                  <a:srgbClr val="00B6FF"/>
                </a:solidFill>
                <a:latin typeface="MGAWRJ+MS-UIGothic"/>
                <a:cs typeface="MGAWRJ+MS-UIGothic"/>
              </a:rPr>
              <a:t>关系与情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绪</a:t>
            </a:r>
            <a:r>
              <a:rPr sz="3000">
                <a:solidFill>
                  <a:srgbClr val="00B6FF"/>
                </a:solidFill>
                <a:latin typeface="MGAWRJ+MS-UIGothic"/>
                <a:cs typeface="MGAWRJ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GAWRJ+MS-UIGothic"/>
                <a:cs typeface="MGAWRJ+MS-UIGothic"/>
              </a:rPr>
              <a:t>人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际</a:t>
            </a:r>
            <a:r>
              <a:rPr sz="2300" spc="25">
                <a:solidFill>
                  <a:srgbClr val="00B6FF"/>
                </a:solidFill>
                <a:latin typeface="MGAWRJ+MS-UIGothic"/>
                <a:cs typeface="MGAWRJ+MS-UIGothic"/>
              </a:rPr>
              <a:t>关系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GAWRJ+MS-UIGothic"/>
                <a:cs typeface="MGAWRJ+MS-UIGothic"/>
              </a:rPr>
              <a:t>情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绪</a:t>
            </a:r>
            <a:r>
              <a:rPr sz="2300" spc="25">
                <a:solidFill>
                  <a:srgbClr val="00B6FF"/>
                </a:solidFill>
                <a:latin typeface="MGAWRJ+MS-UIGothic"/>
                <a:cs typeface="MGAWRJ+MS-UIGothic"/>
              </a:rPr>
              <a:t>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GAWRJ+MS-UIGothic"/>
                <a:cs typeface="MGAWRJ+MS-UIGothic"/>
              </a:rPr>
              <a:t>学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00B6FF"/>
                </a:solidFill>
                <a:latin typeface="MGAWRJ+MS-UIGothic"/>
                <a:cs typeface="MGAWRJ+MS-UIGothic"/>
              </a:rPr>
              <a:t>方式偏好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DNFLF+IWCEKB+MicrosoftYaHei-Bold"/>
                <a:cs typeface="RDNFLF+IWCEK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DNFLF+IWCEKB+MicrosoftYaHei-Bold"/>
                <a:cs typeface="RDNFLF+IWCEK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DNFLF+IWCEKB+MicrosoftYaHei-Bold"/>
                <a:cs typeface="RDNFLF+IWCEK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MGAWRJ+MS-UIGothic"/>
                <a:cs typeface="MGAWRJ+MS-UIGothic"/>
              </a:rPr>
              <a:t>偏重直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观</a:t>
            </a:r>
            <a:r>
              <a:rPr sz="2000" spc="25">
                <a:solidFill>
                  <a:srgbClr val="00B6FF"/>
                </a:solidFill>
                <a:latin typeface="MGAWRJ+MS-UIGothic"/>
                <a:cs typeface="MGAWRJ+MS-UIGothic"/>
              </a:rPr>
              <a:t>形象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兴</a:t>
            </a:r>
            <a:r>
              <a:rPr sz="2000" spc="25">
                <a:solidFill>
                  <a:srgbClr val="00B6FF"/>
                </a:solidFill>
                <a:latin typeface="MGAWRJ+MS-UIGothic"/>
                <a:cs typeface="MGAWRJ+MS-UIGothic"/>
              </a:rPr>
              <a:t>趣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2000">
                <a:solidFill>
                  <a:srgbClr val="00B6FF"/>
                </a:solidFill>
                <a:latin typeface="MGAWRJ+MS-UIGothic"/>
                <a:cs typeface="MGAWRJ+MS-UIGothic"/>
              </a:rPr>
              <a:t>向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MGAWRJ+MS-UIGothic"/>
                <a:cs typeface="MGAWRJ+MS-UIGothic"/>
              </a:rPr>
              <a:t>依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赖</a:t>
            </a:r>
            <a:r>
              <a:rPr sz="2000" spc="25">
                <a:solidFill>
                  <a:srgbClr val="00B6FF"/>
                </a:solidFill>
                <a:latin typeface="MGAWRJ+MS-UIGothic"/>
                <a:cs typeface="MGAWRJ+MS-UIGothic"/>
              </a:rPr>
              <a:t>模仿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GAWRJ+MS-UIGothic"/>
                <a:cs typeface="MGAWRJ+MS-UIGothic"/>
              </a:rPr>
              <a:t>学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习习惯</a:t>
            </a:r>
            <a:r>
              <a:rPr sz="3000">
                <a:solidFill>
                  <a:srgbClr val="00B6FF"/>
                </a:solidFill>
                <a:latin typeface="MGAWRJ+MS-UIGothic"/>
                <a:cs typeface="MGAWRJ+MS-UIGothic"/>
              </a:rPr>
              <a:t>培养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300" spc="25">
                <a:solidFill>
                  <a:srgbClr val="00B6FF"/>
                </a:solidFill>
                <a:latin typeface="MGAWRJ+MS-UIGothic"/>
                <a:cs typeface="MGAWRJ+MS-UIGothic"/>
              </a:rPr>
              <a:t>律作息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专</a:t>
            </a:r>
            <a:r>
              <a:rPr sz="2300" spc="25">
                <a:solidFill>
                  <a:srgbClr val="00B6FF"/>
                </a:solidFill>
                <a:latin typeface="MGAWRJ+MS-UIGothic"/>
                <a:cs typeface="MGAWRJ+MS-UIGothic"/>
              </a:rPr>
              <a:t>注力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训练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时间</a:t>
            </a:r>
            <a:r>
              <a:rPr sz="2300" spc="25">
                <a:solidFill>
                  <a:srgbClr val="00B6FF"/>
                </a:solidFill>
                <a:latin typeface="MGAWRJ+MS-UIGothic"/>
                <a:cs typeface="MGAWRJ+MS-UIGothic"/>
              </a:rPr>
              <a:t>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https://d.book118.com/207131103110006046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MJFKJJ+RMAGAW+ArialMT</vt:lpstr>
      <vt:lpstr>Times New Roman</vt:lpstr>
      <vt:lpstr>MGAWRJ+MS-UIGothic</vt:lpstr>
      <vt:lpstr>SimSun</vt:lpstr>
      <vt:lpstr>RDNFLF+IWCEKB+MicrosoftYaHei-Bold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2024-09-21T16:38:52.952</cp:lastPrinted>
  <dcterms:created xsi:type="dcterms:W3CDTF">2024-09-21T08:38:52Z</dcterms:created>
  <dcterms:modified xsi:type="dcterms:W3CDTF">2024-09-21T08:38:54Z</dcterms:modified>
</cp:coreProperties>
</file>