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9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4975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0166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286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4212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8548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994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986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1719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0710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565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13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371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037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7746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0106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D13A9-55D7-404D-AA48-76893C7F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8997-D7E9-40DC-AF53-B878BDF2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66ADE-78D7-4F16-928A-234F2C58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CF3F-C4AE-4E23-82F4-6F516972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67C07-293F-4142-897B-42015BA8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1F7E2-E8DE-4CDC-A86C-9240E947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C6858-B2DB-44D3-9646-AE4BE49D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B4705-732C-42AD-9BE7-F27BC4FD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37AEA-BEC4-4391-BFE9-C6EAF75A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26F50-EB2E-4814-B95A-B7182E8CC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171B1-7792-4E62-87D6-111A93CC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2024-03-06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82" r:id="rId2"/>
    <p:sldLayoutId id="2147487583" r:id="rId3"/>
    <p:sldLayoutId id="2147487584" r:id="rId4"/>
    <p:sldLayoutId id="2147487585" r:id="rId5"/>
    <p:sldLayoutId id="2147487586" r:id="rId6"/>
    <p:sldLayoutId id="2147487587" r:id="rId7"/>
    <p:sldLayoutId id="2147487588" r:id="rId8"/>
    <p:sldLayoutId id="2147487589" r:id="rId9"/>
    <p:sldLayoutId id="2147487590" r:id="rId10"/>
    <p:sldLayoutId id="21474875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516204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2278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马蹄足的影响范围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汇报人：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>
                <a:solidFill>
                  <a:srgbClr val="0080FF"/>
                </a:solidFill>
              </a:rPr>
              <a:t>目录</a:t>
            </a:r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olidFill>
                  <a:srgbClr val="0080FF"/>
                </a:solidFill>
                <a:sym typeface="+mn-ea"/>
              </a:rPr>
              <a:t>CONTENTS</a:t>
            </a:r>
            <a:endParaRPr lang="en-US" altLang="zh-CN">
              <a:solidFill>
                <a:srgbClr val="0080FF"/>
              </a:solidFill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马蹄足对步态的影响</a:t>
            </a: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马蹄足对身体的影响</a:t>
            </a: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马蹄足对心理的影响</a:t>
            </a: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马蹄足对日常生活的影响</a:t>
            </a: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rgbClr val="0080FF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rgbClr val="0080FF"/>
                </a:solidFill>
                <a:latin typeface="+mj-ea"/>
                <a:ea typeface="+mj-ea"/>
              </a:rPr>
              <a:t>马蹄足对职业发展的影响</a:t>
            </a: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马蹄足对步态的影响</a:t>
            </a:r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章节副标题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步态异常</a:t>
            </a:r>
          </a:p>
        </p:txBody>
      </p:sp>
      <p:sp>
        <p:nvSpPr>
          <p:cNvPr id="1048940" name="椭圆 24"/>
          <p:cNvSpPr/>
          <p:nvPr>
            <p:custDataLst>
              <p:tags r:id="rId3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马蹄足患者走路时，脚部会出现内翻或外翻的情况，导致步态异常。</a:t>
            </a:r>
          </a:p>
        </p:txBody>
      </p:sp>
      <p:sp>
        <p:nvSpPr>
          <p:cNvPr id="104894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马蹄足患者走路时，脚部会出现内翻或外翻的情况，导致步态异常。</a:t>
            </a:r>
          </a:p>
        </p:txBody>
      </p:sp>
      <p:sp>
        <p:nvSpPr>
          <p:cNvPr id="1048946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马蹄足患者走路时，脚部会出现内翻或外翻的情况，导致步态异常。</a:t>
            </a:r>
          </a:p>
        </p:txBody>
      </p:sp>
      <p:sp>
        <p:nvSpPr>
          <p:cNvPr id="1048956" name="椭圆 5"/>
          <p:cNvSpPr/>
          <p:nvPr>
            <p:custDataLst>
              <p:tags r:id="rId6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马蹄足患者走路时，脚部会出现内翻或外翻的情况，导致步态异常。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行走困难</a:t>
            </a:r>
          </a:p>
        </p:txBody>
      </p:sp>
      <p:sp>
        <p:nvSpPr>
          <p:cNvPr id="1048994" name="矩形 3"/>
          <p:cNvSpPr/>
          <p:nvPr>
            <p:custDataLst>
              <p:tags r:id="rId3"/>
            </p:custDataLst>
          </p:nvPr>
        </p:nvSpPr>
        <p:spPr>
          <a:xfrm>
            <a:off x="4338586" y="1364400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马蹄足患者行走时，脚部无法正常弯曲，导致步态异常</a:t>
            </a:r>
          </a:p>
        </p:txBody>
      </p:sp>
      <p:cxnSp>
        <p:nvCxnSpPr>
          <p:cNvPr id="3145741" name="直接连接符 143"/>
          <p:cNvCxnSpPr/>
          <p:nvPr>
            <p:custDataLst>
              <p:tags r:id="rId4"/>
            </p:custDataLst>
          </p:nvPr>
        </p:nvCxnSpPr>
        <p:spPr>
          <a:xfrm flipH="1">
            <a:off x="4338586" y="2481526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8996" name="矩形 4"/>
          <p:cNvSpPr/>
          <p:nvPr>
            <p:custDataLst>
              <p:tags r:id="rId5"/>
            </p:custDataLst>
          </p:nvPr>
        </p:nvSpPr>
        <p:spPr>
          <a:xfrm>
            <a:off x="4337926" y="2654203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患者行走时，脚部容易疲劳，容易摔倒</a:t>
            </a:r>
          </a:p>
        </p:txBody>
      </p:sp>
      <p:cxnSp>
        <p:nvCxnSpPr>
          <p:cNvPr id="3145743" name="直接连接符 15"/>
          <p:cNvCxnSpPr/>
          <p:nvPr>
            <p:custDataLst>
              <p:tags r:id="rId6"/>
            </p:custDataLst>
          </p:nvPr>
        </p:nvCxnSpPr>
        <p:spPr>
          <a:xfrm flipH="1">
            <a:off x="4338586" y="3771329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8998" name="矩形 5"/>
          <p:cNvSpPr/>
          <p:nvPr>
            <p:custDataLst>
              <p:tags r:id="rId7"/>
            </p:custDataLst>
          </p:nvPr>
        </p:nvSpPr>
        <p:spPr>
          <a:xfrm>
            <a:off x="4337926" y="3944006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马蹄足患者行走时，脚部容易疼痛，影响生活质量</a:t>
            </a:r>
          </a:p>
        </p:txBody>
      </p:sp>
      <p:cxnSp>
        <p:nvCxnSpPr>
          <p:cNvPr id="3145745" name="直接连接符 19"/>
          <p:cNvCxnSpPr/>
          <p:nvPr>
            <p:custDataLst>
              <p:tags r:id="rId8"/>
            </p:custDataLst>
          </p:nvPr>
        </p:nvCxnSpPr>
        <p:spPr>
          <a:xfrm flipH="1">
            <a:off x="4338586" y="5061133"/>
            <a:ext cx="350823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00" name="矩形 6"/>
          <p:cNvSpPr/>
          <p:nvPr>
            <p:custDataLst>
              <p:tags r:id="rId9"/>
            </p:custDataLst>
          </p:nvPr>
        </p:nvSpPr>
        <p:spPr>
          <a:xfrm>
            <a:off x="4338586" y="5233809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马蹄足患者行走时，脚部容易受伤，需要及时治疗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行走速度减慢</a:t>
            </a:r>
          </a:p>
        </p:txBody>
      </p:sp>
      <p:sp>
        <p:nvSpPr>
          <p:cNvPr id="1049040" name="TextBox 2"/>
          <p:cNvSpPr txBox="1"/>
          <p:nvPr>
            <p:custDataLst>
              <p:tags r:id="rId3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马蹄足患者行走速度较慢，容易疲劳</a:t>
            </a:r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马蹄足患者步态异常，容易摔倒</a:t>
            </a:r>
          </a:p>
        </p:txBody>
      </p:sp>
      <p:sp>
        <p:nvSpPr>
          <p:cNvPr id="1049052" name="TextBox 2"/>
          <p:cNvSpPr txBox="1"/>
          <p:nvPr>
            <p:custDataLst>
              <p:tags r:id="rId5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马蹄足患者行走时脚部疼痛，影响行走速度</a:t>
            </a:r>
          </a:p>
        </p:txBody>
      </p:sp>
      <p:sp>
        <p:nvSpPr>
          <p:cNvPr id="1049058" name="TextBox 2"/>
          <p:cNvSpPr txBox="1"/>
          <p:nvPr>
            <p:custDataLst>
              <p:tags r:id="rId6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0080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马蹄足患者行走时脚部变形，影响行走速度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行走距离受限</a:t>
            </a:r>
          </a:p>
        </p:txBody>
      </p:sp>
      <p:sp>
        <p:nvSpPr>
          <p:cNvPr id="1049094" name="矩形 8"/>
          <p:cNvSpPr/>
          <p:nvPr>
            <p:custDataLst>
              <p:tags r:id="rId3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马蹄足患者行走距离受限，容易疲劳</a:t>
            </a:r>
          </a:p>
        </p:txBody>
      </p:sp>
      <p:sp>
        <p:nvSpPr>
          <p:cNvPr id="1049096" name="矩形 9"/>
          <p:cNvSpPr/>
          <p:nvPr>
            <p:custDataLst>
              <p:tags r:id="rId4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长时间行走可能导致疼痛加剧，影响生活质量</a:t>
            </a:r>
          </a:p>
        </p:txBody>
      </p:sp>
      <p:sp>
        <p:nvSpPr>
          <p:cNvPr id="1049098" name="矩形 10"/>
          <p:cNvSpPr/>
          <p:nvPr>
            <p:custDataLst>
              <p:tags r:id="rId5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患者需要适当休息，避免过度劳累</a:t>
            </a:r>
          </a:p>
        </p:txBody>
      </p:sp>
      <p:sp>
        <p:nvSpPr>
          <p:cNvPr id="1049100" name="矩形 15"/>
          <p:cNvSpPr/>
          <p:nvPr>
            <p:custDataLst>
              <p:tags r:id="rId6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rgbClr val="0080FF"/>
                </a:solidFill>
                <a:latin typeface="+中文正文" charset="0"/>
                <a:ea typeface="+mn-ea"/>
                <a:sym typeface="+mn-ea"/>
              </a:rPr>
              <a:t>建议患者进行适当的康复训练，提高行走能力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马蹄足对身体的影响</a:t>
            </a:r>
          </a:p>
        </p:txBody>
      </p:sp>
      <p:sp>
        <p:nvSpPr>
          <p:cNvPr id="1049136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章节副标题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肌肉疲劳</a:t>
            </a:r>
          </a:p>
        </p:txBody>
      </p:sp>
      <p:sp>
        <p:nvSpPr>
          <p:cNvPr id="1049176" name="文本框 66"/>
          <p:cNvSpPr txBox="1"/>
          <p:nvPr>
            <p:custDataLst>
              <p:tags r:id="rId3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肌肉疲劳：长时间站立或行走会导致肌肉疲劳</a:t>
            </a:r>
          </a:p>
        </p:txBody>
      </p:sp>
      <p:sp>
        <p:nvSpPr>
          <p:cNvPr id="1049182" name="文本框 70"/>
          <p:cNvSpPr txBox="1"/>
          <p:nvPr>
            <p:custDataLst>
              <p:tags r:id="rId4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肌肉酸痛：肌肉疲劳会导致肌肉酸痛，影响正常活动</a:t>
            </a:r>
          </a:p>
        </p:txBody>
      </p:sp>
      <p:sp>
        <p:nvSpPr>
          <p:cNvPr id="1049186" name="文本框 74"/>
          <p:cNvSpPr txBox="1"/>
          <p:nvPr>
            <p:custDataLst>
              <p:tags r:id="rId5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肌肉损伤：长时间肌肉疲劳可能导致肌肉损伤，影响健康</a:t>
            </a:r>
          </a:p>
        </p:txBody>
      </p:sp>
      <p:sp>
        <p:nvSpPr>
          <p:cNvPr id="1049194" name="文本框 85"/>
          <p:cNvSpPr txBox="1"/>
          <p:nvPr>
            <p:custDataLst>
              <p:tags r:id="rId6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肌肉萎缩：长时间肌肉疲劳可能导致肌肉萎缩，影响正常活动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关节疼痛</a:t>
            </a:r>
          </a:p>
        </p:txBody>
      </p:sp>
      <p:sp>
        <p:nvSpPr>
          <p:cNvPr id="1049230" name="矩形 3"/>
          <p:cNvSpPr/>
          <p:nvPr>
            <p:custDataLst>
              <p:tags r:id="rId3"/>
            </p:custDataLst>
          </p:nvPr>
        </p:nvSpPr>
        <p:spPr>
          <a:xfrm>
            <a:off x="1383931" y="1364400"/>
            <a:ext cx="9778500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rgbClr val="0080FF"/>
                </a:solidFill>
                <a:latin typeface="+mn-ea"/>
                <a:cs typeface="+mn-ea"/>
              </a:rPr>
              <a:t>症状：关节疼痛、肿胀、僵硬</a:t>
            </a:r>
          </a:p>
        </p:txBody>
      </p:sp>
      <p:sp>
        <p:nvSpPr>
          <p:cNvPr id="1049234" name="矩形 39"/>
          <p:cNvSpPr/>
          <p:nvPr>
            <p:custDataLst>
              <p:tags r:id="rId4"/>
            </p:custDataLst>
          </p:nvPr>
        </p:nvSpPr>
        <p:spPr>
          <a:xfrm>
            <a:off x="1383931" y="2617142"/>
            <a:ext cx="9778500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rgbClr val="0080FF"/>
                </a:solidFill>
                <a:latin typeface="+mn-ea"/>
                <a:cs typeface="+mn-ea"/>
              </a:rPr>
              <a:t>原因：马蹄足导致关节压力增大，磨损加剧</a:t>
            </a:r>
          </a:p>
        </p:txBody>
      </p:sp>
      <p:sp>
        <p:nvSpPr>
          <p:cNvPr id="1049238" name="矩形 12"/>
          <p:cNvSpPr/>
          <p:nvPr>
            <p:custDataLst>
              <p:tags r:id="rId5"/>
            </p:custDataLst>
          </p:nvPr>
        </p:nvSpPr>
        <p:spPr>
          <a:xfrm>
            <a:off x="1383931" y="3869884"/>
            <a:ext cx="9778500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rgbClr val="0080FF"/>
                </a:solidFill>
                <a:latin typeface="+mn-ea"/>
                <a:cs typeface="+mn-ea"/>
              </a:rPr>
              <a:t>治疗：药物治疗、物理治疗、手术治疗</a:t>
            </a:r>
          </a:p>
        </p:txBody>
      </p:sp>
      <p:sp>
        <p:nvSpPr>
          <p:cNvPr id="1049242" name="矩形 49"/>
          <p:cNvSpPr/>
          <p:nvPr>
            <p:custDataLst>
              <p:tags r:id="rId6"/>
            </p:custDataLst>
          </p:nvPr>
        </p:nvSpPr>
        <p:spPr>
          <a:xfrm>
            <a:off x="1383931" y="5121984"/>
            <a:ext cx="9778500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rgbClr val="0080FF"/>
                </a:solidFill>
                <a:latin typeface="+mn-ea"/>
                <a:cs typeface="+mn-ea"/>
              </a:rPr>
              <a:t>预防：避免长时间站立、行走，保持适当的体重，加强关节锻炼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骨骼发育异常</a:t>
            </a:r>
          </a:p>
        </p:txBody>
      </p:sp>
      <p:sp>
        <p:nvSpPr>
          <p:cNvPr id="1049280" name="椭圆 24"/>
          <p:cNvSpPr/>
          <p:nvPr>
            <p:custDataLst>
              <p:tags r:id="rId3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马蹄足可能会导致患者出现疼痛、肿胀和关节僵硬等症状</a:t>
            </a:r>
          </a:p>
        </p:txBody>
      </p:sp>
      <p:sp>
        <p:nvSpPr>
          <p:cNvPr id="10492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马蹄足需要及时治疗，否则可能会导致更严重的后果</a:t>
            </a:r>
          </a:p>
        </p:txBody>
      </p:sp>
      <p:sp>
        <p:nvSpPr>
          <p:cNvPr id="1049286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马蹄足会影响患者的行走、站立和运动能力</a:t>
            </a:r>
          </a:p>
        </p:txBody>
      </p:sp>
      <p:sp>
        <p:nvSpPr>
          <p:cNvPr id="1049296" name="椭圆 5"/>
          <p:cNvSpPr/>
          <p:nvPr>
            <p:custDataLst>
              <p:tags r:id="rId6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0080FF"/>
                </a:solidFill>
                <a:latin typeface="+mn-ea"/>
                <a:cs typeface="+mn-ea"/>
              </a:rPr>
              <a:t>马蹄足是一种先天性骨骼发育异常，主要表现为足部畸形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姿势不良</a:t>
            </a:r>
          </a:p>
        </p:txBody>
      </p:sp>
      <p:sp>
        <p:nvSpPr>
          <p:cNvPr id="1049334" name="对角圆角矩形 52"/>
          <p:cNvSpPr/>
          <p:nvPr>
            <p:custDataLst>
              <p:tags r:id="rId3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3456" rIns="377548" bIns="11762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0080FF"/>
                </a:solidFill>
                <a:latin typeface="+mn-ea"/>
                <a:cs typeface="+mn-ea"/>
                <a:sym typeface="+mn-ea"/>
              </a:rPr>
              <a:t>影响行走：马蹄足可能导致步态异常，影响行走效率</a:t>
            </a:r>
          </a:p>
        </p:txBody>
      </p:sp>
      <p:sp>
        <p:nvSpPr>
          <p:cNvPr id="1049336" name="对角圆角矩形 15"/>
          <p:cNvSpPr/>
          <p:nvPr>
            <p:custDataLst>
              <p:tags r:id="rId4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0080FF"/>
                </a:solidFill>
                <a:latin typeface="+mn-ea"/>
                <a:cs typeface="+mn-ea"/>
                <a:sym typeface="+mn-ea"/>
              </a:rPr>
              <a:t>影响坐姿：马蹄足可能导致坐姿不正，影响坐姿舒适度</a:t>
            </a:r>
          </a:p>
        </p:txBody>
      </p:sp>
      <p:sp>
        <p:nvSpPr>
          <p:cNvPr id="1049338" name="对角圆角矩形 5"/>
          <p:cNvSpPr/>
          <p:nvPr>
            <p:custDataLst>
              <p:tags r:id="rId5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0080FF"/>
                </a:solidFill>
                <a:latin typeface="+mn-ea"/>
                <a:cs typeface="+mn-ea"/>
                <a:sym typeface="+mn-ea"/>
              </a:rPr>
              <a:t>影响站立：马蹄足可能导致站立不稳，影响站立姿势</a:t>
            </a:r>
          </a:p>
        </p:txBody>
      </p:sp>
      <p:sp>
        <p:nvSpPr>
          <p:cNvPr id="1049352" name="对角圆角矩形 9"/>
          <p:cNvSpPr/>
          <p:nvPr>
            <p:custDataLst>
              <p:tags r:id="rId6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0080FF"/>
                </a:solidFill>
                <a:latin typeface="+mn-ea"/>
                <a:cs typeface="+mn-ea"/>
                <a:sym typeface="+mn-ea"/>
              </a:rPr>
              <a:t>影响运动：马蹄足可能导致运动受限，影响运动能力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马蹄足对心理的影响</a:t>
            </a:r>
          </a:p>
        </p:txBody>
      </p:sp>
      <p:sp>
        <p:nvSpPr>
          <p:cNvPr id="1049392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章节副标题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自卑感</a:t>
            </a:r>
          </a:p>
        </p:txBody>
      </p:sp>
      <p:sp>
        <p:nvSpPr>
          <p:cNvPr id="1049428" name="矩形 3"/>
          <p:cNvSpPr/>
          <p:nvPr>
            <p:custDataLst>
              <p:tags r:id="rId3"/>
            </p:custDataLst>
          </p:nvPr>
        </p:nvSpPr>
        <p:spPr>
          <a:xfrm>
            <a:off x="4338586" y="1364400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自卑感：马蹄足患者可能会因为身体缺陷而产生自卑感，影响心理健康</a:t>
            </a:r>
          </a:p>
        </p:txBody>
      </p:sp>
      <p:cxnSp>
        <p:nvCxnSpPr>
          <p:cNvPr id="3145747" name="直接连接符 143"/>
          <p:cNvCxnSpPr/>
          <p:nvPr>
            <p:custDataLst>
              <p:tags r:id="rId4"/>
            </p:custDataLst>
          </p:nvPr>
        </p:nvCxnSpPr>
        <p:spPr>
          <a:xfrm flipH="1">
            <a:off x="4338586" y="2481526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430" name="矩形 4"/>
          <p:cNvSpPr/>
          <p:nvPr>
            <p:custDataLst>
              <p:tags r:id="rId5"/>
            </p:custDataLst>
          </p:nvPr>
        </p:nvSpPr>
        <p:spPr>
          <a:xfrm>
            <a:off x="4337926" y="2654203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社交恐惧：马蹄足患者可能会因为身体缺陷而害怕社交，影响社交能力</a:t>
            </a:r>
          </a:p>
        </p:txBody>
      </p:sp>
      <p:cxnSp>
        <p:nvCxnSpPr>
          <p:cNvPr id="3145749" name="直接连接符 15"/>
          <p:cNvCxnSpPr/>
          <p:nvPr>
            <p:custDataLst>
              <p:tags r:id="rId6"/>
            </p:custDataLst>
          </p:nvPr>
        </p:nvCxnSpPr>
        <p:spPr>
          <a:xfrm flipH="1">
            <a:off x="4338586" y="3771329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432" name="矩形 5"/>
          <p:cNvSpPr/>
          <p:nvPr>
            <p:custDataLst>
              <p:tags r:id="rId7"/>
            </p:custDataLst>
          </p:nvPr>
        </p:nvSpPr>
        <p:spPr>
          <a:xfrm>
            <a:off x="4337926" y="3944006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自我认同感降低：马蹄足患者可能会因为身体缺陷而自我认同感降低，影响自我价值感</a:t>
            </a:r>
          </a:p>
        </p:txBody>
      </p:sp>
      <p:cxnSp>
        <p:nvCxnSpPr>
          <p:cNvPr id="3145751" name="直接连接符 19"/>
          <p:cNvCxnSpPr/>
          <p:nvPr>
            <p:custDataLst>
              <p:tags r:id="rId8"/>
            </p:custDataLst>
          </p:nvPr>
        </p:nvCxnSpPr>
        <p:spPr>
          <a:xfrm flipH="1">
            <a:off x="4338586" y="5061133"/>
            <a:ext cx="350823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434" name="矩形 6"/>
          <p:cNvSpPr/>
          <p:nvPr>
            <p:custDataLst>
              <p:tags r:id="rId9"/>
            </p:custDataLst>
          </p:nvPr>
        </p:nvSpPr>
        <p:spPr>
          <a:xfrm>
            <a:off x="4338586" y="5233809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rgbClr val="0080FF"/>
                </a:solidFill>
                <a:latin typeface="+mn-ea"/>
                <a:cs typeface="+mn-ea"/>
              </a:rPr>
              <a:t>心理压力：马蹄足患者可能会因为身体缺陷而承受较大的心理压力，影响心理健康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社交障碍</a:t>
            </a:r>
          </a:p>
        </p:txBody>
      </p:sp>
      <p:sp>
        <p:nvSpPr>
          <p:cNvPr id="1049474" name="文本框 66"/>
          <p:cNvSpPr txBox="1"/>
          <p:nvPr>
            <p:custDataLst>
              <p:tags r:id="rId3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马蹄足患者可能会因为身体缺陷而感到自卑，从而影响社交能力。</a:t>
            </a:r>
          </a:p>
        </p:txBody>
      </p:sp>
      <p:sp>
        <p:nvSpPr>
          <p:cNvPr id="1049480" name="文本框 70"/>
          <p:cNvSpPr txBox="1"/>
          <p:nvPr>
            <p:custDataLst>
              <p:tags r:id="rId4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马蹄足患者可能会因为身体缺陷而受到歧视，从而影响社交信心。</a:t>
            </a:r>
          </a:p>
        </p:txBody>
      </p:sp>
      <p:sp>
        <p:nvSpPr>
          <p:cNvPr id="1049484" name="文本框 74"/>
          <p:cNvSpPr txBox="1"/>
          <p:nvPr>
            <p:custDataLst>
              <p:tags r:id="rId5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马蹄足患者可能会因为身体缺陷而难以融入社会，从而影响社交范围。</a:t>
            </a:r>
          </a:p>
        </p:txBody>
      </p:sp>
      <p:sp>
        <p:nvSpPr>
          <p:cNvPr id="1049492" name="文本框 85"/>
          <p:cNvSpPr txBox="1"/>
          <p:nvPr>
            <p:custDataLst>
              <p:tags r:id="rId6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rgbClr val="0080FF"/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马蹄足患者可能会因为身体缺陷而难以建立正常的人际关系，从而影响社交质量。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0080FF"/>
                </a:solidFill>
              </a:rPr>
              <a:t>心理压力</a:t>
            </a: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80FF"/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马蹄足患者可能会因为身体残疾而感到自卑和焦虑</a:t>
            </a: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rgbClr val="0080FF"/>
                </a:solidFill>
                <a:latin typeface="+mn-ea"/>
                <a:ea typeface="+mn-ea"/>
                <a:cs typeface="+mn-ea"/>
                <a:sym typeface="+mn-lt"/>
              </a:rPr>
              <a:t>患者可能会因为无法正常工作和生活而感到压力和焦虑</a:t>
            </a: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rgbClr val="0080FF"/>
                </a:solidFill>
                <a:latin typeface="+mn-ea"/>
                <a:ea typeface="+mn-ea"/>
                <a:cs typeface="+mn-ea"/>
                <a:sym typeface="+mn-lt"/>
              </a:rPr>
              <a:t>患者可能会因为社会歧视和排斥而感到孤独和无助</a:t>
            </a: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rgbClr val="0080FF"/>
                </a:solidFill>
                <a:latin typeface="+mn-ea"/>
                <a:ea typeface="+mn-ea"/>
                <a:cs typeface="+mn-ea"/>
                <a:sym typeface="+mn-lt"/>
              </a:rPr>
              <a:t>患者可能会因为行动不便而感到沮丧和抑郁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https://d.book118.com/207135162046006053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6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61328125,&quot;width&quot;:393.7144775390625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1_1"/>
  <p:tag name="KSO_WM_UNIT_INDEX" val="1_1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2_1"/>
  <p:tag name="KSO_WM_UNIT_INDEX" val="1_2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3_1"/>
  <p:tag name="KSO_WM_UNIT_INDEX" val="1_3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4_1"/>
  <p:tag name="KSO_WM_UNIT_INDEX" val="1_4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您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您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8"/>
  <p:tag name="KSO_WM_UNIT_FILL_TYPE" val="1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您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.8"/>
  <p:tag name="KSO_WM_UNIT_FILL_TYPE" val="1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您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5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1_1"/>
  <p:tag name="KSO_WM_UNIT_INDEX" val="1_1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2_1"/>
  <p:tag name="KSO_WM_UNIT_INDEX" val="1_2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3_1"/>
  <p:tag name="KSO_WM_UNIT_INDEX" val="1_3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4_1"/>
  <p:tag name="KSO_WM_UNIT_INDEX" val="1_4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汉仪文黑-85W</vt:lpstr>
      <vt:lpstr>汉仪正圆 55简</vt:lpstr>
      <vt:lpstr>Calibri Light</vt:lpstr>
      <vt:lpstr>微软雅黑</vt:lpstr>
      <vt:lpstr>+中文正文</vt:lpstr>
      <vt:lpstr>宋体</vt:lpstr>
      <vt:lpstr>Office Theme</vt:lpstr>
      <vt:lpstr>马蹄足的影响范围</vt:lpstr>
      <vt:lpstr>目录</vt:lpstr>
      <vt:lpstr>马蹄足对步态的影响</vt:lpstr>
      <vt:lpstr>步态异常</vt:lpstr>
      <vt:lpstr>行走困难</vt:lpstr>
      <vt:lpstr>行走速度减慢</vt:lpstr>
      <vt:lpstr>行走距离受限</vt:lpstr>
      <vt:lpstr>马蹄足对身体的影响</vt:lpstr>
      <vt:lpstr>肌肉疲劳</vt:lpstr>
      <vt:lpstr>关节疼痛</vt:lpstr>
      <vt:lpstr>骨骼发育异常</vt:lpstr>
      <vt:lpstr>姿势不良</vt:lpstr>
      <vt:lpstr>马蹄足对心理的影响</vt:lpstr>
      <vt:lpstr>自卑感</vt:lpstr>
      <vt:lpstr>社交障碍</vt:lpstr>
      <vt:lpstr>心理压力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2024-09-27T02:49:36.414</cp:lastPrinted>
  <dcterms:created xsi:type="dcterms:W3CDTF">2024-09-26T18:49:36Z</dcterms:created>
  <dcterms:modified xsi:type="dcterms:W3CDTF">2024-09-26T18:49:38Z</dcterms:modified>
</cp:coreProperties>
</file>